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719" r:id="rId2"/>
    <p:sldId id="604" r:id="rId3"/>
    <p:sldId id="687" r:id="rId4"/>
    <p:sldId id="686" r:id="rId5"/>
    <p:sldId id="672" r:id="rId6"/>
    <p:sldId id="608" r:id="rId7"/>
    <p:sldId id="612" r:id="rId8"/>
    <p:sldId id="722" r:id="rId9"/>
    <p:sldId id="607" r:id="rId10"/>
    <p:sldId id="681" r:id="rId11"/>
    <p:sldId id="721" r:id="rId12"/>
    <p:sldId id="673" r:id="rId13"/>
    <p:sldId id="674" r:id="rId14"/>
    <p:sldId id="680" r:id="rId15"/>
    <p:sldId id="610" r:id="rId16"/>
    <p:sldId id="611" r:id="rId17"/>
    <p:sldId id="609" r:id="rId18"/>
    <p:sldId id="613" r:id="rId19"/>
    <p:sldId id="616" r:id="rId20"/>
    <p:sldId id="615" r:id="rId21"/>
    <p:sldId id="617" r:id="rId22"/>
    <p:sldId id="618" r:id="rId23"/>
    <p:sldId id="641" r:id="rId24"/>
    <p:sldId id="679" r:id="rId25"/>
    <p:sldId id="685" r:id="rId26"/>
    <p:sldId id="724" r:id="rId27"/>
    <p:sldId id="723" r:id="rId28"/>
    <p:sldId id="682" r:id="rId29"/>
    <p:sldId id="725" r:id="rId30"/>
    <p:sldId id="683" r:id="rId31"/>
    <p:sldId id="726" r:id="rId32"/>
    <p:sldId id="727" r:id="rId33"/>
    <p:sldId id="728" r:id="rId34"/>
    <p:sldId id="729" r:id="rId35"/>
    <p:sldId id="72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84" d="100"/>
          <a:sy n="84" d="100"/>
        </p:scale>
        <p:origin x="25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99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4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9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5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6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0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25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220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5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66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8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19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27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25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9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659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981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639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6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565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50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016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180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837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505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35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37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7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34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30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3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883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 err="1">
                    <a:latin typeface="+mn-lt"/>
                  </a:rPr>
                  <a:t>Mahalanobis</a:t>
                </a:r>
                <a:r>
                  <a:rPr lang="en-US" b="1" dirty="0">
                    <a:latin typeface="+mn-lt"/>
                  </a:rPr>
                  <a:t> Distance </a:t>
                </a:r>
                <a:r>
                  <a:rPr lang="en-US" dirty="0">
                    <a:latin typeface="+mn-lt"/>
                  </a:rPr>
                  <a:t>(standardized Euclidean distance) from a mean </a:t>
                </a:r>
                <a:r>
                  <a:rPr lang="en-US" dirty="0">
                    <a:latin typeface="Symbol" panose="05050102010706020507" pitchFamily="18" charset="2"/>
                  </a:rPr>
                  <a:t>m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rad>
                  </m:oMath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b="1" dirty="0">
                    <a:latin typeface="+mn-lt"/>
                  </a:rPr>
                  <a:t>Mahalanobis Distance </a:t>
                </a:r>
                <a:r>
                  <a:rPr lang="en-US" dirty="0">
                    <a:latin typeface="+mn-lt"/>
                  </a:rPr>
                  <a:t>between two points (vectors)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dirty="0" err="1">
                    <a:latin typeface="+mn-lt"/>
                  </a:rPr>
                  <a:t>Mahalanobis</a:t>
                </a:r>
                <a:r>
                  <a:rPr lang="en-US" dirty="0">
                    <a:latin typeface="+mn-lt"/>
                  </a:rPr>
                  <a:t> distance is </a:t>
                </a:r>
                <a:r>
                  <a:rPr lang="en-US" b="1" dirty="0">
                    <a:latin typeface="+mn-lt"/>
                  </a:rPr>
                  <a:t>scale invariant </a:t>
                </a:r>
                <a:r>
                  <a:rPr lang="en-US" dirty="0">
                    <a:latin typeface="+mn-lt"/>
                  </a:rPr>
                  <a:t>and </a:t>
                </a:r>
                <a:r>
                  <a:rPr lang="en-US" b="1" dirty="0">
                    <a:latin typeface="+mn-lt"/>
                  </a:rPr>
                  <a:t>unitless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821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 err="1">
                    <a:latin typeface="+mn-lt"/>
                  </a:rPr>
                  <a:t>Mahalanobis</a:t>
                </a:r>
                <a:r>
                  <a:rPr lang="en-US" b="1" dirty="0">
                    <a:latin typeface="+mn-lt"/>
                  </a:rPr>
                  <a:t> Distance </a:t>
                </a:r>
                <a:r>
                  <a:rPr lang="en-US" dirty="0">
                    <a:latin typeface="+mn-lt"/>
                  </a:rPr>
                  <a:t>between two points (vectors)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dirty="0">
                    <a:latin typeface="+mn-lt"/>
                  </a:rPr>
                  <a:t>How can we interpret the </a:t>
                </a:r>
                <a:r>
                  <a:rPr lang="en-US" dirty="0" err="1">
                    <a:latin typeface="+mn-lt"/>
                  </a:rPr>
                  <a:t>Mahalanobis</a:t>
                </a:r>
                <a:r>
                  <a:rPr lang="en-US" dirty="0">
                    <a:latin typeface="+mn-lt"/>
                  </a:rPr>
                  <a:t> distance?   </a:t>
                </a:r>
              </a:p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dirty="0" err="1">
                    <a:latin typeface="+mn-lt"/>
                  </a:rPr>
                  <a:t>Mahalanobis</a:t>
                </a:r>
                <a:r>
                  <a:rPr lang="en-US" dirty="0">
                    <a:latin typeface="+mn-lt"/>
                  </a:rPr>
                  <a:t> distance is the distance between points in a distribution (point cloud) with covariance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097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Unweighted sum of squares and Euclidian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847" t="-7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397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Sum of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2−4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Euclidian Norm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=2.83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397579"/>
              </a:xfrm>
              <a:prstGeom prst="rect">
                <a:avLst/>
              </a:prstGeom>
              <a:blipFill>
                <a:blip r:embed="rId4"/>
                <a:stretch>
                  <a:fillRect l="-1528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405313" y="3533437"/>
            <a:ext cx="1817852" cy="1630635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066A27-03ED-4C91-9E71-890ECF17A18B}"/>
              </a:ext>
            </a:extLst>
          </p:cNvPr>
          <p:cNvSpPr txBox="1"/>
          <p:nvPr/>
        </p:nvSpPr>
        <p:spPr>
          <a:xfrm>
            <a:off x="6382015" y="5164072"/>
            <a:ext cx="558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Euclidian Norm is ‘crow-flies’ distance </a:t>
            </a:r>
          </a:p>
        </p:txBody>
      </p:sp>
    </p:spTree>
    <p:extLst>
      <p:ext uri="{BB962C8B-B14F-4D97-AF65-F5344CB8AC3E}">
        <p14:creationId xmlns:p14="http://schemas.microsoft.com/office/powerpoint/2010/main" val="128853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Manhattan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Norm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distance is distance traveled on a grid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blipFill>
                <a:blip r:embed="rId4"/>
                <a:stretch>
                  <a:fillRect l="-1528" t="-2116" r="-109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05758" y="5268510"/>
            <a:ext cx="1691340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97098" y="3533437"/>
            <a:ext cx="26067" cy="1735073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4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Hamming Distance</a:t>
                </a:r>
                <a:r>
                  <a:rPr lang="en-US" dirty="0">
                    <a:latin typeface="+mn-lt"/>
                  </a:rPr>
                  <a:t>: the number of components in which two vectors differ   </a:t>
                </a:r>
              </a:p>
              <a:p>
                <a:r>
                  <a:rPr lang="en-US" dirty="0">
                    <a:latin typeface="+mn-lt"/>
                  </a:rPr>
                  <a:t>Example: Consider two binary vectors: 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x =  0 1 1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0 0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0 1 0 1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x’ = 0 1 1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0 0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0 1 0 1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Consider two strings: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x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dog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x’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cat</a:t>
                </a: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Hamming distance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Hamming distance only defined for vectors of equal length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93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Do all p dimensions matter equally in determining dissimilarity? </a:t>
                </a:r>
              </a:p>
              <a:p>
                <a:r>
                  <a:rPr lang="en-US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can be set for the dimensions of the attributes</a:t>
                </a:r>
              </a:p>
              <a:p>
                <a:pPr lvl="1"/>
                <a:r>
                  <a:rPr lang="en-US" dirty="0">
                    <a:latin typeface="+mn-lt"/>
                  </a:rPr>
                  <a:t>Weights must add to 1.0: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Why use weights?</a:t>
                </a:r>
              </a:p>
              <a:p>
                <a:pPr lvl="1"/>
                <a:r>
                  <a:rPr lang="en-US" dirty="0">
                    <a:latin typeface="+mn-lt"/>
                  </a:rPr>
                  <a:t>Attributes may not have equal importance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Example; do the distance I have to walk and the calories of my take-out order have the same importance in selecting where I get my food? </a:t>
                </a:r>
              </a:p>
              <a:p>
                <a:pPr lvl="1"/>
                <a:r>
                  <a:rPr lang="en-US" dirty="0">
                    <a:latin typeface="+mn-lt"/>
                  </a:rPr>
                  <a:t>Perhaps, the calories matter more to me in determining dissimilarity between restaurants?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5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Numeric variable generally standardized before performing unsupervised learning</a:t>
                </a:r>
              </a:p>
              <a:p>
                <a:r>
                  <a:rPr lang="en-US" dirty="0">
                    <a:latin typeface="+mn-lt"/>
                  </a:rPr>
                  <a:t>Like most ML algorithms, the importance of a variable should not be determined by the numeric range</a:t>
                </a:r>
              </a:p>
              <a:p>
                <a:r>
                  <a:rPr lang="en-US" dirty="0">
                    <a:latin typeface="+mn-lt"/>
                  </a:rPr>
                  <a:t>A useful default is to set 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to adjust for the variance and normalization, </a:t>
                </a:r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, for </a:t>
                </a:r>
                <a:r>
                  <a:rPr lang="en-US" i="1" dirty="0">
                    <a:latin typeface="+mn-lt"/>
                  </a:rPr>
                  <a:t>p </a:t>
                </a:r>
                <a:r>
                  <a:rPr lang="en-US" dirty="0">
                    <a:latin typeface="+mn-lt"/>
                  </a:rPr>
                  <a:t>variables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 better, set weights to have meaning from the problem</a:t>
                </a:r>
              </a:p>
              <a:p>
                <a:pPr lvl="1"/>
                <a:r>
                  <a:rPr lang="en-US" dirty="0">
                    <a:latin typeface="+mn-lt"/>
                  </a:rPr>
                  <a:t>Requires domain knowledge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2460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6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express dissimilarity metrics for </a:t>
                </a:r>
                <a:r>
                  <a:rPr lang="en-US" b="1" dirty="0">
                    <a:latin typeface="+mn-lt"/>
                  </a:rPr>
                  <a:t>ordinal variables</a:t>
                </a:r>
                <a:r>
                  <a:rPr lang="en-US" dirty="0">
                    <a:latin typeface="+mn-lt"/>
                  </a:rPr>
                  <a:t>? </a:t>
                </a:r>
              </a:p>
              <a:p>
                <a:pPr lvl="1"/>
                <a:r>
                  <a:rPr lang="en-US" dirty="0">
                    <a:latin typeface="+mn-lt"/>
                  </a:rPr>
                  <a:t>Star ratings, e.g. 1 to 5 stars</a:t>
                </a:r>
              </a:p>
              <a:p>
                <a:pPr lvl="1"/>
                <a:r>
                  <a:rPr lang="en-US" dirty="0">
                    <a:latin typeface="+mn-lt"/>
                  </a:rPr>
                  <a:t>Dollar range, $, $$, $$$, $$$$</a:t>
                </a:r>
              </a:p>
              <a:p>
                <a:r>
                  <a:rPr lang="en-US" dirty="0">
                    <a:latin typeface="+mn-lt"/>
                  </a:rPr>
                  <a:t>Base </a:t>
                </a:r>
                <a:r>
                  <a:rPr lang="en-US" b="1" dirty="0">
                    <a:latin typeface="+mn-lt"/>
                  </a:rPr>
                  <a:t>ordinal dissimilarity </a:t>
                </a:r>
                <a:r>
                  <a:rPr lang="en-US" dirty="0">
                    <a:latin typeface="+mn-lt"/>
                  </a:rPr>
                  <a:t>on </a:t>
                </a:r>
                <a:r>
                  <a:rPr lang="en-US" b="1" dirty="0">
                    <a:latin typeface="+mn-lt"/>
                  </a:rPr>
                  <a:t>rank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differences</a:t>
                </a:r>
              </a:p>
              <a:p>
                <a:pPr lvl="1"/>
                <a:r>
                  <a:rPr lang="en-US" dirty="0">
                    <a:latin typeface="+mn-lt"/>
                  </a:rPr>
                  <a:t>Let 1 star = 1, 2 star = 2, 3 star = 3, 4 star = 4, and 5 star = 5</a:t>
                </a:r>
              </a:p>
              <a:p>
                <a:pPr lvl="1"/>
                <a:r>
                  <a:rPr lang="en-US" dirty="0">
                    <a:latin typeface="+mn-lt"/>
                  </a:rPr>
                  <a:t>The distance between a 2 star and 4 star restaurant is 2</a:t>
                </a:r>
              </a:p>
              <a:p>
                <a:r>
                  <a:rPr lang="en-US" dirty="0">
                    <a:latin typeface="+mn-lt"/>
                  </a:rPr>
                  <a:t>Or in normalized form with </a:t>
                </a:r>
                <a:r>
                  <a:rPr lang="en-US" i="1" dirty="0">
                    <a:latin typeface="+mn-lt"/>
                  </a:rPr>
                  <a:t>M  </a:t>
                </a:r>
                <a:r>
                  <a:rPr lang="en-US" dirty="0">
                    <a:latin typeface="+mn-lt"/>
                  </a:rPr>
                  <a:t>possible levels, and ranks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 a 5-star scale, the dissimilarity between a 3 star and 5 star restaurant: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3−5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50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express dissimilarity metrics for </a:t>
            </a:r>
            <a:r>
              <a:rPr lang="en-US" b="1" dirty="0">
                <a:latin typeface="+mn-lt"/>
              </a:rPr>
              <a:t>unordered categorical variables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Use a coding scheme</a:t>
            </a:r>
          </a:p>
          <a:p>
            <a:pPr lvl="1"/>
            <a:r>
              <a:rPr lang="en-US" sz="2800" dirty="0">
                <a:latin typeface="+mn-lt"/>
              </a:rPr>
              <a:t>e.g. a binary scheme, 1 if different categories, 0 if the same</a:t>
            </a:r>
          </a:p>
          <a:p>
            <a:pPr lvl="1"/>
            <a:r>
              <a:rPr lang="en-US" sz="2800" dirty="0">
                <a:latin typeface="+mn-lt"/>
              </a:rPr>
              <a:t>Optionally, normalize</a:t>
            </a:r>
          </a:p>
          <a:p>
            <a:pPr lvl="1"/>
            <a:r>
              <a:rPr lang="en-US" sz="2800" dirty="0">
                <a:latin typeface="+mn-lt"/>
              </a:rPr>
              <a:t>e.g., normalize by dividing by number of categories</a:t>
            </a:r>
          </a:p>
          <a:p>
            <a:r>
              <a:rPr lang="en-US" dirty="0">
                <a:latin typeface="+mn-lt"/>
              </a:rPr>
              <a:t>Example; restaurant type with 5 choices:</a:t>
            </a:r>
          </a:p>
          <a:p>
            <a:pPr lvl="1"/>
            <a:r>
              <a:rPr lang="en-US" sz="2800" dirty="0">
                <a:latin typeface="+mn-lt"/>
              </a:rPr>
              <a:t>Vegetarian, Thai, Mexican, Pizza, Burgers</a:t>
            </a:r>
          </a:p>
          <a:p>
            <a:pPr lvl="1"/>
            <a:r>
              <a:rPr lang="en-US" sz="2800" dirty="0">
                <a:latin typeface="+mn-lt"/>
              </a:rPr>
              <a:t>Distance Vegetarian to Burgers = 1/5 = 0.2</a:t>
            </a:r>
          </a:p>
          <a:p>
            <a:pPr lvl="1"/>
            <a:r>
              <a:rPr lang="en-US" sz="2800" dirty="0">
                <a:latin typeface="+mn-lt"/>
              </a:rPr>
              <a:t>Distance Burgers to Burgers = 0</a:t>
            </a:r>
          </a:p>
          <a:p>
            <a:r>
              <a:rPr lang="en-US" dirty="0">
                <a:latin typeface="+mn-lt"/>
              </a:rPr>
              <a:t>Can have more complex scheme if required</a:t>
            </a:r>
          </a:p>
        </p:txBody>
      </p:sp>
    </p:spTree>
    <p:extLst>
      <p:ext uri="{BB962C8B-B14F-4D97-AF65-F5344CB8AC3E}">
        <p14:creationId xmlns:p14="http://schemas.microsoft.com/office/powerpoint/2010/main" val="132559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combine dissimilarities of different types of variables</a:t>
            </a:r>
          </a:p>
          <a:p>
            <a:r>
              <a:rPr lang="en-US" dirty="0">
                <a:latin typeface="+mn-lt"/>
              </a:rPr>
              <a:t>Yes, but with carefully!</a:t>
            </a:r>
          </a:p>
          <a:p>
            <a:r>
              <a:rPr lang="en-US" dirty="0">
                <a:latin typeface="+mn-lt"/>
              </a:rPr>
              <a:t>Scaling important, or some variable types dominate as a result of coding</a:t>
            </a:r>
          </a:p>
          <a:p>
            <a:pPr lvl="1"/>
            <a:r>
              <a:rPr lang="en-US" dirty="0">
                <a:latin typeface="+mn-lt"/>
              </a:rPr>
              <a:t>The numeric range of values must be similar</a:t>
            </a:r>
          </a:p>
          <a:p>
            <a:pPr lvl="1"/>
            <a:r>
              <a:rPr lang="en-US" dirty="0">
                <a:latin typeface="+mn-lt"/>
              </a:rPr>
              <a:t>e.g. We do not want ordinal variables to dominate numeric and categorical</a:t>
            </a:r>
          </a:p>
          <a:p>
            <a:r>
              <a:rPr lang="en-US" dirty="0">
                <a:latin typeface="+mn-lt"/>
              </a:rPr>
              <a:t>But, weighting is problem dependent!</a:t>
            </a:r>
          </a:p>
          <a:p>
            <a:pPr lvl="1"/>
            <a:r>
              <a:rPr lang="en-US" dirty="0">
                <a:latin typeface="+mn-lt"/>
              </a:rPr>
              <a:t>Unfortunately, no simple procedure for correct weighting</a:t>
            </a:r>
          </a:p>
          <a:p>
            <a:pPr lvl="1"/>
            <a:r>
              <a:rPr lang="en-US" dirty="0">
                <a:latin typeface="+mn-lt"/>
              </a:rPr>
              <a:t>Do I care more about the (ordinal) star rating or calories of the meal (numeric) when choosing a restaurant? </a:t>
            </a:r>
          </a:p>
        </p:txBody>
      </p:sp>
    </p:spTree>
    <p:extLst>
      <p:ext uri="{BB962C8B-B14F-4D97-AF65-F5344CB8AC3E}">
        <p14:creationId xmlns:p14="http://schemas.microsoft.com/office/powerpoint/2010/main" val="22169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 and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data mining algorithms search for the most similar or dissimilar cases</a:t>
            </a:r>
          </a:p>
          <a:p>
            <a:r>
              <a:rPr lang="en-US" dirty="0">
                <a:latin typeface="+mn-lt"/>
              </a:rPr>
              <a:t>Searching for documents with similar content</a:t>
            </a:r>
          </a:p>
          <a:p>
            <a:r>
              <a:rPr lang="en-US" dirty="0">
                <a:latin typeface="+mn-lt"/>
              </a:rPr>
              <a:t>Finding customers with similar purchasing habits </a:t>
            </a:r>
          </a:p>
          <a:p>
            <a:r>
              <a:rPr lang="en-US" dirty="0">
                <a:latin typeface="+mn-lt"/>
              </a:rPr>
              <a:t>Discover similar mRNA sequences </a:t>
            </a:r>
          </a:p>
          <a:p>
            <a:r>
              <a:rPr lang="en-US" dirty="0">
                <a:latin typeface="+mn-lt"/>
              </a:rPr>
              <a:t>Similarity between two sensor streams</a:t>
            </a:r>
          </a:p>
          <a:p>
            <a:r>
              <a:rPr lang="en-US" dirty="0">
                <a:latin typeface="+mn-lt"/>
              </a:rPr>
              <a:t>Matching partners in a dating app</a:t>
            </a:r>
          </a:p>
          <a:p>
            <a:r>
              <a:rPr lang="en-US" dirty="0">
                <a:latin typeface="+mn-lt"/>
              </a:rPr>
              <a:t> And many others……………….. 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100" y="937010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Absolute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[¼ + |0.8-0.3| + |0.7-0.1| + |3-1|/2 + |5-4|/4]/5 = [0.25 + 0.5 + 0.6 + 0.5 + 0.25]/5 = </a:t>
            </a:r>
            <a:r>
              <a:rPr lang="en-US" sz="2400" b="1" dirty="0">
                <a:latin typeface="+mn-lt"/>
              </a:rPr>
              <a:t>0.42</a:t>
            </a:r>
          </a:p>
          <a:p>
            <a:r>
              <a:rPr lang="en-US" dirty="0">
                <a:latin typeface="+mn-lt"/>
              </a:rPr>
              <a:t>Absolute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|0.9-0.8| + |0.6-0.4| + |2-3|/2 + |4-3|/4]/5 = [0 + 0.1 + 0.2 + 0.5 + 0.25]/5 = </a:t>
            </a:r>
            <a:r>
              <a:rPr lang="en-US" sz="2400" b="1" dirty="0">
                <a:latin typeface="+mn-lt"/>
              </a:rPr>
              <a:t>0.21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2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8958" y="896079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Another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Squared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+ 1.0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]/5 = [0.125 + 0.25 + 0.25 + 1.0+ 0.125]/5 = </a:t>
            </a:r>
            <a:r>
              <a:rPr lang="en-US" sz="2400" b="1" dirty="0">
                <a:latin typeface="+mn-lt"/>
              </a:rPr>
              <a:t>0.35</a:t>
            </a:r>
          </a:p>
          <a:p>
            <a:r>
              <a:rPr lang="en-US" dirty="0">
                <a:latin typeface="+mn-lt"/>
              </a:rPr>
              <a:t>Squared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+ 0.1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]/5 = [0 + 0.01 + 0.04 + 0.25 + 0.125]/5 = </a:t>
            </a:r>
            <a:r>
              <a:rPr lang="en-US" sz="2400" b="1" dirty="0">
                <a:latin typeface="+mn-lt"/>
              </a:rPr>
              <a:t>0.085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0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much do different metrics matter?</a:t>
            </a:r>
          </a:p>
          <a:p>
            <a:r>
              <a:rPr lang="en-US" dirty="0">
                <a:latin typeface="+mn-lt"/>
              </a:rPr>
              <a:t>A lot!</a:t>
            </a:r>
          </a:p>
          <a:p>
            <a:r>
              <a:rPr lang="en-US" dirty="0">
                <a:latin typeface="+mn-lt"/>
              </a:rPr>
              <a:t>Compare dissimilarity metrics between the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squared distance emphasizes larger differences in feature values  </a:t>
            </a:r>
          </a:p>
          <a:p>
            <a:r>
              <a:rPr lang="en-US" dirty="0">
                <a:latin typeface="+mn-lt"/>
              </a:rPr>
              <a:t>Manhattan distance less sensitive to extreme differences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B42A7F-F831-4FC9-A747-7D416F91E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558477"/>
              </p:ext>
            </p:extLst>
          </p:nvPr>
        </p:nvGraphicFramePr>
        <p:xfrm>
          <a:off x="709478" y="2588217"/>
          <a:ext cx="9638223" cy="1416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741">
                  <a:extLst>
                    <a:ext uri="{9D8B030D-6E8A-4147-A177-3AD203B41FA5}">
                      <a16:colId xmlns:a16="http://schemas.microsoft.com/office/drawing/2014/main" val="4235277372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2417895486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747759040"/>
                    </a:ext>
                  </a:extLst>
                </a:gridCol>
              </a:tblGrid>
              <a:tr h="47214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 – 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 Pizza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46937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Absolute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2511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Squared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3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4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and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 we always work with dissimilarity?</a:t>
            </a:r>
          </a:p>
          <a:p>
            <a:r>
              <a:rPr lang="en-US" dirty="0">
                <a:latin typeface="+mn-lt"/>
              </a:rPr>
              <a:t>No! </a:t>
            </a:r>
          </a:p>
          <a:p>
            <a:r>
              <a:rPr lang="en-US" dirty="0">
                <a:latin typeface="+mn-lt"/>
              </a:rPr>
              <a:t>Some methods use measures of </a:t>
            </a:r>
            <a:r>
              <a:rPr lang="en-US" b="1" dirty="0">
                <a:latin typeface="+mn-lt"/>
              </a:rPr>
              <a:t>similarity</a:t>
            </a:r>
          </a:p>
          <a:p>
            <a:r>
              <a:rPr lang="en-US" dirty="0">
                <a:latin typeface="+mn-lt"/>
              </a:rPr>
              <a:t>The closer points are in a space (smaller distance) the more similar they are</a:t>
            </a:r>
          </a:p>
          <a:p>
            <a:r>
              <a:rPr lang="en-US" dirty="0">
                <a:latin typeface="+mn-lt"/>
              </a:rPr>
              <a:t>In many cases, similarity measures can be transform to dissimilarity </a:t>
            </a:r>
            <a:endParaRPr lang="en-US" b="1" dirty="0">
              <a:latin typeface="+mn-lt"/>
            </a:endParaRPr>
          </a:p>
          <a:p>
            <a:r>
              <a:rPr lang="en-US" dirty="0">
                <a:latin typeface="+mn-lt"/>
              </a:rPr>
              <a:t>For data with positive and negative coding similarity must be in the range [-1,1]</a:t>
            </a:r>
          </a:p>
          <a:p>
            <a:pPr lvl="1"/>
            <a:r>
              <a:rPr lang="en-US" dirty="0">
                <a:latin typeface="+mn-lt"/>
              </a:rPr>
              <a:t>Similarity = 1, maximum similarity, points are at the same location in the space</a:t>
            </a:r>
          </a:p>
          <a:p>
            <a:pPr lvl="1"/>
            <a:r>
              <a:rPr lang="en-US" dirty="0">
                <a:latin typeface="+mn-lt"/>
              </a:rPr>
              <a:t>Similarity = 0, points are </a:t>
            </a:r>
            <a:r>
              <a:rPr lang="en-US" b="1" dirty="0">
                <a:latin typeface="+mn-lt"/>
              </a:rPr>
              <a:t>orthogonal</a:t>
            </a:r>
            <a:r>
              <a:rPr lang="en-US" dirty="0">
                <a:latin typeface="+mn-lt"/>
              </a:rPr>
              <a:t> in the space, no similarity</a:t>
            </a:r>
          </a:p>
          <a:p>
            <a:pPr lvl="1"/>
            <a:r>
              <a:rPr lang="en-US" dirty="0">
                <a:latin typeface="+mn-lt"/>
              </a:rPr>
              <a:t>Similarity = -1, minimum similarity, points have completely opposite coding </a:t>
            </a:r>
          </a:p>
          <a:p>
            <a:r>
              <a:rPr lang="en-US" dirty="0">
                <a:latin typeface="+mn-lt"/>
              </a:rPr>
              <a:t>For non-negative data similarity in range [0,1] </a:t>
            </a:r>
          </a:p>
          <a:p>
            <a:pPr lvl="1"/>
            <a:r>
              <a:rPr lang="en-US" dirty="0">
                <a:latin typeface="+mn-lt"/>
              </a:rPr>
              <a:t>Example, binary data</a:t>
            </a:r>
          </a:p>
        </p:txBody>
      </p:sp>
    </p:spTree>
    <p:extLst>
      <p:ext uri="{BB962C8B-B14F-4D97-AF65-F5344CB8AC3E}">
        <p14:creationId xmlns:p14="http://schemas.microsoft.com/office/powerpoint/2010/main" val="22456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Pearson distance correlation</a:t>
                </a:r>
                <a:r>
                  <a:rPr lang="en-US" dirty="0">
                    <a:latin typeface="+mn-lt"/>
                  </a:rPr>
                  <a:t>, for two vectors of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Range of [-1,1]</a:t>
                </a:r>
              </a:p>
              <a:p>
                <a:r>
                  <a:rPr lang="en-US" dirty="0">
                    <a:latin typeface="+mn-lt"/>
                  </a:rPr>
                  <a:t>Other correlation measures of similarity, e.g. </a:t>
                </a:r>
                <a:r>
                  <a:rPr lang="en-US" b="1" dirty="0">
                    <a:latin typeface="+mn-lt"/>
                  </a:rPr>
                  <a:t>rank-based</a:t>
                </a:r>
                <a:r>
                  <a:rPr lang="en-US" dirty="0">
                    <a:latin typeface="+mn-lt"/>
                  </a:rPr>
                  <a:t> measures </a:t>
                </a:r>
              </a:p>
              <a:p>
                <a:pPr lvl="1"/>
                <a:r>
                  <a:rPr lang="en-US" dirty="0">
                    <a:latin typeface="+mn-lt"/>
                  </a:rPr>
                  <a:t>Kendal, Spearman, more robust than Pearson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better choice for data mining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24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similarity can be computed for discretely coded 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Jaccard Similarity:</a:t>
                </a:r>
                <a:r>
                  <a:rPr lang="en-US" dirty="0">
                    <a:latin typeface="+mn-lt"/>
                  </a:rPr>
                  <a:t> For discretely coded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𝐼𝑛𝑡𝑒𝑟𝑠𝑒𝑐𝑡𝑖𝑜𝑛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𝑈𝑛𝑖𝑜𝑛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consider the following character strings</a:t>
                </a:r>
                <a:r>
                  <a:rPr lang="en-US" sz="2400" dirty="0">
                    <a:latin typeface="+mn-lt"/>
                  </a:rPr>
                  <a:t>:    :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				x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olddog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				x’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cat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𝑡h𝑖𝑠𝑚𝑦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𝑡h𝑖𝑠𝑚𝑦𝑜𝑙𝑑𝑔𝑐𝑎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𝐽𝑎𝑐𝑐𝑎𝑟𝑑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𝑆𝑖𝑚𝑖𝑙𝑎𝑟𝑖𝑡𝑦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Jaccard similarity often used for data with many categories like natural languages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2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Measuring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blipFill>
                <a:blip r:embed="rId4"/>
                <a:stretch>
                  <a:fillRect l="-1229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70852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Measuring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2566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point in same direction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point in opposite direction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orthogonal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2566600"/>
              </a:xfrm>
              <a:prstGeom prst="rect">
                <a:avLst/>
              </a:prstGeom>
              <a:blipFill>
                <a:blip r:embed="rId4"/>
                <a:stretch>
                  <a:fillRect l="-1229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01578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Similarity and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2486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Some similarity measures can be transformed to distance metrics</a:t>
            </a:r>
          </a:p>
          <a:p>
            <a:r>
              <a:rPr lang="en-US" dirty="0">
                <a:latin typeface="+mn-lt"/>
              </a:rPr>
              <a:t>Transform is an inverse function</a:t>
            </a:r>
          </a:p>
          <a:p>
            <a:r>
              <a:rPr lang="en-US" dirty="0">
                <a:latin typeface="+mn-lt"/>
              </a:rPr>
              <a:t>Resulting distance usually has limited range (limited support)</a:t>
            </a:r>
          </a:p>
          <a:p>
            <a:r>
              <a:rPr lang="en-US" dirty="0">
                <a:latin typeface="+mn-lt"/>
              </a:rPr>
              <a:t>Examples: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059417"/>
                  </p:ext>
                </p:extLst>
              </p:nvPr>
            </p:nvGraphicFramePr>
            <p:xfrm>
              <a:off x="825468" y="3675331"/>
              <a:ext cx="10618258" cy="29032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Pearson 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1 − 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1939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=1 −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𝑎𝑛𝑔𝑢𝑙𝑎𝑟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059417"/>
                  </p:ext>
                </p:extLst>
              </p:nvPr>
            </p:nvGraphicFramePr>
            <p:xfrm>
              <a:off x="825468" y="3675331"/>
              <a:ext cx="10618258" cy="29032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89027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Pearson 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63946" r="-381" b="-1687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1939117"/>
                      </a:ext>
                    </a:extLst>
                  </a:tr>
                  <a:tr h="548069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267778" r="-381" b="-17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946785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212179" r="-381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25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  <a:p>
                <a:r>
                  <a:rPr lang="en-US" dirty="0">
                    <a:latin typeface="+mn-lt"/>
                  </a:rPr>
                  <a:t>Only need to store upper (or lower) triangular elements of array  </a:t>
                </a:r>
              </a:p>
              <a:p>
                <a:r>
                  <a:rPr lang="en-US" dirty="0">
                    <a:latin typeface="+mn-lt"/>
                  </a:rPr>
                  <a:t>Computationally intensive to compute dense distance metrics,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a dense and </a:t>
                </a:r>
                <a:r>
                  <a:rPr lang="en-US" b="1" dirty="0">
                    <a:latin typeface="+mn-lt"/>
                  </a:rPr>
                  <a:t>memory intensive representation</a:t>
                </a:r>
                <a:r>
                  <a:rPr lang="en-US" dirty="0">
                    <a:latin typeface="+mn-lt"/>
                  </a:rPr>
                  <a:t> requiring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 </a:t>
                </a:r>
                <a:r>
                  <a:rPr lang="en-US" dirty="0">
                    <a:latin typeface="+mn-lt"/>
                  </a:rPr>
                  <a:t>memory</a:t>
                </a:r>
              </a:p>
              <a:p>
                <a:pPr marL="0" indent="0">
                  <a:buNone/>
                </a:pPr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  <a:blipFill>
                <a:blip r:embed="rId3"/>
                <a:stretch>
                  <a:fillRect l="-952" t="-2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46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 and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Measuring similarity and dissimilarity is fundamental to data mining</a:t>
            </a:r>
          </a:p>
          <a:p>
            <a:r>
              <a:rPr lang="en-US" dirty="0">
                <a:latin typeface="+mn-lt"/>
              </a:rPr>
              <a:t>Distance and similarity measures are the foundation of unsupervised learning</a:t>
            </a:r>
          </a:p>
          <a:p>
            <a:r>
              <a:rPr lang="en-US" dirty="0">
                <a:latin typeface="+mn-lt"/>
              </a:rPr>
              <a:t>A wide range of metrics used in data mining</a:t>
            </a:r>
          </a:p>
          <a:p>
            <a:r>
              <a:rPr lang="en-US" dirty="0">
                <a:latin typeface="+mn-lt"/>
              </a:rPr>
              <a:t>The metrics used must fit the nature of the data and the analysis </a:t>
            </a:r>
          </a:p>
          <a:p>
            <a:pPr lvl="1"/>
            <a:r>
              <a:rPr lang="en-US" dirty="0">
                <a:latin typeface="+mn-lt"/>
              </a:rPr>
              <a:t>Binary data</a:t>
            </a:r>
          </a:p>
          <a:p>
            <a:pPr lvl="1"/>
            <a:r>
              <a:rPr lang="en-US" dirty="0">
                <a:latin typeface="+mn-lt"/>
              </a:rPr>
              <a:t>Text strings</a:t>
            </a:r>
          </a:p>
          <a:p>
            <a:pPr lvl="1"/>
            <a:r>
              <a:rPr lang="en-US" dirty="0">
                <a:latin typeface="+mn-lt"/>
              </a:rPr>
              <a:t>Numeric data</a:t>
            </a:r>
          </a:p>
          <a:p>
            <a:pPr lvl="1"/>
            <a:r>
              <a:rPr lang="en-US" dirty="0">
                <a:latin typeface="+mn-lt"/>
              </a:rPr>
              <a:t>Ordinal data; e.g. rankings and ratings </a:t>
            </a:r>
          </a:p>
          <a:p>
            <a:pPr lvl="1"/>
            <a:r>
              <a:rPr lang="en-US" dirty="0">
                <a:latin typeface="+mn-lt"/>
              </a:rPr>
              <a:t>Unordered categorical data</a:t>
            </a:r>
          </a:p>
          <a:p>
            <a:r>
              <a:rPr lang="en-US" b="1" dirty="0">
                <a:latin typeface="+mn-lt"/>
              </a:rPr>
              <a:t>There is no one best metric!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Distance and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In some cases distance measures can be transformed to similarity</a:t>
                </a:r>
              </a:p>
              <a:p>
                <a:r>
                  <a:rPr lang="en-US" dirty="0">
                    <a:latin typeface="+mn-lt"/>
                  </a:rPr>
                  <a:t>May not be a unique transformation   </a:t>
                </a:r>
              </a:p>
              <a:p>
                <a:r>
                  <a:rPr lang="en-US" dirty="0">
                    <a:latin typeface="+mn-lt"/>
                  </a:rPr>
                  <a:t>Similarity must be in proper range:  </a:t>
                </a:r>
              </a:p>
              <a:p>
                <a:pPr lvl="1"/>
                <a:r>
                  <a:rPr lang="en-US" dirty="0">
                    <a:latin typeface="+mn-lt"/>
                  </a:rPr>
                  <a:t>[-1,1]</a:t>
                </a:r>
              </a:p>
              <a:p>
                <a:pPr lvl="1"/>
                <a:r>
                  <a:rPr lang="en-US" dirty="0">
                    <a:latin typeface="+mn-lt"/>
                  </a:rPr>
                  <a:t>[0,1] </a:t>
                </a:r>
              </a:p>
              <a:p>
                <a:r>
                  <a:rPr lang="en-US" dirty="0">
                    <a:latin typeface="+mn-lt"/>
                  </a:rPr>
                  <a:t>Examples of transformations (e.g. for Euclidean metrics) 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16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  <a:endParaRPr lang="en-US" sz="2800" i="1" baseline="-250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Computationally intensive to compute dense distance metrics,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a dense and </a:t>
                </a:r>
                <a:r>
                  <a:rPr lang="en-US" b="1" dirty="0">
                    <a:latin typeface="+mn-lt"/>
                  </a:rPr>
                  <a:t>memory intensive representation</a:t>
                </a:r>
                <a:r>
                  <a:rPr lang="en-US" dirty="0">
                    <a:latin typeface="+mn-lt"/>
                  </a:rPr>
                  <a:t> requiring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 </a:t>
                </a:r>
                <a:r>
                  <a:rPr lang="en-US" dirty="0">
                    <a:latin typeface="+mn-lt"/>
                  </a:rPr>
                  <a:t>memory</a:t>
                </a:r>
              </a:p>
              <a:p>
                <a:r>
                  <a:rPr lang="en-US" dirty="0">
                    <a:latin typeface="+mn-lt"/>
                  </a:rPr>
                  <a:t>How can we do better?    </a:t>
                </a:r>
              </a:p>
              <a:p>
                <a:r>
                  <a:rPr lang="en-US" b="1" dirty="0">
                    <a:latin typeface="+mn-lt"/>
                  </a:rPr>
                  <a:t>Use a sparse graph representation!</a:t>
                </a:r>
              </a:p>
              <a:p>
                <a:pPr marL="0" indent="0">
                  <a:buNone/>
                </a:pPr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  <a:blipFill>
                <a:blip r:embed="rId3"/>
                <a:stretch>
                  <a:fillRect l="-952" t="-1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21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52377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 dissimilarity matrix contains the differences between each case </a:t>
            </a:r>
            <a:r>
              <a:rPr lang="en-US" i="1" dirty="0">
                <a:latin typeface="+mn-lt"/>
              </a:rPr>
              <a:t>x</a:t>
            </a:r>
            <a:r>
              <a:rPr lang="en-US" i="1" baseline="-25000" dirty="0">
                <a:latin typeface="+mn-lt"/>
              </a:rPr>
              <a:t>i</a:t>
            </a:r>
            <a:r>
              <a:rPr lang="en-US" dirty="0">
                <a:latin typeface="+mn-lt"/>
              </a:rPr>
              <a:t> and every other case </a:t>
            </a:r>
            <a:r>
              <a:rPr lang="en-US" i="1" dirty="0" err="1">
                <a:latin typeface="+mn-lt"/>
              </a:rPr>
              <a:t>x’</a:t>
            </a:r>
            <a:r>
              <a:rPr lang="en-US" i="1" baseline="-25000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,</a:t>
            </a:r>
            <a:r>
              <a:rPr lang="en-US" i="1" dirty="0">
                <a:latin typeface="+mn-lt"/>
              </a:rPr>
              <a:t> d(x</a:t>
            </a:r>
            <a:r>
              <a:rPr lang="en-US" i="1" baseline="-25000" dirty="0">
                <a:latin typeface="+mn-lt"/>
              </a:rPr>
              <a:t>i</a:t>
            </a:r>
            <a:r>
              <a:rPr lang="en-US" i="1" dirty="0">
                <a:latin typeface="+mn-lt"/>
              </a:rPr>
              <a:t>, </a:t>
            </a:r>
            <a:r>
              <a:rPr lang="en-US" i="1" dirty="0" err="1">
                <a:latin typeface="+mn-lt"/>
              </a:rPr>
              <a:t>x’</a:t>
            </a:r>
            <a:r>
              <a:rPr lang="en-US" i="1" baseline="-25000" dirty="0" err="1">
                <a:latin typeface="+mn-lt"/>
              </a:rPr>
              <a:t>i</a:t>
            </a:r>
            <a:r>
              <a:rPr lang="en-US" i="1" dirty="0">
                <a:latin typeface="+mn-lt"/>
              </a:rPr>
              <a:t>)</a:t>
            </a:r>
            <a:endParaRPr lang="en-US" sz="2800" i="1" baseline="-25000" dirty="0">
              <a:latin typeface="+mn-lt"/>
            </a:endParaRPr>
          </a:p>
          <a:p>
            <a:r>
              <a:rPr lang="en-US" b="1" dirty="0">
                <a:latin typeface="+mn-lt"/>
              </a:rPr>
              <a:t>Sparse graph representation</a:t>
            </a:r>
            <a:r>
              <a:rPr lang="en-US" dirty="0">
                <a:latin typeface="+mn-lt"/>
              </a:rPr>
              <a:t> reduces computation and memory use    </a:t>
            </a:r>
          </a:p>
          <a:p>
            <a:r>
              <a:rPr lang="en-US" dirty="0">
                <a:latin typeface="+mn-lt"/>
              </a:rPr>
              <a:t>In many practical situations only need measure for closest neighbors   </a:t>
            </a:r>
          </a:p>
          <a:p>
            <a:pPr lvl="1"/>
            <a:r>
              <a:rPr lang="en-US" dirty="0">
                <a:latin typeface="+mn-lt"/>
              </a:rPr>
              <a:t>Construct graph of </a:t>
            </a:r>
            <a:r>
              <a:rPr lang="en-US" b="1" dirty="0">
                <a:latin typeface="+mn-lt"/>
              </a:rPr>
              <a:t>nearest neighbors     </a:t>
            </a:r>
          </a:p>
          <a:p>
            <a:pPr lvl="1"/>
            <a:r>
              <a:rPr lang="en-US" dirty="0">
                <a:latin typeface="+mn-lt"/>
              </a:rPr>
              <a:t>Only compute and store measure for edges between nearest neighbors    </a:t>
            </a:r>
          </a:p>
          <a:p>
            <a:r>
              <a:rPr lang="en-US" dirty="0">
                <a:latin typeface="+mn-lt"/>
              </a:rPr>
              <a:t>Ways to define nearest neighbor      </a:t>
            </a:r>
          </a:p>
          <a:p>
            <a:pPr lvl="1"/>
            <a:r>
              <a:rPr lang="en-US" dirty="0">
                <a:latin typeface="+mn-lt"/>
              </a:rPr>
              <a:t>Neighbors within radius </a:t>
            </a:r>
            <a:r>
              <a:rPr lang="en-US" b="1" dirty="0">
                <a:latin typeface="+mn-lt"/>
              </a:rPr>
              <a:t>r</a:t>
            </a:r>
          </a:p>
          <a:p>
            <a:pPr lvl="1"/>
            <a:r>
              <a:rPr lang="en-US" dirty="0">
                <a:latin typeface="+mn-lt"/>
              </a:rPr>
              <a:t>Nearest </a:t>
            </a:r>
            <a:r>
              <a:rPr lang="en-US" b="1" dirty="0">
                <a:latin typeface="+mn-lt"/>
              </a:rPr>
              <a:t>k </a:t>
            </a:r>
            <a:r>
              <a:rPr lang="en-US" dirty="0">
                <a:latin typeface="+mn-lt"/>
              </a:rPr>
              <a:t>neighbors     </a:t>
            </a:r>
            <a:endParaRPr lang="en-US" b="1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936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30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Sparse graph representation</a:t>
            </a:r>
            <a:r>
              <a:rPr lang="en-US" dirty="0">
                <a:latin typeface="+mn-lt"/>
              </a:rPr>
              <a:t> reduces computation and memory use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48DED-98F8-A31E-5342-F683E842C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362" y="1398559"/>
            <a:ext cx="5263486" cy="5379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/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Nearest neighbors within a fixed radius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Need to select a radius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Connectivity increases with radius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𝑠𝑝𝑎𝑠𝑒𝑟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𝑔𝑟𝑎𝑝h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𝑐𝑜𝑚𝑝𝑢𝑡𝑎𝑡𝑖𝑜𝑛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𝑚𝑒𝑚𝑜𝑟𝑦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𝑑𝑖𝑠𝑐𝑜𝑛𝑛𝑒𝑐𝑡𝑒𝑑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𝑔𝑟𝑎𝑝h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blipFill>
                <a:blip r:embed="rId4"/>
                <a:stretch>
                  <a:fillRect l="-1965" t="-1549" r="-4367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9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30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Sparse graph representation</a:t>
            </a:r>
            <a:r>
              <a:rPr lang="en-US" dirty="0">
                <a:latin typeface="+mn-lt"/>
              </a:rPr>
              <a:t> reduces computation and memory use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/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Nearest neighbors within a fixed number of neighbors, </a:t>
                </a:r>
                <a:r>
                  <a:rPr lang="en-US" sz="2800" i="1" dirty="0"/>
                  <a:t>k</a:t>
                </a:r>
                <a:r>
                  <a:rPr lang="en-US" sz="28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Need to select </a:t>
                </a:r>
                <a:r>
                  <a:rPr lang="en-US" sz="2800" i="1" dirty="0"/>
                  <a:t>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Connectivity increases with </a:t>
                </a:r>
                <a:r>
                  <a:rPr lang="en-US" sz="2800" i="1" dirty="0"/>
                  <a:t>k</a:t>
                </a:r>
                <a:r>
                  <a:rPr lang="en-US" sz="2800" dirty="0"/>
                  <a:t>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𝑠𝑝𝑎𝑠𝑒𝑟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𝑔𝑟𝑎𝑝h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𝑐𝑜𝑚𝑝𝑢𝑡𝑎𝑡𝑖𝑜𝑛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𝑚𝑒𝑚𝑜𝑟𝑦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No disconnected graphs!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blipFill>
                <a:blip r:embed="rId3"/>
                <a:stretch>
                  <a:fillRect l="-1965" t="-1549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97319D1-4DCF-AFF0-425A-78BBDE86D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349" y="1319284"/>
            <a:ext cx="5225962" cy="547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Key points for this lesson</a:t>
            </a:r>
          </a:p>
          <a:p>
            <a:r>
              <a:rPr lang="en-US" b="1" dirty="0">
                <a:latin typeface="+mn-lt"/>
              </a:rPr>
              <a:t>Distance metrics </a:t>
            </a:r>
            <a:r>
              <a:rPr lang="en-US" dirty="0">
                <a:latin typeface="+mn-lt"/>
              </a:rPr>
              <a:t>and </a:t>
            </a:r>
            <a:r>
              <a:rPr lang="en-US" b="1" dirty="0">
                <a:latin typeface="+mn-lt"/>
              </a:rPr>
              <a:t>similarity metrics</a:t>
            </a:r>
            <a:r>
              <a:rPr lang="en-US" dirty="0">
                <a:latin typeface="+mn-lt"/>
              </a:rPr>
              <a:t> are foundational for unsupervised learning</a:t>
            </a:r>
          </a:p>
          <a:p>
            <a:r>
              <a:rPr lang="en-US" dirty="0">
                <a:latin typeface="+mn-lt"/>
              </a:rPr>
              <a:t>Distance and similarity metrics map 2 multivariate (vector) values to a scalar  </a:t>
            </a:r>
          </a:p>
          <a:p>
            <a:r>
              <a:rPr lang="en-US" dirty="0">
                <a:latin typeface="+mn-lt"/>
              </a:rPr>
              <a:t>Distance metric must conform to the </a:t>
            </a:r>
            <a:r>
              <a:rPr lang="en-US" b="1" dirty="0">
                <a:latin typeface="+mn-lt"/>
              </a:rPr>
              <a:t>4 axioms</a:t>
            </a:r>
            <a:r>
              <a:rPr lang="en-US" dirty="0">
                <a:latin typeface="+mn-lt"/>
              </a:rPr>
              <a:t>!  </a:t>
            </a:r>
          </a:p>
          <a:p>
            <a:r>
              <a:rPr lang="en-US" dirty="0">
                <a:latin typeface="+mn-lt"/>
              </a:rPr>
              <a:t>Different distance and similarity metrics find different relationships in data</a:t>
            </a:r>
          </a:p>
          <a:p>
            <a:pPr lvl="1"/>
            <a:r>
              <a:rPr lang="en-US" dirty="0">
                <a:latin typeface="+mn-lt"/>
              </a:rPr>
              <a:t>There is no one best metric!</a:t>
            </a:r>
          </a:p>
          <a:p>
            <a:pPr lvl="1"/>
            <a:r>
              <a:rPr lang="en-US" dirty="0">
                <a:latin typeface="+mn-lt"/>
              </a:rPr>
              <a:t>In practice, try several </a:t>
            </a:r>
          </a:p>
          <a:p>
            <a:r>
              <a:rPr lang="en-US" dirty="0">
                <a:latin typeface="+mn-lt"/>
              </a:rPr>
              <a:t>Can transform from similarity to distance </a:t>
            </a:r>
          </a:p>
          <a:p>
            <a:r>
              <a:rPr lang="en-US" dirty="0">
                <a:latin typeface="+mn-lt"/>
              </a:rPr>
              <a:t>Sparse graph representation reduces computation and memory use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5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Relationships between variables in a dataset are often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using a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</a:t>
            </a:r>
            <a:r>
              <a:rPr lang="en-US" sz="2800" b="1" dirty="0">
                <a:latin typeface="+mn-lt"/>
              </a:rPr>
              <a:t>multivariate</a:t>
            </a:r>
            <a:r>
              <a:rPr lang="en-US" sz="2800" dirty="0">
                <a:latin typeface="+mn-lt"/>
              </a:rPr>
              <a:t> </a:t>
            </a:r>
          </a:p>
          <a:p>
            <a:pPr lvl="1"/>
            <a:r>
              <a:rPr lang="en-US" sz="2800" dirty="0">
                <a:latin typeface="+mn-lt"/>
              </a:rPr>
              <a:t>Maps </a:t>
            </a:r>
            <a:r>
              <a:rPr lang="en-US" sz="2800" b="1" dirty="0">
                <a:latin typeface="+mn-lt"/>
              </a:rPr>
              <a:t>two vector values </a:t>
            </a:r>
            <a:r>
              <a:rPr lang="en-US" sz="2800" dirty="0">
                <a:latin typeface="+mn-lt"/>
              </a:rPr>
              <a:t>to a </a:t>
            </a:r>
            <a:r>
              <a:rPr lang="en-US" sz="2800" b="1" dirty="0">
                <a:latin typeface="+mn-lt"/>
              </a:rPr>
              <a:t>real scalar value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Binary distance (no match, match), for unordered categorical variables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1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Distance metrics area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that conform to these </a:t>
                </a:r>
                <a:r>
                  <a:rPr lang="en-US" b="1" dirty="0">
                    <a:latin typeface="+mn-lt"/>
                  </a:rPr>
                  <a:t>4 axioms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nonnegative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sz="2800" b="1" dirty="0">
                    <a:latin typeface="+mn-lt"/>
                    <a:ea typeface="Cambria Math" panose="02040503050406030204" pitchFamily="18" charset="0"/>
                  </a:rPr>
                  <a:t>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symmetric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</a:t>
                </a:r>
                <a:r>
                  <a:rPr lang="en-US" sz="2800" b="1" dirty="0">
                    <a:latin typeface="+mn-lt"/>
                    <a:ea typeface="Cambria Math" panose="02040503050406030204" pitchFamily="18" charset="0"/>
                  </a:rPr>
                  <a:t>triangle inequality </a:t>
                </a: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Structure in data is based on </a:t>
                </a:r>
                <a:r>
                  <a:rPr lang="en-US" b="1" dirty="0">
                    <a:latin typeface="+mn-lt"/>
                  </a:rPr>
                  <a:t>dissimilarity</a:t>
                </a:r>
                <a:r>
                  <a:rPr lang="en-US" dirty="0">
                    <a:latin typeface="+mn-lt"/>
                  </a:rPr>
                  <a:t> measured by some </a:t>
                </a:r>
                <a:r>
                  <a:rPr lang="en-US" b="1" dirty="0">
                    <a:latin typeface="+mn-lt"/>
                  </a:rPr>
                  <a:t>distance metric</a:t>
                </a:r>
                <a:endParaRPr lang="en-US" sz="2800" b="1" dirty="0">
                  <a:latin typeface="+mn-lt"/>
                </a:endParaRPr>
              </a:p>
              <a:p>
                <a:r>
                  <a:rPr lang="en-US" sz="2800" dirty="0">
                    <a:latin typeface="+mn-lt"/>
                  </a:rPr>
                  <a:t>How do we organize the dissimilarity metrics? </a:t>
                </a:r>
              </a:p>
              <a:p>
                <a:r>
                  <a:rPr lang="en-US" dirty="0">
                    <a:latin typeface="+mn-lt"/>
                  </a:rPr>
                  <a:t>Create a </a:t>
                </a:r>
                <a:r>
                  <a:rPr lang="en-US" b="1" dirty="0">
                    <a:latin typeface="+mn-lt"/>
                  </a:rPr>
                  <a:t>dissimilarity matrix </a:t>
                </a:r>
                <a:r>
                  <a:rPr lang="en-US" dirty="0">
                    <a:latin typeface="+mn-lt"/>
                  </a:rPr>
                  <a:t>of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7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  <a:p>
                <a:r>
                  <a:rPr lang="en-US" dirty="0">
                    <a:latin typeface="+mn-lt"/>
                  </a:rPr>
                  <a:t>Dissimilarity matrix is symmetric,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diagonal elements of the dissimilarity matrix are all 0, there is no dissimilarity</a:t>
                </a:r>
              </a:p>
              <a:p>
                <a:r>
                  <a:rPr lang="en-US" dirty="0">
                    <a:latin typeface="+mn-lt"/>
                  </a:rPr>
                  <a:t>Dense representation is computationally intensive to create,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  <a:blipFill>
                <a:blip r:embed="rId3"/>
                <a:stretch>
                  <a:fillRect l="-952" t="-1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19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  <a:p>
                <a:r>
                  <a:rPr lang="en-US" dirty="0">
                    <a:latin typeface="+mn-lt"/>
                  </a:rPr>
                  <a:t>Only need to store upper (or lower) triangular elements of array  </a:t>
                </a:r>
              </a:p>
              <a:p>
                <a:r>
                  <a:rPr lang="en-US" dirty="0">
                    <a:latin typeface="+mn-lt"/>
                  </a:rPr>
                  <a:t>But, a dense and </a:t>
                </a:r>
                <a:r>
                  <a:rPr lang="en-US" b="1" dirty="0">
                    <a:latin typeface="+mn-lt"/>
                  </a:rPr>
                  <a:t>memory intensive representation</a:t>
                </a:r>
                <a:r>
                  <a:rPr lang="en-US" dirty="0">
                    <a:latin typeface="+mn-lt"/>
                  </a:rPr>
                  <a:t> requiring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 </a:t>
                </a:r>
                <a:r>
                  <a:rPr lang="en-US" dirty="0">
                    <a:latin typeface="+mn-lt"/>
                  </a:rPr>
                  <a:t>memory</a:t>
                </a:r>
              </a:p>
              <a:p>
                <a:pPr marL="0" indent="0">
                  <a:buNone/>
                </a:pPr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  <a:blipFill>
                <a:blip r:embed="rId3"/>
                <a:stretch>
                  <a:fillRect l="-952" t="-1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86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Euclidian distance, (L2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8390</TotalTime>
  <Words>2598</Words>
  <Application>Microsoft Office PowerPoint</Application>
  <PresentationFormat>Widescreen</PresentationFormat>
  <Paragraphs>448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Office Theme</vt:lpstr>
      <vt:lpstr>CSCI E-96 Data Mining, Discovery and Exploration Distance and Similarity Measures Part I</vt:lpstr>
      <vt:lpstr>Measuring similarity and dissimilarity</vt:lpstr>
      <vt:lpstr>Measuring similarity and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and similarity</vt:lpstr>
      <vt:lpstr>Measuring Similarity</vt:lpstr>
      <vt:lpstr>Measuring Similarity</vt:lpstr>
      <vt:lpstr>Measuring Similarity</vt:lpstr>
      <vt:lpstr>Measuring Similarity</vt:lpstr>
      <vt:lpstr>Relationship Between Similarity and Distance</vt:lpstr>
      <vt:lpstr>Scaling distance and similarity measures</vt:lpstr>
      <vt:lpstr>Relationship Between Distance and Similarity</vt:lpstr>
      <vt:lpstr>Scaling distance and similarity measures</vt:lpstr>
      <vt:lpstr>Scaling distance and similarity measures</vt:lpstr>
      <vt:lpstr>Scaling distance and similarity measures</vt:lpstr>
      <vt:lpstr>Scaling distance and similarity measures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Stephen Elston</cp:lastModifiedBy>
  <cp:revision>188</cp:revision>
  <dcterms:created xsi:type="dcterms:W3CDTF">2021-06-01T18:04:30Z</dcterms:created>
  <dcterms:modified xsi:type="dcterms:W3CDTF">2023-06-26T14:35:05Z</dcterms:modified>
</cp:coreProperties>
</file>