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3"/>
  </p:notesMasterIdLst>
  <p:sldIdLst>
    <p:sldId id="256" r:id="rId2"/>
    <p:sldId id="257" r:id="rId3"/>
    <p:sldId id="443" r:id="rId4"/>
    <p:sldId id="259" r:id="rId5"/>
    <p:sldId id="382" r:id="rId6"/>
    <p:sldId id="261" r:id="rId7"/>
    <p:sldId id="258" r:id="rId8"/>
    <p:sldId id="389" r:id="rId9"/>
    <p:sldId id="260" r:id="rId10"/>
    <p:sldId id="263" r:id="rId11"/>
    <p:sldId id="437" r:id="rId12"/>
    <p:sldId id="444" r:id="rId13"/>
    <p:sldId id="365" r:id="rId14"/>
    <p:sldId id="371" r:id="rId15"/>
    <p:sldId id="372" r:id="rId16"/>
    <p:sldId id="438" r:id="rId17"/>
    <p:sldId id="270" r:id="rId18"/>
    <p:sldId id="265" r:id="rId19"/>
    <p:sldId id="266" r:id="rId20"/>
    <p:sldId id="262" r:id="rId21"/>
    <p:sldId id="267" r:id="rId22"/>
    <p:sldId id="268" r:id="rId23"/>
    <p:sldId id="272" r:id="rId24"/>
    <p:sldId id="271" r:id="rId25"/>
    <p:sldId id="274" r:id="rId26"/>
    <p:sldId id="384" r:id="rId27"/>
    <p:sldId id="275" r:id="rId28"/>
    <p:sldId id="439" r:id="rId29"/>
    <p:sldId id="427" r:id="rId30"/>
    <p:sldId id="435" r:id="rId31"/>
    <p:sldId id="428" r:id="rId32"/>
    <p:sldId id="429" r:id="rId33"/>
    <p:sldId id="431" r:id="rId34"/>
    <p:sldId id="430" r:id="rId35"/>
    <p:sldId id="432" r:id="rId36"/>
    <p:sldId id="433" r:id="rId37"/>
    <p:sldId id="434" r:id="rId38"/>
    <p:sldId id="385" r:id="rId39"/>
    <p:sldId id="440" r:id="rId40"/>
    <p:sldId id="276" r:id="rId41"/>
    <p:sldId id="285" r:id="rId42"/>
    <p:sldId id="286" r:id="rId43"/>
    <p:sldId id="284" r:id="rId44"/>
    <p:sldId id="277" r:id="rId45"/>
    <p:sldId id="279" r:id="rId46"/>
    <p:sldId id="280" r:id="rId47"/>
    <p:sldId id="281" r:id="rId48"/>
    <p:sldId id="282" r:id="rId49"/>
    <p:sldId id="283" r:id="rId50"/>
    <p:sldId id="377" r:id="rId51"/>
    <p:sldId id="381" r:id="rId52"/>
    <p:sldId id="390" r:id="rId53"/>
    <p:sldId id="391" r:id="rId54"/>
    <p:sldId id="394" r:id="rId55"/>
    <p:sldId id="393" r:id="rId56"/>
    <p:sldId id="395" r:id="rId57"/>
    <p:sldId id="397" r:id="rId58"/>
    <p:sldId id="396" r:id="rId59"/>
    <p:sldId id="421" r:id="rId60"/>
    <p:sldId id="441" r:id="rId61"/>
    <p:sldId id="398" r:id="rId62"/>
    <p:sldId id="410" r:id="rId63"/>
    <p:sldId id="399" r:id="rId64"/>
    <p:sldId id="406" r:id="rId65"/>
    <p:sldId id="400" r:id="rId66"/>
    <p:sldId id="401" r:id="rId67"/>
    <p:sldId id="402" r:id="rId68"/>
    <p:sldId id="403" r:id="rId69"/>
    <p:sldId id="404" r:id="rId70"/>
    <p:sldId id="405" r:id="rId71"/>
    <p:sldId id="407" r:id="rId72"/>
    <p:sldId id="409" r:id="rId73"/>
    <p:sldId id="426" r:id="rId74"/>
    <p:sldId id="408" r:id="rId75"/>
    <p:sldId id="442" r:id="rId76"/>
    <p:sldId id="378" r:id="rId77"/>
    <p:sldId id="379" r:id="rId78"/>
    <p:sldId id="292" r:id="rId79"/>
    <p:sldId id="287" r:id="rId80"/>
    <p:sldId id="288" r:id="rId81"/>
    <p:sldId id="386" r:id="rId82"/>
    <p:sldId id="387" r:id="rId83"/>
    <p:sldId id="388" r:id="rId84"/>
    <p:sldId id="380" r:id="rId85"/>
    <p:sldId id="289" r:id="rId86"/>
    <p:sldId id="290" r:id="rId87"/>
    <p:sldId id="412" r:id="rId88"/>
    <p:sldId id="414" r:id="rId89"/>
    <p:sldId id="415" r:id="rId90"/>
    <p:sldId id="416" r:id="rId91"/>
    <p:sldId id="417" r:id="rId92"/>
    <p:sldId id="420" r:id="rId93"/>
    <p:sldId id="419" r:id="rId94"/>
    <p:sldId id="422" r:id="rId95"/>
    <p:sldId id="424" r:id="rId96"/>
    <p:sldId id="423" r:id="rId97"/>
    <p:sldId id="425" r:id="rId98"/>
    <p:sldId id="373" r:id="rId99"/>
    <p:sldId id="374" r:id="rId100"/>
    <p:sldId id="376" r:id="rId101"/>
    <p:sldId id="383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5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10.png"/><Relationship Id="rId7" Type="http://schemas.openxmlformats.org/officeDocument/2006/relationships/image" Target="../media/image131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.png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3.png"/><Relationship Id="rId21" Type="http://schemas.openxmlformats.org/officeDocument/2006/relationships/image" Target="../media/image72.png"/><Relationship Id="rId7" Type="http://schemas.openxmlformats.org/officeDocument/2006/relationships/image" Target="../media/image57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.inria.fr/flajolet/Publications/FlFuGaMe07.pdf" TargetMode="External"/><Relationship Id="rId2" Type="http://schemas.openxmlformats.org/officeDocument/2006/relationships/hyperlink" Target="https://algo.inria.fr/flajolet/Publications/FlMa85.pdf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LogLog" TargetMode="External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nning.com/books/algorithms-and-data-structures-for-massive-datasets" TargetMode="External"/><Relationship Id="rId4" Type="http://schemas.openxmlformats.org/officeDocument/2006/relationships/hyperlink" Target="http://redisgate.kr/download/HyperLogLog-in-Practice.pdf" TargetMode="Externa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hyperlink" Target="https://en.wikipedia.org/wiki/Geometric_distribution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hyperlink" Target="https://algo.inria.fr/flajolet/Publications/FlFuGaMe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0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5.png"/><Relationship Id="rId3" Type="http://schemas.openxmlformats.org/officeDocument/2006/relationships/image" Target="../media/image1260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44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4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2024, 2025,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 idle capacity </a:t>
            </a:r>
          </a:p>
          <a:p>
            <a:pPr lvl="1"/>
            <a:r>
              <a:rPr lang="en-US" dirty="0"/>
              <a:t>Greatly reduce load on networks and central 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calibration is 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r>
              <a:rPr lang="en-US" dirty="0"/>
              <a:t>Archive all raw data per regulatory required retention policy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47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Reservoir sampling 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probabilistic hash algorithms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2F3E4-DE52-444A-7FE0-6E42DA66E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BE1092-1A71-885E-30E5-4F2F6052669F}"/>
              </a:ext>
            </a:extLst>
          </p:cNvPr>
          <p:cNvSpPr txBox="1">
            <a:spLocks/>
          </p:cNvSpPr>
          <p:nvPr/>
        </p:nvSpPr>
        <p:spPr>
          <a:xfrm>
            <a:off x="5686426" y="1609470"/>
            <a:ext cx="6257924" cy="803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Further filtering, sampling and sketching performed as preprocessing for analytics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AC73EE2-72CC-C189-8B84-98FF9FA853F4}"/>
              </a:ext>
            </a:extLst>
          </p:cNvPr>
          <p:cNvSpPr/>
          <p:nvPr/>
        </p:nvSpPr>
        <p:spPr>
          <a:xfrm>
            <a:off x="5843954" y="2543312"/>
            <a:ext cx="5509846" cy="349347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B1087-9773-5D88-C9B6-89178EE02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11828522" cy="472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Reducing stream data volume is key to providing real-time analytics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AEBADD-2E30-CBE6-39E2-44F4E5A18E61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Volume Reduction and Streaming Analytics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08C65E3-FA95-2589-2F2D-F7D7A31FC805}"/>
              </a:ext>
            </a:extLst>
          </p:cNvPr>
          <p:cNvSpPr/>
          <p:nvPr/>
        </p:nvSpPr>
        <p:spPr>
          <a:xfrm>
            <a:off x="256557" y="2634096"/>
            <a:ext cx="1799461" cy="677078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80B060B4-BF4F-19A0-64EC-1D5FB9CD0503}"/>
              </a:ext>
            </a:extLst>
          </p:cNvPr>
          <p:cNvSpPr/>
          <p:nvPr/>
        </p:nvSpPr>
        <p:spPr>
          <a:xfrm>
            <a:off x="256556" y="3481389"/>
            <a:ext cx="1799461" cy="635095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DAA219F3-5C5A-B60B-974E-21BFFDFA1E2D}"/>
              </a:ext>
            </a:extLst>
          </p:cNvPr>
          <p:cNvSpPr/>
          <p:nvPr/>
        </p:nvSpPr>
        <p:spPr>
          <a:xfrm>
            <a:off x="227496" y="4694095"/>
            <a:ext cx="1799461" cy="694114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154615-99F6-8289-543F-B05470A2B5D1}"/>
                  </a:ext>
                </a:extLst>
              </p:cNvPr>
              <p:cNvSpPr txBox="1"/>
              <p:nvPr/>
            </p:nvSpPr>
            <p:spPr>
              <a:xfrm>
                <a:off x="885509" y="4059000"/>
                <a:ext cx="5099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154615-99F6-8289-543F-B05470A2B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09" y="4059000"/>
                <a:ext cx="50995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E0B6054B-B3D7-40EB-8F37-3D339B856202}"/>
              </a:ext>
            </a:extLst>
          </p:cNvPr>
          <p:cNvSpPr/>
          <p:nvPr/>
        </p:nvSpPr>
        <p:spPr>
          <a:xfrm>
            <a:off x="2332892" y="2689851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545352-083A-AB8B-5BA7-F17E0A67D53A}"/>
              </a:ext>
            </a:extLst>
          </p:cNvPr>
          <p:cNvSpPr/>
          <p:nvPr/>
        </p:nvSpPr>
        <p:spPr>
          <a:xfrm>
            <a:off x="2291959" y="4766886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A5C892-1371-D235-070F-D58E6AE553E8}"/>
              </a:ext>
            </a:extLst>
          </p:cNvPr>
          <p:cNvSpPr/>
          <p:nvPr/>
        </p:nvSpPr>
        <p:spPr>
          <a:xfrm>
            <a:off x="2311672" y="3495161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63C0B2A-FAAA-7283-9153-7EE44B280586}"/>
                  </a:ext>
                </a:extLst>
              </p:cNvPr>
              <p:cNvSpPr txBox="1"/>
              <p:nvPr/>
            </p:nvSpPr>
            <p:spPr>
              <a:xfrm>
                <a:off x="2801110" y="4028191"/>
                <a:ext cx="5099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63C0B2A-FAAA-7283-9153-7EE44B280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110" y="4028191"/>
                <a:ext cx="50995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04FF9BF8-F6C2-D905-3F5A-787ACFC4C49F}"/>
              </a:ext>
            </a:extLst>
          </p:cNvPr>
          <p:cNvSpPr/>
          <p:nvPr/>
        </p:nvSpPr>
        <p:spPr>
          <a:xfrm>
            <a:off x="6119741" y="2696612"/>
            <a:ext cx="2513217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25E1F2-D0AC-60EC-98B2-9788D553D193}"/>
              </a:ext>
            </a:extLst>
          </p:cNvPr>
          <p:cNvSpPr/>
          <p:nvPr/>
        </p:nvSpPr>
        <p:spPr>
          <a:xfrm>
            <a:off x="6184219" y="3195319"/>
            <a:ext cx="2448740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314FFD-C2B8-0C24-67B6-EB0C1675A8EE}"/>
              </a:ext>
            </a:extLst>
          </p:cNvPr>
          <p:cNvSpPr/>
          <p:nvPr/>
        </p:nvSpPr>
        <p:spPr>
          <a:xfrm>
            <a:off x="6184219" y="4066156"/>
            <a:ext cx="2513216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B5C444-D8F2-B810-FE62-47D0C2A4F4B1}"/>
                  </a:ext>
                </a:extLst>
              </p:cNvPr>
              <p:cNvSpPr txBox="1"/>
              <p:nvPr/>
            </p:nvSpPr>
            <p:spPr>
              <a:xfrm>
                <a:off x="7209163" y="3369009"/>
                <a:ext cx="5099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B5C444-D8F2-B810-FE62-47D0C2A4F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163" y="3369009"/>
                <a:ext cx="50995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4D86A61-1469-2A66-AC15-4371694EA552}"/>
              </a:ext>
            </a:extLst>
          </p:cNvPr>
          <p:cNvSpPr/>
          <p:nvPr/>
        </p:nvSpPr>
        <p:spPr>
          <a:xfrm>
            <a:off x="3864162" y="2901147"/>
            <a:ext cx="1979791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6B80842-EFA8-DD79-7131-65ACCBCC6D60}"/>
              </a:ext>
            </a:extLst>
          </p:cNvPr>
          <p:cNvSpPr/>
          <p:nvPr/>
        </p:nvSpPr>
        <p:spPr>
          <a:xfrm>
            <a:off x="3821722" y="3693497"/>
            <a:ext cx="2035067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67E0EEA-9610-A113-DB03-A3506FB2B731}"/>
              </a:ext>
            </a:extLst>
          </p:cNvPr>
          <p:cNvSpPr/>
          <p:nvPr/>
        </p:nvSpPr>
        <p:spPr>
          <a:xfrm>
            <a:off x="3787666" y="4977477"/>
            <a:ext cx="2069123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4D2803-1D7E-49FC-1C9B-D9D5FC43C9EF}"/>
              </a:ext>
            </a:extLst>
          </p:cNvPr>
          <p:cNvSpPr/>
          <p:nvPr/>
        </p:nvSpPr>
        <p:spPr>
          <a:xfrm>
            <a:off x="3928352" y="4059000"/>
            <a:ext cx="1878580" cy="668286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Bandwidth limited network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D0B009-016C-EF27-1C61-8A3803F7156B}"/>
              </a:ext>
            </a:extLst>
          </p:cNvPr>
          <p:cNvSpPr/>
          <p:nvPr/>
        </p:nvSpPr>
        <p:spPr>
          <a:xfrm>
            <a:off x="9131897" y="2696612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BF23EE-DA3E-61EE-7D8E-46817A96C090}"/>
              </a:ext>
            </a:extLst>
          </p:cNvPr>
          <p:cNvSpPr/>
          <p:nvPr/>
        </p:nvSpPr>
        <p:spPr>
          <a:xfrm>
            <a:off x="9131897" y="3195319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1F4B83-AA69-71F1-82F6-A8D9EDC0C3A3}"/>
              </a:ext>
            </a:extLst>
          </p:cNvPr>
          <p:cNvSpPr/>
          <p:nvPr/>
        </p:nvSpPr>
        <p:spPr>
          <a:xfrm>
            <a:off x="9131896" y="4066156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E0BB5A-9508-C399-6C07-CA3BCA5BEF02}"/>
              </a:ext>
            </a:extLst>
          </p:cNvPr>
          <p:cNvSpPr/>
          <p:nvPr/>
        </p:nvSpPr>
        <p:spPr>
          <a:xfrm>
            <a:off x="9135199" y="4722881"/>
            <a:ext cx="1868449" cy="86164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Classical supervised and unsupervised 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9B9E79F-B39E-1B4A-AF1A-7D67ACC5D1E1}"/>
                  </a:ext>
                </a:extLst>
              </p:cNvPr>
              <p:cNvSpPr txBox="1"/>
              <p:nvPr/>
            </p:nvSpPr>
            <p:spPr>
              <a:xfrm>
                <a:off x="9811142" y="3451766"/>
                <a:ext cx="5099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9B9E79F-B39E-1B4A-AF1A-7D67ACC5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142" y="3451766"/>
                <a:ext cx="50995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ylinder 45">
            <a:extLst>
              <a:ext uri="{FF2B5EF4-FFF2-40B4-BE49-F238E27FC236}">
                <a16:creationId xmlns:a16="http://schemas.microsoft.com/office/drawing/2014/main" id="{CDF978BC-C8F2-94B1-7C29-0133DC4AF192}"/>
              </a:ext>
            </a:extLst>
          </p:cNvPr>
          <p:cNvSpPr/>
          <p:nvPr/>
        </p:nvSpPr>
        <p:spPr>
          <a:xfrm>
            <a:off x="6204768" y="4722881"/>
            <a:ext cx="2513216" cy="873333"/>
          </a:xfrm>
          <a:prstGeom prst="can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Archival storage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E6CD984-85B0-8F37-B385-7345D979A53A}"/>
              </a:ext>
            </a:extLst>
          </p:cNvPr>
          <p:cNvCxnSpPr>
            <a:cxnSpLocks/>
            <a:stCxn id="5" idx="0"/>
            <a:endCxn id="25" idx="1"/>
          </p:cNvCxnSpPr>
          <p:nvPr/>
        </p:nvCxnSpPr>
        <p:spPr>
          <a:xfrm>
            <a:off x="2054518" y="2972635"/>
            <a:ext cx="278374" cy="2787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9944B8-ABED-7B26-68D0-44366B648F87}"/>
              </a:ext>
            </a:extLst>
          </p:cNvPr>
          <p:cNvCxnSpPr>
            <a:cxnSpLocks/>
            <a:stCxn id="22" idx="0"/>
            <a:endCxn id="27" idx="1"/>
          </p:cNvCxnSpPr>
          <p:nvPr/>
        </p:nvCxnSpPr>
        <p:spPr>
          <a:xfrm>
            <a:off x="2054517" y="3798937"/>
            <a:ext cx="257155" cy="688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8606BE-A306-B934-BD79-5E9C7DA6481D}"/>
              </a:ext>
            </a:extLst>
          </p:cNvPr>
          <p:cNvCxnSpPr>
            <a:cxnSpLocks/>
            <a:stCxn id="23" idx="0"/>
            <a:endCxn id="26" idx="1"/>
          </p:cNvCxnSpPr>
          <p:nvPr/>
        </p:nvCxnSpPr>
        <p:spPr>
          <a:xfrm>
            <a:off x="2025457" y="5041152"/>
            <a:ext cx="266502" cy="3639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4FB844-ED40-04B6-2570-6A6A5FC508F7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837449" y="2874851"/>
            <a:ext cx="282292" cy="17823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EE4A81-CBE7-29E1-D55D-49D1C7F44A49}"/>
              </a:ext>
            </a:extLst>
          </p:cNvPr>
          <p:cNvCxnSpPr>
            <a:cxnSpLocks/>
            <a:stCxn id="37" idx="9"/>
            <a:endCxn id="32" idx="1"/>
          </p:cNvCxnSpPr>
          <p:nvPr/>
        </p:nvCxnSpPr>
        <p:spPr>
          <a:xfrm flipV="1">
            <a:off x="5835123" y="3373558"/>
            <a:ext cx="349096" cy="52235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A328CA-E4E2-4B43-F8E3-AA18DEA0BC96}"/>
              </a:ext>
            </a:extLst>
          </p:cNvPr>
          <p:cNvCxnSpPr>
            <a:cxnSpLocks/>
            <a:stCxn id="38" idx="9"/>
            <a:endCxn id="33" idx="1"/>
          </p:cNvCxnSpPr>
          <p:nvPr/>
        </p:nvCxnSpPr>
        <p:spPr>
          <a:xfrm flipV="1">
            <a:off x="5834760" y="4244395"/>
            <a:ext cx="349459" cy="93549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EDF4FFC-737C-903D-2C61-349F07E7ECE7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>
            <a:off x="7440827" y="4422633"/>
            <a:ext cx="20549" cy="51858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1EEA6A-4597-5BA2-8BCA-B696A5EAB575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697435" y="4244395"/>
            <a:ext cx="389875" cy="875057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2AFA939-04F6-F92A-F820-A6CDEF64D2C6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632959" y="3373558"/>
            <a:ext cx="426376" cy="1632160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3B243B4-D5B2-DC11-F953-D169B494B3CC}"/>
              </a:ext>
            </a:extLst>
          </p:cNvPr>
          <p:cNvCxnSpPr>
            <a:cxnSpLocks/>
            <a:stCxn id="31" idx="3"/>
            <a:endCxn id="44" idx="1"/>
          </p:cNvCxnSpPr>
          <p:nvPr/>
        </p:nvCxnSpPr>
        <p:spPr>
          <a:xfrm>
            <a:off x="8632958" y="2874851"/>
            <a:ext cx="502241" cy="2278853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98F13EE-CB94-EC0B-53B5-C991F40723BA}"/>
              </a:ext>
            </a:extLst>
          </p:cNvPr>
          <p:cNvCxnSpPr>
            <a:cxnSpLocks/>
            <a:stCxn id="46" idx="4"/>
            <a:endCxn id="44" idx="1"/>
          </p:cNvCxnSpPr>
          <p:nvPr/>
        </p:nvCxnSpPr>
        <p:spPr>
          <a:xfrm flipV="1">
            <a:off x="8717984" y="5153704"/>
            <a:ext cx="417215" cy="5844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E8CD1AA-1D45-2E81-7D69-E9BD754201B4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>
            <a:off x="8632958" y="2874851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E50A4B-8F47-1E9B-39C3-072AE216BA27}"/>
              </a:ext>
            </a:extLst>
          </p:cNvPr>
          <p:cNvCxnSpPr>
            <a:cxnSpLocks/>
          </p:cNvCxnSpPr>
          <p:nvPr/>
        </p:nvCxnSpPr>
        <p:spPr>
          <a:xfrm>
            <a:off x="8632957" y="3373557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655501-AD19-9833-7201-58FAD6968082}"/>
              </a:ext>
            </a:extLst>
          </p:cNvPr>
          <p:cNvCxnSpPr>
            <a:cxnSpLocks/>
          </p:cNvCxnSpPr>
          <p:nvPr/>
        </p:nvCxnSpPr>
        <p:spPr>
          <a:xfrm>
            <a:off x="8677121" y="4277288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3404CD1-9C27-EDB9-2329-5EF91AF8AE6E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10066121" y="4422633"/>
            <a:ext cx="3303" cy="3002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687BF4D-0707-985D-0247-8911C6CD9336}"/>
              </a:ext>
            </a:extLst>
          </p:cNvPr>
          <p:cNvSpPr txBox="1">
            <a:spLocks/>
          </p:cNvSpPr>
          <p:nvPr/>
        </p:nvSpPr>
        <p:spPr>
          <a:xfrm>
            <a:off x="427654" y="1671281"/>
            <a:ext cx="3768035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Streams can be filtered and sampled near the source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D32634-28A6-85EC-0932-3F091D114DDE}"/>
              </a:ext>
            </a:extLst>
          </p:cNvPr>
          <p:cNvSpPr txBox="1">
            <a:spLocks/>
          </p:cNvSpPr>
          <p:nvPr/>
        </p:nvSpPr>
        <p:spPr>
          <a:xfrm>
            <a:off x="1540950" y="5827194"/>
            <a:ext cx="3768035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Minimum (filtered) data and analytics archived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93D8A0-B707-ED17-06A8-37109F5B55DE}"/>
              </a:ext>
            </a:extLst>
          </p:cNvPr>
          <p:cNvSpPr txBox="1">
            <a:spLocks/>
          </p:cNvSpPr>
          <p:nvPr/>
        </p:nvSpPr>
        <p:spPr>
          <a:xfrm>
            <a:off x="7051729" y="6107624"/>
            <a:ext cx="4370522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Filtered streams and sketches used as input to classical ML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1FDDEF-45D4-A1CC-0F3F-1508A39E9BA3}"/>
              </a:ext>
            </a:extLst>
          </p:cNvPr>
          <p:cNvCxnSpPr>
            <a:cxnSpLocks/>
          </p:cNvCxnSpPr>
          <p:nvPr/>
        </p:nvCxnSpPr>
        <p:spPr>
          <a:xfrm>
            <a:off x="2407403" y="2295711"/>
            <a:ext cx="460458" cy="328615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3DEFCC-5A7D-A134-E88A-93EDBFAA9CE1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5221521" y="5159548"/>
            <a:ext cx="983247" cy="776218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750C04-2EFD-14F6-9469-9C192060F4B7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9481399" y="5584527"/>
            <a:ext cx="588025" cy="582557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E60D200-A8A4-A7B5-FF6B-B63C497B21ED}"/>
              </a:ext>
            </a:extLst>
          </p:cNvPr>
          <p:cNvCxnSpPr>
            <a:cxnSpLocks/>
          </p:cNvCxnSpPr>
          <p:nvPr/>
        </p:nvCxnSpPr>
        <p:spPr>
          <a:xfrm flipH="1">
            <a:off x="7496124" y="2295711"/>
            <a:ext cx="1221860" cy="400901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2F86D8C-E4A1-0FE7-CC71-C5BCDE898394}"/>
              </a:ext>
            </a:extLst>
          </p:cNvPr>
          <p:cNvSpPr/>
          <p:nvPr/>
        </p:nvSpPr>
        <p:spPr>
          <a:xfrm>
            <a:off x="7496123" y="5661834"/>
            <a:ext cx="2043953" cy="356477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Server/Cloud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F1C2C0-68A7-40C1-938A-8BACDDDED0CF}"/>
              </a:ext>
            </a:extLst>
          </p:cNvPr>
          <p:cNvCxnSpPr>
            <a:cxnSpLocks/>
          </p:cNvCxnSpPr>
          <p:nvPr/>
        </p:nvCxnSpPr>
        <p:spPr>
          <a:xfrm flipH="1">
            <a:off x="8697435" y="2972635"/>
            <a:ext cx="434461" cy="200484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CC96DB-55AC-CD18-65DD-E1D12D8A128F}"/>
              </a:ext>
            </a:extLst>
          </p:cNvPr>
          <p:cNvCxnSpPr>
            <a:cxnSpLocks/>
          </p:cNvCxnSpPr>
          <p:nvPr/>
        </p:nvCxnSpPr>
        <p:spPr>
          <a:xfrm flipH="1">
            <a:off x="8717984" y="3551796"/>
            <a:ext cx="502216" cy="1425681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C4BEE90-4F8E-6F71-1223-A54C51B8B79C}"/>
              </a:ext>
            </a:extLst>
          </p:cNvPr>
          <p:cNvCxnSpPr>
            <a:cxnSpLocks/>
          </p:cNvCxnSpPr>
          <p:nvPr/>
        </p:nvCxnSpPr>
        <p:spPr>
          <a:xfrm flipH="1">
            <a:off x="8717984" y="4422633"/>
            <a:ext cx="502216" cy="518581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6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" grpId="0" animBg="1"/>
      <p:bldP spid="5" grpId="0" animBg="1"/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/>
      <p:bldP spid="31" grpId="0" animBg="1"/>
      <p:bldP spid="32" grpId="0" animBg="1"/>
      <p:bldP spid="33" grpId="0" animBg="1"/>
      <p:bldP spid="34" grpId="0"/>
      <p:bldP spid="36" grpId="0" animBg="1"/>
      <p:bldP spid="37" grpId="0" animBg="1"/>
      <p:bldP spid="38" grpId="0" animBg="1"/>
      <p:bldP spid="39" grpId="0"/>
      <p:bldP spid="40" grpId="0" animBg="1"/>
      <p:bldP spid="42" grpId="0" animBg="1"/>
      <p:bldP spid="43" grpId="0" animBg="1"/>
      <p:bldP spid="44" grpId="0" animBg="1"/>
      <p:bldP spid="45" grpId="0"/>
      <p:bldP spid="46" grpId="0" animBg="1"/>
      <p:bldP spid="2" grpId="0"/>
      <p:bldP spid="9" grpId="0"/>
      <p:bldP spid="10" grpId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37D8-D9D7-CAF2-C7D0-710F2C88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3254235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EF84-B806-8957-0755-373D1D3B1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Sampling and Filtering</a:t>
            </a:r>
          </a:p>
        </p:txBody>
      </p:sp>
    </p:spTree>
    <p:extLst>
      <p:ext uri="{BB962C8B-B14F-4D97-AF65-F5344CB8AC3E}">
        <p14:creationId xmlns:p14="http://schemas.microsoft.com/office/powerpoint/2010/main" val="1307330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12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infinite streams will fill any disk array!  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b="1" dirty="0"/>
              <a:t>Delta coding</a:t>
            </a:r>
            <a:r>
              <a:rPr lang="en-US" dirty="0"/>
              <a:t>: Only update when there is substantial change  </a:t>
            </a:r>
          </a:p>
          <a:p>
            <a:pPr lvl="1"/>
            <a:r>
              <a:rPr lang="en-US" b="1" dirty="0"/>
              <a:t>Moving window</a:t>
            </a:r>
            <a:r>
              <a:rPr lang="en-US" dirty="0"/>
              <a:t>: Compute statistic for each window position </a:t>
            </a:r>
          </a:p>
          <a:p>
            <a:pPr lvl="1"/>
            <a:r>
              <a:rPr lang="en-US" b="1" dirty="0"/>
              <a:t>Decay window</a:t>
            </a:r>
            <a:r>
              <a:rPr lang="en-US" dirty="0"/>
              <a:t>: compute statistic down-weighting older event values</a:t>
            </a:r>
          </a:p>
          <a:p>
            <a:pPr lvl="1"/>
            <a:r>
              <a:rPr lang="en-US" b="1" dirty="0"/>
              <a:t>Reservoir sampling</a:t>
            </a:r>
            <a:r>
              <a:rPr lang="en-US" dirty="0"/>
              <a:t>: compute statistic from a random sample of the stream </a:t>
            </a:r>
          </a:p>
          <a:p>
            <a:pPr lvl="1"/>
            <a:r>
              <a:rPr lang="en-US" b="1" dirty="0"/>
              <a:t>Bloom filter</a:t>
            </a:r>
            <a:r>
              <a:rPr lang="en-US" dirty="0"/>
              <a:t>: uses hash to represent occurrence of events</a:t>
            </a:r>
          </a:p>
          <a:p>
            <a:pPr lvl="1"/>
            <a:r>
              <a:rPr lang="en-US" b="1" dirty="0"/>
              <a:t>Probabilistic sketch algorithms</a:t>
            </a:r>
            <a:r>
              <a:rPr lang="en-US" dirty="0"/>
              <a:t>: use hashes to approximate counts, cardinality, quantiles, etc.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/>
              <a:t>Can reduce </a:t>
            </a:r>
            <a:r>
              <a:rPr lang="en-US" dirty="0"/>
              <a:t>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click streams and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Internet packet streams for cybersecurity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</a:t>
            </a:r>
          </a:p>
          <a:p>
            <a:r>
              <a:rPr lang="en-US" dirty="0"/>
              <a:t>We call these </a:t>
            </a:r>
            <a:r>
              <a:rPr lang="en-US" b="1" dirty="0"/>
              <a:t>online analytic algorithms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samples in a window </a:t>
            </a:r>
          </a:p>
          <a:p>
            <a:r>
              <a:rPr lang="en-US" dirty="0"/>
              <a:t>Move window by a stride, number of samples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observations to the end of window</a:t>
            </a:r>
          </a:p>
          <a:p>
            <a:pPr lvl="1"/>
            <a:r>
              <a:rPr lang="en-US" dirty="0"/>
              <a:t>Remove old observations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Algorithm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Moving window updates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observations!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D3837-985B-A320-3040-762131EE6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A2FC9-23BB-9475-6ACE-7E252670F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3142152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25A34-09D0-9863-8B8E-2A7877E4E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8D6D-C896-057F-1876-31F8FE480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3001"/>
            <a:ext cx="10515600" cy="5448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randomly sample from infinite streams to compute an analytic?    </a:t>
            </a:r>
          </a:p>
          <a:p>
            <a:r>
              <a:rPr lang="en-US" dirty="0"/>
              <a:t>Why do we need random samples or </a:t>
            </a:r>
            <a:r>
              <a:rPr lang="en-US" b="1" dirty="0"/>
              <a:t>probabilistic sampling algorithms</a:t>
            </a:r>
            <a:r>
              <a:rPr lang="en-US" dirty="0"/>
              <a:t>? </a:t>
            </a:r>
          </a:p>
          <a:p>
            <a:r>
              <a:rPr lang="en-US" dirty="0"/>
              <a:t>Moving window samples only hold information for a finite time </a:t>
            </a:r>
          </a:p>
          <a:p>
            <a:pPr lvl="1"/>
            <a:r>
              <a:rPr lang="en-US" dirty="0"/>
              <a:t>Loose history  </a:t>
            </a:r>
          </a:p>
          <a:p>
            <a:r>
              <a:rPr lang="en-US" dirty="0"/>
              <a:t>Exponential smoothing methods only works for certain statistics  </a:t>
            </a:r>
          </a:p>
          <a:p>
            <a:pPr lvl="1"/>
            <a:r>
              <a:rPr lang="en-US" dirty="0"/>
              <a:t>We cannot derive closed form recursions for many statistics, e.g. median   </a:t>
            </a:r>
          </a:p>
          <a:p>
            <a:r>
              <a:rPr lang="en-US" dirty="0"/>
              <a:t>Idea, use a random sample of the observations   </a:t>
            </a:r>
          </a:p>
          <a:p>
            <a:pPr lvl="1"/>
            <a:r>
              <a:rPr lang="en-US" dirty="0"/>
              <a:t>A random sample is representative of the full stream</a:t>
            </a:r>
          </a:p>
          <a:p>
            <a:pPr lvl="1"/>
            <a:r>
              <a:rPr lang="en-US" dirty="0"/>
              <a:t>Must updated random sample as new observations arrive</a:t>
            </a:r>
          </a:p>
          <a:p>
            <a:pPr lvl="1"/>
            <a:r>
              <a:rPr lang="en-US" dirty="0"/>
              <a:t>The stream has infinite length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29D0E8-589E-DBAF-C137-3E98400762B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41310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EE339-66BA-BCD8-4B59-9C1D3A181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A13EF-E093-09C1-6BA3-6C1E6B3CF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222460"/>
            <a:ext cx="10775169" cy="5060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are the key points to learn in this lesson?   </a:t>
            </a:r>
            <a:endParaRPr lang="en-US" sz="3200" b="1" dirty="0"/>
          </a:p>
          <a:p>
            <a:r>
              <a:rPr lang="en-US" dirty="0"/>
              <a:t>Measure must be taken to reduce the massive volume of infinite stream data </a:t>
            </a:r>
          </a:p>
          <a:p>
            <a:r>
              <a:rPr lang="en-US" dirty="0"/>
              <a:t>Real-valued stream data can be sampled and filtered to reduce volume</a:t>
            </a:r>
          </a:p>
          <a:p>
            <a:r>
              <a:rPr lang="en-US" dirty="0"/>
              <a:t>Hash methods can be used to filter discrete event streams</a:t>
            </a:r>
          </a:p>
          <a:p>
            <a:r>
              <a:rPr lang="en-US" dirty="0"/>
              <a:t>Sketches (hashes) are used to perform streaming analytics with minimal computation and memory requirements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71B3C9-4F14-C72D-6AF7-B2CCD0704D2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2688737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F6DA2-7018-3355-EDD0-6051A0CC9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11E44-AA94-5A14-44CB-A8FA2A74C8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 to compute an analytic?    </a:t>
                </a:r>
              </a:p>
              <a:p>
                <a:r>
                  <a:rPr lang="en-US" dirty="0"/>
                  <a:t>Could we Poisson sample from the stream? </a:t>
                </a:r>
              </a:p>
              <a:p>
                <a:r>
                  <a:rPr lang="en-US" dirty="0"/>
                  <a:t>Consider the required memory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, the sampling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number of sample seen from the stream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size of the Poisson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memory required for a Poisson sample is </a:t>
                </a:r>
                <a:r>
                  <a:rPr lang="en-US" b="1" dirty="0"/>
                  <a:t>unbounded for an infinite stream!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11E44-AA94-5A14-44CB-A8FA2A74C8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0F111B46-A4F4-7899-E8FF-1492C12715B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58054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BE7E5-D8F8-29D4-50B2-123A6858F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The reservoir sampling algorithm maintains a random sample </a:t>
                </a:r>
                <a:r>
                  <a:rPr lang="en-US" b="1" dirty="0"/>
                  <a:t>within fixed memory</a:t>
                </a:r>
              </a:p>
              <a:p>
                <a:r>
                  <a:rPr lang="en-US" dirty="0"/>
                  <a:t>Reservoir sampling is massively scalable for large number of streams</a:t>
                </a:r>
              </a:p>
              <a:p>
                <a:r>
                  <a:rPr lang="en-US" dirty="0"/>
                  <a:t>Apply sampling with fixed reservoir length,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Define reservoir,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Random sample </a:t>
                </a:r>
                <a:r>
                  <a:rPr lang="en-US" i="1" dirty="0"/>
                  <a:t>n</a:t>
                </a:r>
                <a:r>
                  <a:rPr lang="en-US" dirty="0"/>
                  <a:t>th observation </a:t>
                </a:r>
              </a:p>
              <a:p>
                <a:pPr marL="914400" lvl="2" indent="0">
                  <a:buNone/>
                </a:pPr>
                <a:r>
                  <a:rPr lang="en-US" dirty="0"/>
                  <a:t>draw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marL="914400" lvl="2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Repeat step 2 indefinitely for each new observation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Find details for reservoir sampling in </a:t>
                </a:r>
                <a:r>
                  <a:rPr lang="en-US" dirty="0">
                    <a:hlinkClick r:id="rId2"/>
                  </a:rPr>
                  <a:t>Algorithms and Structures for Massive Data Sets, </a:t>
                </a:r>
                <a:r>
                  <a:rPr lang="en-US" dirty="0" err="1">
                    <a:hlinkClick r:id="rId2"/>
                  </a:rPr>
                  <a:t>Medjodovic</a:t>
                </a:r>
                <a:r>
                  <a:rPr lang="en-US" dirty="0">
                    <a:hlinkClick r:id="rId2"/>
                  </a:rPr>
                  <a:t>, et al., 2022, Manning</a:t>
                </a:r>
                <a:r>
                  <a:rPr lang="en-US" dirty="0"/>
                  <a:t>  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3"/>
                <a:stretch>
                  <a:fillRect l="-1217" t="-1904" b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BC0191A-EC6B-467A-4BD5-3EEECD14F2B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01417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2B159-F634-7F0E-2C68-E0B921B2D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Why does reservoir sampling algorithm produce a random sample?   </a:t>
                </a:r>
              </a:p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samples are included in the reservoir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added to the reservoir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resides in the reservoir just before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is replaced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still in the reservoir after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probability of including a new sample is the same as the probability of retaining that sample when a new sample arrives, e.g. random sampling!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043" t="-1792" r="-116" b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81022D6F-3193-3ECF-F840-DF813D9DE99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80362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4D776-E7E8-2269-454F-ECD4B8847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7AC4AC-0E58-CD34-15F6-EFB09EAFEF43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234D6-3429-19CF-D83D-7A71768A1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599" y="614629"/>
            <a:ext cx="3591426" cy="310558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BD6D28-1CE2-DEEE-20F3-772692DC8AD3}"/>
              </a:ext>
            </a:extLst>
          </p:cNvPr>
          <p:cNvSpPr txBox="1">
            <a:spLocks/>
          </p:cNvSpPr>
          <p:nvPr/>
        </p:nvSpPr>
        <p:spPr>
          <a:xfrm>
            <a:off x="787264" y="2102631"/>
            <a:ext cx="6606174" cy="381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Compare reservoir sampling to Poisson sampling    </a:t>
            </a:r>
          </a:p>
          <a:p>
            <a:r>
              <a:rPr lang="en-US" sz="2400" dirty="0"/>
              <a:t>A Poisson sample grows linearly, whereas the reservoir sample is constant</a:t>
            </a:r>
          </a:p>
          <a:p>
            <a:r>
              <a:rPr lang="en-US" sz="2400" dirty="0"/>
              <a:t>The probability of a sample residing in a Poisson sample is constant, whereas the  probability declines for reservoir sampling   </a:t>
            </a:r>
          </a:p>
          <a:p>
            <a:endParaRPr lang="en-US" sz="2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8BF40B-1E30-7A3A-9025-F1E825ECE14E}"/>
              </a:ext>
            </a:extLst>
          </p:cNvPr>
          <p:cNvCxnSpPr/>
          <p:nvPr/>
        </p:nvCxnSpPr>
        <p:spPr>
          <a:xfrm flipV="1">
            <a:off x="6767538" y="2704081"/>
            <a:ext cx="1378935" cy="572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F7E5D-B997-1F69-F474-51730F40DE06}"/>
              </a:ext>
            </a:extLst>
          </p:cNvPr>
          <p:cNvCxnSpPr>
            <a:cxnSpLocks/>
          </p:cNvCxnSpPr>
          <p:nvPr/>
        </p:nvCxnSpPr>
        <p:spPr>
          <a:xfrm>
            <a:off x="6875114" y="4303059"/>
            <a:ext cx="1188069" cy="611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7006358-7A7B-88C9-1E21-8211D8755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883" y="3720212"/>
            <a:ext cx="3534268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7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7A012-CF26-CB0B-B0C0-00CA15677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The simple algorithm requires generating a random integer for each arriving sample   </a:t>
                </a:r>
              </a:p>
              <a:p>
                <a:pPr lvl="1"/>
                <a:r>
                  <a:rPr lang="en-US" dirty="0"/>
                  <a:t>Random number generation is computationally intensive   </a:t>
                </a:r>
              </a:p>
              <a:p>
                <a:pPr lvl="1"/>
                <a:r>
                  <a:rPr lang="en-US" dirty="0"/>
                  <a:t>Computational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 arrivals 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ADEB1F33-F9C7-CEE6-290E-4B3E24E0CCC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334213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03B4B-DD1E-A67E-CBA9-34A33CBDC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Consider a uniformly distributed 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indices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values,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are uniformly distributed random numbers, with the largest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a new random sample arrives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maintaining the set as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random values </a:t>
                </a:r>
              </a:p>
              <a:p>
                <a:r>
                  <a:rPr lang="en-US" dirty="0"/>
                  <a:t>We can avoid testing each new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dirty="0"/>
                  <a:t>,… if we take draws from a </a:t>
                </a:r>
                <a:r>
                  <a:rPr lang="en-US" b="1" dirty="0"/>
                  <a:t>geometric distribution </a:t>
                </a:r>
                <a:r>
                  <a:rPr lang="en-US" dirty="0"/>
                  <a:t>of the interval,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, until the next accepted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since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5CA1E99-E416-A055-7BD8-3DA8B33F291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605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728E8-4C5F-CE4C-1035-20A2CC59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Geometric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First take a random draw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draw an index for the next sample to include in the reservoir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𝑛𝑒𝑥𝑡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Draw a random index from the reservoir to determine which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, to replace,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three random draws need only be done when a sample is </a:t>
                </a:r>
                <a:r>
                  <a:rPr lang="en-US" b="1" dirty="0"/>
                  <a:t>accepted</a:t>
                </a:r>
                <a:r>
                  <a:rPr lang="en-US" dirty="0"/>
                  <a:t> into the reservoir</a:t>
                </a:r>
              </a:p>
              <a:p>
                <a:pPr lvl="1"/>
                <a:r>
                  <a:rPr lang="en-US" dirty="0"/>
                  <a:t>Computational complexity is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928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165DAAEA-C9FF-6AD5-5C04-B414ABDEEB3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72980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38E46-6DA7-5973-6D5F-F08C23232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82F9-095B-074B-E20C-5B02CD5A4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3" y="1735893"/>
            <a:ext cx="2692263" cy="4855407"/>
          </a:xfrm>
        </p:spPr>
        <p:txBody>
          <a:bodyPr>
            <a:normAutofit/>
          </a:bodyPr>
          <a:lstStyle/>
          <a:p>
            <a:r>
              <a:rPr lang="en-US" dirty="0"/>
              <a:t>Take an initial random draw</a:t>
            </a:r>
          </a:p>
          <a:p>
            <a:r>
              <a:rPr lang="en-US" dirty="0"/>
              <a:t>Compute index of next sample to expect</a:t>
            </a:r>
          </a:p>
          <a:p>
            <a:r>
              <a:rPr lang="en-US" dirty="0"/>
              <a:t>Add sample to random location in reservoir buffer</a:t>
            </a:r>
          </a:p>
          <a:p>
            <a:r>
              <a:rPr lang="en-US" dirty="0"/>
              <a:t>Update random value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0D59AB-D34D-218F-6EA3-E2E64FCCEF4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C47AE66-7C97-801C-417A-BF719471842B}"/>
              </a:ext>
            </a:extLst>
          </p:cNvPr>
          <p:cNvSpPr txBox="1">
            <a:spLocks/>
          </p:cNvSpPr>
          <p:nvPr/>
        </p:nvSpPr>
        <p:spPr>
          <a:xfrm>
            <a:off x="750183" y="1101004"/>
            <a:ext cx="11181841" cy="4478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How can we scale reservoir sampling?  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715753-ABAE-FC1B-108B-57FF26E768FC}"/>
              </a:ext>
            </a:extLst>
          </p:cNvPr>
          <p:cNvSpPr txBox="1">
            <a:spLocks/>
          </p:cNvSpPr>
          <p:nvPr/>
        </p:nvSpPr>
        <p:spPr>
          <a:xfrm>
            <a:off x="4151475" y="1662547"/>
            <a:ext cx="7911760" cy="5060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 =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## Loop over the </a:t>
            </a:r>
            <a:r>
              <a:rPr lang="en-US" sz="2600" dirty="0" err="1"/>
              <a:t>remianing</a:t>
            </a:r>
            <a:r>
              <a:rPr lang="en-US" sz="2600" dirty="0"/>
              <a:t> samples in the stream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while </a:t>
            </a:r>
            <a:r>
              <a:rPr lang="en-US" sz="2600" dirty="0" err="1"/>
              <a:t>i</a:t>
            </a:r>
            <a:r>
              <a:rPr lang="en-US" sz="2600" dirty="0"/>
              <a:t> &lt; n: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</a:t>
            </a:r>
            <a:r>
              <a:rPr lang="en-US" sz="2600" dirty="0" err="1"/>
              <a:t>i</a:t>
            </a:r>
            <a:r>
              <a:rPr lang="en-US" sz="2600" dirty="0"/>
              <a:t> = </a:t>
            </a:r>
            <a:r>
              <a:rPr lang="en-US" sz="2600" dirty="0" err="1"/>
              <a:t>i</a:t>
            </a:r>
            <a:r>
              <a:rPr lang="en-US" sz="2600" dirty="0"/>
              <a:t> + </a:t>
            </a:r>
            <a:r>
              <a:rPr lang="en-US" sz="2600" dirty="0" err="1"/>
              <a:t>math.floor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())/math.log(1 - W))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if </a:t>
            </a:r>
            <a:r>
              <a:rPr lang="en-US" sz="2600" dirty="0" err="1"/>
              <a:t>i</a:t>
            </a:r>
            <a:r>
              <a:rPr lang="en-US" sz="2600" dirty="0"/>
              <a:t> &lt; n: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indx</a:t>
            </a:r>
            <a:r>
              <a:rPr lang="en-US" sz="2600" dirty="0"/>
              <a:t> = </a:t>
            </a:r>
            <a:r>
              <a:rPr lang="en-US" sz="2600" dirty="0" err="1"/>
              <a:t>random.randint</a:t>
            </a:r>
            <a:r>
              <a:rPr lang="en-US" sz="2600" dirty="0"/>
              <a:t>(1, k) -1 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reservoir_buffer</a:t>
            </a:r>
            <a:r>
              <a:rPr lang="en-US" sz="2600" dirty="0"/>
              <a:t>[</a:t>
            </a:r>
            <a:r>
              <a:rPr lang="en-US" sz="2600" dirty="0" err="1"/>
              <a:t>indx</a:t>
            </a:r>
            <a:r>
              <a:rPr lang="en-US" sz="2600" dirty="0"/>
              <a:t>] = stream[</a:t>
            </a:r>
            <a:r>
              <a:rPr lang="en-US" sz="2600" dirty="0" err="1"/>
              <a:t>i</a:t>
            </a:r>
            <a:r>
              <a:rPr lang="en-US" sz="2600" dirty="0"/>
              <a:t>]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 W = W *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8B29A3-F261-6616-2B77-6E95DDF4F231}"/>
              </a:ext>
            </a:extLst>
          </p:cNvPr>
          <p:cNvCxnSpPr/>
          <p:nvPr/>
        </p:nvCxnSpPr>
        <p:spPr>
          <a:xfrm flipV="1">
            <a:off x="3080599" y="1907037"/>
            <a:ext cx="1070876" cy="229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0A8C5A-155F-4EB5-0EE6-B8A3400BA3B7}"/>
              </a:ext>
            </a:extLst>
          </p:cNvPr>
          <p:cNvCxnSpPr>
            <a:cxnSpLocks/>
          </p:cNvCxnSpPr>
          <p:nvPr/>
        </p:nvCxnSpPr>
        <p:spPr>
          <a:xfrm flipV="1">
            <a:off x="3314007" y="3225338"/>
            <a:ext cx="908858" cy="66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3FA9B3-C0DC-A747-5820-00567FFC22A8}"/>
              </a:ext>
            </a:extLst>
          </p:cNvPr>
          <p:cNvCxnSpPr>
            <a:cxnSpLocks/>
          </p:cNvCxnSpPr>
          <p:nvPr/>
        </p:nvCxnSpPr>
        <p:spPr>
          <a:xfrm flipV="1">
            <a:off x="2715491" y="4508432"/>
            <a:ext cx="1964085" cy="174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BFED9F-FB06-8761-1ED2-CB393AE88153}"/>
              </a:ext>
            </a:extLst>
          </p:cNvPr>
          <p:cNvCxnSpPr>
            <a:cxnSpLocks/>
          </p:cNvCxnSpPr>
          <p:nvPr/>
        </p:nvCxnSpPr>
        <p:spPr>
          <a:xfrm flipV="1">
            <a:off x="3424844" y="5007196"/>
            <a:ext cx="1484555" cy="80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6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B91D-A415-5792-855E-06CC3401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A2D-5230-DA9A-25FA-B5E6953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00381"/>
            <a:ext cx="10515600" cy="55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evaluate the effect of filtering and decimation of time series? </a:t>
            </a:r>
          </a:p>
          <a:p>
            <a:r>
              <a:rPr lang="en-US" dirty="0"/>
              <a:t>Evaluated the differences between original series and the filtered/decimated series  </a:t>
            </a:r>
          </a:p>
          <a:p>
            <a:r>
              <a:rPr lang="en-US" dirty="0"/>
              <a:t>What does the difference series look like  </a:t>
            </a:r>
          </a:p>
          <a:p>
            <a:pPr lvl="1"/>
            <a:r>
              <a:rPr lang="en-US" dirty="0"/>
              <a:t>How does the magnitude of the errors compare to original values?  </a:t>
            </a:r>
          </a:p>
          <a:p>
            <a:pPr lvl="1"/>
            <a:r>
              <a:rPr lang="en-US" dirty="0"/>
              <a:t>Are the errors fairly uniformly distributed?   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RMSE  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/>
              <a:t>Max deviation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6E439-EF53-994E-9510-D7CDD6B5037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Evaluating Stream Filtering</a:t>
            </a:r>
          </a:p>
        </p:txBody>
      </p:sp>
    </p:spTree>
    <p:extLst>
      <p:ext uri="{BB962C8B-B14F-4D97-AF65-F5344CB8AC3E}">
        <p14:creationId xmlns:p14="http://schemas.microsoft.com/office/powerpoint/2010/main" val="211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82986-DD84-0A7E-C97A-7B899004D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73F5-9C84-DD36-420B-3526B5367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Filtering Discrete Events</a:t>
            </a:r>
          </a:p>
        </p:txBody>
      </p:sp>
    </p:spTree>
    <p:extLst>
      <p:ext uri="{BB962C8B-B14F-4D97-AF65-F5344CB8AC3E}">
        <p14:creationId xmlns:p14="http://schemas.microsoft.com/office/powerpoint/2010/main" val="294278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Counts </a:t>
            </a:r>
            <a:r>
              <a:rPr lang="en-US" dirty="0" err="1"/>
              <a:t>ofKey</a:t>
            </a:r>
            <a:r>
              <a:rPr lang="en-US" dirty="0"/>
              <a:t>-value lookups</a:t>
            </a:r>
          </a:p>
          <a:p>
            <a:r>
              <a:rPr lang="en-US" dirty="0"/>
              <a:t>Counts of IP address pairs in internet traffic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Vehicles 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 or in a reservoir sample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b="1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toward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Bloom filter and quotient filter for event ID history</a:t>
            </a:r>
          </a:p>
          <a:p>
            <a:pPr lvl="1"/>
            <a:r>
              <a:rPr lang="en-US" dirty="0"/>
              <a:t>Count-min-sketch algorithm for event counts</a:t>
            </a:r>
          </a:p>
          <a:p>
            <a:pPr lvl="1"/>
            <a:r>
              <a:rPr lang="en-US" dirty="0" err="1"/>
              <a:t>Flajolet</a:t>
            </a:r>
            <a:r>
              <a:rPr lang="en-US" dirty="0"/>
              <a:t>-Martin and hyper-log-log algorithms for cardinality </a:t>
            </a:r>
          </a:p>
          <a:p>
            <a:pPr lvl="1"/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Has an event already occurred previously?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The majority of traffic is often filtered in stream processing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are the properties of a Bloom filter? </a:t>
                </a:r>
                <a:endParaRPr lang="en-US" b="1" dirty="0"/>
              </a:p>
              <a:p>
                <a:r>
                  <a:rPr lang="en-US" dirty="0"/>
                  <a:t>Probability of false negative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</a:t>
                </a:r>
                <a:r>
                  <a:rPr lang="en-US" b="1" dirty="0"/>
                  <a:t>Type I Error</a:t>
                </a:r>
                <a:r>
                  <a:rPr lang="en-US" dirty="0"/>
                  <a:t>, false positive?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21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gauges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gauge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</a:t>
            </a:r>
            <a:r>
              <a:rPr lang="en-US" b="1" dirty="0"/>
              <a:t>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Memory efficient     </a:t>
            </a:r>
          </a:p>
          <a:p>
            <a:pPr lvl="1"/>
            <a:r>
              <a:rPr lang="en-US" dirty="0"/>
              <a:t>Generally lower false positive rate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Better use of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Event filter with deletes</a:t>
                </a:r>
              </a:p>
              <a:p>
                <a:r>
                  <a:rPr lang="en-US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Addition is +1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Delete is -1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Must prevent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192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Quotient filter is based on a binary hash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Divide the hash into a quotient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bits and a remainder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  <a:blipFill>
                <a:blip r:embed="rId3"/>
                <a:stretch>
                  <a:fillRect l="-2793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1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005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A2ED5-7137-E3B3-7B38-B32CF29A670F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6C91A-4CB9-AACD-04C5-986072932429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7089B98-C466-A9BF-F229-9C1D30667252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16362-217E-AF7F-21CD-915F8D515D43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BCA582-5571-F9C0-080D-242BB9368D06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0D569-3207-94ED-A8A6-D0C7C7F6C588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38200" y="2108747"/>
            <a:ext cx="4584405" cy="439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quotient</a:t>
            </a:r>
            <a:r>
              <a:rPr lang="en-US" dirty="0"/>
              <a:t> defines a hash bucket</a:t>
            </a:r>
          </a:p>
          <a:p>
            <a:r>
              <a:rPr lang="en-US" dirty="0"/>
              <a:t>The </a:t>
            </a:r>
            <a:r>
              <a:rPr lang="en-US" b="1" dirty="0"/>
              <a:t>remainder</a:t>
            </a:r>
            <a:r>
              <a:rPr lang="en-US" dirty="0"/>
              <a:t> is the value </a:t>
            </a:r>
          </a:p>
          <a:p>
            <a:r>
              <a:rPr lang="en-US" dirty="0"/>
              <a:t>Notice the </a:t>
            </a:r>
            <a:r>
              <a:rPr lang="en-US" b="1" dirty="0"/>
              <a:t>hash collision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D66A78-8121-2A8B-4F8C-6E12C4E60EA9}"/>
              </a:ext>
            </a:extLst>
          </p:cNvPr>
          <p:cNvCxnSpPr>
            <a:cxnSpLocks/>
          </p:cNvCxnSpPr>
          <p:nvPr/>
        </p:nvCxnSpPr>
        <p:spPr>
          <a:xfrm>
            <a:off x="4864395" y="3816908"/>
            <a:ext cx="821297" cy="7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732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</a:p>
          <a:p>
            <a:r>
              <a:rPr lang="en-US" dirty="0"/>
              <a:t>Two key concepts used to manage hash collisions in quotient filters</a:t>
            </a:r>
          </a:p>
          <a:p>
            <a:r>
              <a:rPr lang="en-US" dirty="0"/>
              <a:t>A </a:t>
            </a:r>
            <a:r>
              <a:rPr lang="en-US" b="1" dirty="0"/>
              <a:t>run</a:t>
            </a:r>
            <a:r>
              <a:rPr lang="en-US" dirty="0"/>
              <a:t> is a consecutive sequence of slots occupied with remainders with the same quotient</a:t>
            </a:r>
          </a:p>
          <a:p>
            <a:r>
              <a:rPr lang="en-US" dirty="0"/>
              <a:t>A  </a:t>
            </a:r>
            <a:r>
              <a:rPr lang="en-US" b="1" dirty="0"/>
              <a:t>cluster</a:t>
            </a:r>
            <a:r>
              <a:rPr lang="en-US" dirty="0"/>
              <a:t> is a continuous sequence of one or more runs </a:t>
            </a:r>
          </a:p>
          <a:p>
            <a:pPr lvl="1"/>
            <a:r>
              <a:rPr lang="en-US" dirty="0"/>
              <a:t>Performance of quotient filter relies on the empirical evidence for the prevalence of short clusters    </a:t>
            </a:r>
          </a:p>
          <a:p>
            <a:r>
              <a:rPr lang="en-US" b="1" dirty="0"/>
              <a:t>Linear probing </a:t>
            </a:r>
            <a:r>
              <a:rPr lang="en-US" dirty="0"/>
              <a:t>is used to find open slots   </a:t>
            </a:r>
          </a:p>
          <a:p>
            <a:pPr lvl="1"/>
            <a:r>
              <a:rPr lang="en-US" dirty="0"/>
              <a:t>Remainders with the same quotient are stored consecutively  </a:t>
            </a:r>
          </a:p>
          <a:p>
            <a:pPr lvl="1"/>
            <a:r>
              <a:rPr lang="en-US" dirty="0"/>
              <a:t>Remainders with same quotient are stored in sort order to improve search efficiency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9124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00986" y="1716837"/>
            <a:ext cx="7027336" cy="496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Quotient filters use three bits to manage linear probing to resolve hash collisions</a:t>
            </a:r>
          </a:p>
          <a:p>
            <a:r>
              <a:rPr lang="en-US" b="1" dirty="0"/>
              <a:t>Run Continued </a:t>
            </a:r>
            <a:r>
              <a:rPr lang="en-US" dirty="0"/>
              <a:t>bit is set when the slot is occupied but not the first element of the run   </a:t>
            </a:r>
          </a:p>
          <a:p>
            <a:r>
              <a:rPr lang="en-US" b="1" dirty="0"/>
              <a:t>Is Occupied</a:t>
            </a:r>
            <a:r>
              <a:rPr lang="en-US" dirty="0"/>
              <a:t> bit is set when the slot is occupied by some other hash from another location   </a:t>
            </a:r>
          </a:p>
          <a:p>
            <a:r>
              <a:rPr lang="en-US" b="1" dirty="0"/>
              <a:t>Is Shifted </a:t>
            </a:r>
            <a:r>
              <a:rPr lang="en-US" dirty="0"/>
              <a:t>bit is set to indicate the value in the slot is from another bucket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/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230471-0A69-E963-8702-CB79BF6C2699}"/>
              </a:ext>
            </a:extLst>
          </p:cNvPr>
          <p:cNvSpPr txBox="1"/>
          <p:nvPr/>
        </p:nvSpPr>
        <p:spPr>
          <a:xfrm rot="5400000">
            <a:off x="7410666" y="2735298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Bucket Occupied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CBEC5-BF46-5AC2-8E58-F27735CC7316}"/>
              </a:ext>
            </a:extLst>
          </p:cNvPr>
          <p:cNvSpPr txBox="1"/>
          <p:nvPr/>
        </p:nvSpPr>
        <p:spPr>
          <a:xfrm rot="5400000">
            <a:off x="7028203" y="2913631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Continued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1E5A3-F557-7642-DFF2-C8DF2CCB676B}"/>
              </a:ext>
            </a:extLst>
          </p:cNvPr>
          <p:cNvSpPr txBox="1"/>
          <p:nvPr/>
        </p:nvSpPr>
        <p:spPr>
          <a:xfrm rot="5400000">
            <a:off x="8238740" y="3151919"/>
            <a:ext cx="14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Is Shifted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F0162-A5E3-662F-F3CE-88BDFCD09CFA}"/>
              </a:ext>
            </a:extLst>
          </p:cNvPr>
          <p:cNvSpPr/>
          <p:nvPr/>
        </p:nvSpPr>
        <p:spPr>
          <a:xfrm>
            <a:off x="9241781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75C2D-116A-B744-97CC-6AAFE2083577}"/>
              </a:ext>
            </a:extLst>
          </p:cNvPr>
          <p:cNvSpPr/>
          <p:nvPr/>
        </p:nvSpPr>
        <p:spPr>
          <a:xfrm>
            <a:off x="9227417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/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/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9B76409-1D02-CB61-6B1C-FBD3E9F074BC}"/>
              </a:ext>
            </a:extLst>
          </p:cNvPr>
          <p:cNvSpPr/>
          <p:nvPr/>
        </p:nvSpPr>
        <p:spPr>
          <a:xfrm>
            <a:off x="10500095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78C94E-6974-B282-16DE-A26B9A7C97F4}"/>
              </a:ext>
            </a:extLst>
          </p:cNvPr>
          <p:cNvSpPr/>
          <p:nvPr/>
        </p:nvSpPr>
        <p:spPr>
          <a:xfrm>
            <a:off x="10485731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/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/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/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/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/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/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/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/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/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/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C270471-41AC-D380-9C65-6FEB6768F342}"/>
              </a:ext>
            </a:extLst>
          </p:cNvPr>
          <p:cNvSpPr txBox="1"/>
          <p:nvPr/>
        </p:nvSpPr>
        <p:spPr>
          <a:xfrm>
            <a:off x="9039009" y="3731203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D334D-3199-9B7A-0D2D-3837E7BF2690}"/>
              </a:ext>
            </a:extLst>
          </p:cNvPr>
          <p:cNvSpPr txBox="1"/>
          <p:nvPr/>
        </p:nvSpPr>
        <p:spPr>
          <a:xfrm>
            <a:off x="10506464" y="3748859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/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/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/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/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/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/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blipFill>
                <a:blip r:embed="rId21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/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blipFill>
                <a:blip r:embed="rId22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/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/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/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blipFill>
                <a:blip r:embed="rId2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/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blipFill>
                <a:blip r:embed="rId2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/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/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blipFill>
                <a:blip r:embed="rId2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/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blipFill>
                <a:blip r:embed="rId29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/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blipFill>
                <a:blip r:embed="rId30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/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blipFill>
                <a:blip r:embed="rId3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/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/>
      <p:bldP spid="12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Example of linear probing for quotient filter </a:t>
                </a:r>
              </a:p>
              <a:p>
                <a:r>
                  <a:rPr lang="en-US" sz="2400" b="1" dirty="0"/>
                  <a:t>State 1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en-US" sz="2400" dirty="0"/>
                  <a:t>to quotient filter </a:t>
                </a:r>
              </a:p>
              <a:p>
                <a:r>
                  <a:rPr lang="en-US" sz="2400" dirty="0"/>
                  <a:t>3 elements in </a:t>
                </a:r>
                <a:r>
                  <a:rPr lang="en-US" sz="2400" b="1" dirty="0"/>
                  <a:t>3 runs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3 clusters   </a:t>
                </a:r>
              </a:p>
              <a:p>
                <a:r>
                  <a:rPr lang="en-US" sz="2400" dirty="0"/>
                  <a:t>Set </a:t>
                </a:r>
                <a:r>
                  <a:rPr lang="en-US" sz="2400" b="1" dirty="0"/>
                  <a:t>is occupied </a:t>
                </a:r>
                <a:r>
                  <a:rPr lang="en-US" sz="2400" dirty="0"/>
                  <a:t>bit for each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6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A5811E2-369D-6B60-DF95-0B2652ADC6E5}"/>
              </a:ext>
            </a:extLst>
          </p:cNvPr>
          <p:cNvSpPr/>
          <p:nvPr/>
        </p:nvSpPr>
        <p:spPr>
          <a:xfrm>
            <a:off x="6068782" y="3088757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14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5100" dirty="0"/>
                  <a:t>Example of linear probing for quotient filter </a:t>
                </a:r>
              </a:p>
              <a:p>
                <a:r>
                  <a:rPr lang="en-US" sz="5100" b="1" dirty="0"/>
                  <a:t>State 2</a:t>
                </a:r>
                <a:r>
                  <a:rPr lang="en-US" sz="51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creating </a:t>
                </a:r>
                <a:r>
                  <a:rPr lang="en-US" sz="5100" b="1" dirty="0"/>
                  <a:t>hash collisions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has </a:t>
                </a:r>
                <a:r>
                  <a:rPr lang="en-US" sz="5100" b="1" dirty="0"/>
                  <a:t>is occupied </a:t>
                </a:r>
                <a:r>
                  <a:rPr lang="en-US" sz="5100" dirty="0"/>
                  <a:t>set, so prob one position to right to find slot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:r>
                  <a:rPr lang="en-US" sz="5100" b="1" dirty="0"/>
                  <a:t>continues run </a:t>
                </a:r>
                <a:r>
                  <a:rPr lang="en-US" sz="5100" dirty="0"/>
                  <a:t>so set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</a:t>
                </a:r>
                <a:r>
                  <a:rPr lang="en-US" sz="5100" b="1" dirty="0"/>
                  <a:t>is continuation </a:t>
                </a:r>
                <a:r>
                  <a:rPr lang="en-US" sz="5100" dirty="0"/>
                  <a:t>and </a:t>
                </a:r>
                <a:r>
                  <a:rPr lang="en-US" sz="5100" b="1" dirty="0"/>
                  <a:t>is shifted</a:t>
                </a:r>
                <a:r>
                  <a:rPr lang="en-US" sz="5100" dirty="0"/>
                  <a:t> bits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slot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by previous run, so probe one position to right, start </a:t>
                </a:r>
                <a:r>
                  <a:rPr lang="en-US" sz="5100" b="1" dirty="0"/>
                  <a:t>new run in cluster</a:t>
                </a:r>
                <a:r>
                  <a:rPr lang="en-US" sz="5100" dirty="0"/>
                  <a:t> and set </a:t>
                </a:r>
                <a:r>
                  <a:rPr lang="en-US" sz="5100" b="1" dirty="0"/>
                  <a:t>is shifted </a:t>
                </a:r>
                <a:r>
                  <a:rPr lang="en-US" sz="5100" dirty="0"/>
                  <a:t>bit</a:t>
                </a:r>
                <a:endParaRPr lang="en-US" sz="51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4" t="-3138" r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009D14F-5F80-7326-684F-9755610B5CE2}"/>
              </a:ext>
            </a:extLst>
          </p:cNvPr>
          <p:cNvSpPr/>
          <p:nvPr/>
        </p:nvSpPr>
        <p:spPr>
          <a:xfrm>
            <a:off x="6096000" y="4230860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654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Example of linear probing for quotient filter </a:t>
                </a:r>
              </a:p>
              <a:p>
                <a:r>
                  <a:rPr lang="en-US" b="1" dirty="0"/>
                  <a:t>State 3</a:t>
                </a:r>
                <a:r>
                  <a:rPr lang="en-US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first run </a:t>
                </a:r>
              </a:p>
              <a:p>
                <a:pPr lvl="1"/>
                <a:r>
                  <a:rPr lang="en-US" dirty="0"/>
                  <a:t>Is occupied bit is unset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Recessive linear probing </a:t>
                </a:r>
                <a:r>
                  <a:rPr lang="en-US" dirty="0"/>
                  <a:t>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right, and all are now in </a:t>
                </a:r>
                <a:r>
                  <a:rPr lang="en-US" b="1" dirty="0"/>
                  <a:t>same cluster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is now in </a:t>
                </a:r>
                <a:r>
                  <a:rPr lang="en-US" b="1" dirty="0"/>
                  <a:t>first of cluster and run </a:t>
                </a:r>
                <a:r>
                  <a:rPr lang="en-US" dirty="0"/>
                  <a:t>with </a:t>
                </a:r>
                <a:r>
                  <a:rPr lang="en-US" b="1" dirty="0"/>
                  <a:t>is occupied </a:t>
                </a:r>
                <a:r>
                  <a:rPr lang="en-US" dirty="0"/>
                  <a:t>bit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one run</a:t>
                </a:r>
              </a:p>
              <a:p>
                <a:pPr lvl="1"/>
                <a:r>
                  <a:rPr lang="en-US" dirty="0"/>
                  <a:t>Set status bits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  <a:blipFill>
                <a:blip r:embed="rId4"/>
                <a:stretch>
                  <a:fillRect l="-2203" t="-2071" r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C014049-B347-5630-86DF-BD1FBFF834C1}"/>
              </a:ext>
            </a:extLst>
          </p:cNvPr>
          <p:cNvSpPr/>
          <p:nvPr/>
        </p:nvSpPr>
        <p:spPr>
          <a:xfrm>
            <a:off x="6096000" y="5353492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02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Merging</a:t>
            </a:r>
            <a:r>
              <a:rPr lang="en-US" dirty="0"/>
              <a:t> and </a:t>
            </a:r>
            <a:r>
              <a:rPr lang="en-US" b="1" dirty="0"/>
              <a:t>resizing</a:t>
            </a:r>
            <a:r>
              <a:rPr lang="en-US" dirty="0"/>
              <a:t> the quotient filter</a:t>
            </a:r>
          </a:p>
          <a:p>
            <a:r>
              <a:rPr lang="en-US" dirty="0"/>
              <a:t>Quotient filters can be merged by adding remainders of one filter to the bins defined by the quotients of another filter </a:t>
            </a:r>
          </a:p>
          <a:p>
            <a:pPr lvl="1"/>
            <a:r>
              <a:rPr lang="en-US" dirty="0"/>
              <a:t>Merging filters allows simple aggregation    </a:t>
            </a:r>
          </a:p>
          <a:p>
            <a:pPr lvl="1"/>
            <a:r>
              <a:rPr lang="en-US" dirty="0"/>
              <a:t>Quotients must have same number of bits, or can resize, so quotients match</a:t>
            </a:r>
          </a:p>
          <a:p>
            <a:pPr lvl="1"/>
            <a:r>
              <a:rPr lang="en-US" dirty="0"/>
              <a:t>Need to ensure table is large enough to prevent quotient (hash) collisions.    </a:t>
            </a:r>
          </a:p>
          <a:p>
            <a:r>
              <a:rPr lang="en-US" dirty="0"/>
              <a:t>Merging filters is useful for aggregation over multiple time periods </a:t>
            </a:r>
          </a:p>
          <a:p>
            <a:r>
              <a:rPr lang="en-US" dirty="0"/>
              <a:t>Can easily double the size of a quotient filter   </a:t>
            </a:r>
          </a:p>
          <a:p>
            <a:pPr lvl="1"/>
            <a:r>
              <a:rPr lang="en-US" dirty="0"/>
              <a:t>Most significant bit of reminder becomes least significant bit of quotient</a:t>
            </a:r>
          </a:p>
          <a:p>
            <a:pPr lvl="1"/>
            <a:r>
              <a:rPr lang="en-US" dirty="0"/>
              <a:t>Adding a bit to the quotient doubles the size of the filter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4426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drops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drop  </a:t>
            </a:r>
          </a:p>
          <a:p>
            <a:pPr lvl="1"/>
            <a:r>
              <a:rPr lang="en-US" dirty="0"/>
              <a:t>34,560 bytes per drop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CB873-6452-3E12-8DDE-DC1C3E32E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BA00-C360-948D-43F5-D09B93CD3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 Discrete Events</a:t>
            </a:r>
          </a:p>
        </p:txBody>
      </p:sp>
    </p:spTree>
    <p:extLst>
      <p:ext uri="{BB962C8B-B14F-4D97-AF65-F5344CB8AC3E}">
        <p14:creationId xmlns:p14="http://schemas.microsoft.com/office/powerpoint/2010/main" val="34492118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47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large-scale event counting</a:t>
            </a:r>
          </a:p>
          <a:p>
            <a:r>
              <a:rPr lang="en-US" dirty="0"/>
              <a:t>Events can be counted offline or online </a:t>
            </a:r>
          </a:p>
          <a:p>
            <a:pPr lvl="1"/>
            <a:r>
              <a:rPr lang="en-US" dirty="0"/>
              <a:t>Counting events by scanning massive databases offline   </a:t>
            </a:r>
          </a:p>
          <a:p>
            <a:pPr lvl="1"/>
            <a:r>
              <a:rPr lang="en-US" dirty="0"/>
              <a:t>Counting events in streams in time windows – our focus here</a:t>
            </a:r>
          </a:p>
          <a:p>
            <a:r>
              <a:rPr lang="en-US" dirty="0"/>
              <a:t>Applications   </a:t>
            </a:r>
          </a:p>
          <a:p>
            <a:pPr lvl="1"/>
            <a:r>
              <a:rPr lang="en-US" dirty="0"/>
              <a:t>Count vehicles in highway sensors    </a:t>
            </a:r>
          </a:p>
          <a:p>
            <a:pPr lvl="1"/>
            <a:r>
              <a:rPr lang="en-US" dirty="0"/>
              <a:t>Count trade volume in capital markets </a:t>
            </a:r>
          </a:p>
          <a:p>
            <a:pPr lvl="1"/>
            <a:r>
              <a:rPr lang="en-US" dirty="0"/>
              <a:t>Counts of packets to find suspicious activity in networks </a:t>
            </a:r>
          </a:p>
          <a:p>
            <a:pPr lvl="1"/>
            <a:r>
              <a:rPr lang="en-US" dirty="0"/>
              <a:t>Counts of transactions to find fraudulent activity   </a:t>
            </a:r>
          </a:p>
          <a:p>
            <a:pPr lvl="1"/>
            <a:r>
              <a:rPr lang="en-US" dirty="0"/>
              <a:t>Counts from wearable technology</a:t>
            </a:r>
          </a:p>
          <a:p>
            <a:pPr lvl="1"/>
            <a:r>
              <a:rPr lang="en-US" dirty="0"/>
              <a:t>……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2212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sketch</a:t>
            </a:r>
            <a:r>
              <a:rPr lang="en-US" dirty="0"/>
              <a:t> is a minimal (approximate) representation of a data structure   </a:t>
            </a:r>
          </a:p>
          <a:p>
            <a:r>
              <a:rPr lang="en-US" dirty="0"/>
              <a:t>A full count table needs an entry for every possible event identifier   </a:t>
            </a:r>
          </a:p>
          <a:p>
            <a:pPr lvl="1"/>
            <a:r>
              <a:rPr lang="en-US" dirty="0"/>
              <a:t>Size is unbounded</a:t>
            </a:r>
          </a:p>
          <a:p>
            <a:pPr lvl="1"/>
            <a:r>
              <a:rPr lang="en-US" dirty="0"/>
              <a:t>Unmanageable for large event set</a:t>
            </a:r>
          </a:p>
          <a:p>
            <a:r>
              <a:rPr lang="en-US" dirty="0"/>
              <a:t>We need a better approach!    </a:t>
            </a:r>
          </a:p>
          <a:p>
            <a:r>
              <a:rPr lang="en-US" dirty="0"/>
              <a:t>Create a </a:t>
            </a:r>
            <a:r>
              <a:rPr lang="en-US" b="1" dirty="0"/>
              <a:t>sketch</a:t>
            </a:r>
            <a:r>
              <a:rPr lang="en-US" dirty="0"/>
              <a:t> of the counts using hash tables    </a:t>
            </a:r>
          </a:p>
          <a:p>
            <a:pPr lvl="1"/>
            <a:r>
              <a:rPr lang="en-US" b="1" dirty="0"/>
              <a:t>Count is approximated </a:t>
            </a:r>
            <a:r>
              <a:rPr lang="en-US" dirty="0"/>
              <a:t>by the sketch   </a:t>
            </a:r>
          </a:p>
          <a:p>
            <a:pPr lvl="1"/>
            <a:r>
              <a:rPr lang="en-US" dirty="0"/>
              <a:t>Data structure is of </a:t>
            </a:r>
            <a:r>
              <a:rPr lang="en-US" b="1" dirty="0"/>
              <a:t>fixed compact size</a:t>
            </a:r>
            <a:r>
              <a:rPr lang="en-US" dirty="0"/>
              <a:t>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870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1437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compact 2-dimensional data structure</a:t>
            </a:r>
          </a:p>
          <a:p>
            <a:r>
              <a:rPr lang="en-US" dirty="0"/>
              <a:t>Depth, </a:t>
            </a:r>
            <a:r>
              <a:rPr lang="en-US" i="1" dirty="0"/>
              <a:t>d</a:t>
            </a:r>
            <a:r>
              <a:rPr lang="en-US" dirty="0"/>
              <a:t>, hash functions, typically 10s </a:t>
            </a:r>
          </a:p>
          <a:p>
            <a:r>
              <a:rPr lang="en-US" dirty="0"/>
              <a:t>Width, </a:t>
            </a:r>
            <a:r>
              <a:rPr lang="en-US" i="1" dirty="0"/>
              <a:t>w</a:t>
            </a:r>
            <a:r>
              <a:rPr lang="en-US" dirty="0"/>
              <a:t>, buckets, typically 1000s   </a:t>
            </a:r>
            <a:endParaRPr lang="en-US" b="1" dirty="0"/>
          </a:p>
          <a:p>
            <a:r>
              <a:rPr lang="en-US" dirty="0"/>
              <a:t>Compact data structure size leads to hash collisions  </a:t>
            </a:r>
          </a:p>
          <a:p>
            <a:pPr lvl="1"/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blipFill>
                <a:blip r:embed="rId2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blipFill>
                <a:blip r:embed="rId3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blipFill>
                <a:blip r:embed="rId4"/>
                <a:stretch>
                  <a:fillRect l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blipFill>
                <a:blip r:embed="rId5"/>
                <a:stretch>
                  <a:fillRect l="-179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43086"/>
              </p:ext>
            </p:extLst>
          </p:nvPr>
        </p:nvGraphicFramePr>
        <p:xfrm>
          <a:off x="3770514" y="4082544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FA28E64-333A-4387-E5FC-A77C30999DFB}"/>
              </a:ext>
            </a:extLst>
          </p:cNvPr>
          <p:cNvSpPr txBox="1"/>
          <p:nvPr/>
        </p:nvSpPr>
        <p:spPr>
          <a:xfrm>
            <a:off x="357144" y="5000643"/>
            <a:ext cx="198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Depth, </a:t>
            </a:r>
            <a:r>
              <a:rPr lang="en-US" sz="2400" i="1" dirty="0"/>
              <a:t>d</a:t>
            </a:r>
            <a:r>
              <a:rPr lang="en-US" sz="2400" dirty="0"/>
              <a:t>, hash functions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DA85E0-978C-52BE-6CB8-1A7D33E9ABF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350675" y="4456796"/>
            <a:ext cx="0" cy="5438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B0DD11-C18A-F999-3D58-7F2EDEBFBFE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350675" y="5831640"/>
            <a:ext cx="6351" cy="5369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F213C9-E40A-FC07-2914-3F1523E740F4}"/>
              </a:ext>
            </a:extLst>
          </p:cNvPr>
          <p:cNvSpPr txBox="1"/>
          <p:nvPr/>
        </p:nvSpPr>
        <p:spPr>
          <a:xfrm>
            <a:off x="6565979" y="3544791"/>
            <a:ext cx="253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Width, </a:t>
            </a:r>
            <a:r>
              <a:rPr lang="en-US" sz="2400" i="1" dirty="0"/>
              <a:t>w</a:t>
            </a:r>
            <a:r>
              <a:rPr lang="en-US" sz="2400" dirty="0"/>
              <a:t>, buckets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A2D7EF-2029-3900-DF49-6F0BF05A8D0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103048" y="3775624"/>
            <a:ext cx="2795466" cy="12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F951D2-E896-1262-1904-D73C4F8B6DB2}"/>
              </a:ext>
            </a:extLst>
          </p:cNvPr>
          <p:cNvCxnSpPr>
            <a:cxnSpLocks/>
          </p:cNvCxnSpPr>
          <p:nvPr/>
        </p:nvCxnSpPr>
        <p:spPr>
          <a:xfrm flipH="1" flipV="1">
            <a:off x="3770514" y="3775623"/>
            <a:ext cx="2676769" cy="61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efficiently counts events  </a:t>
                </a:r>
                <a:endParaRPr lang="en-US" b="1" dirty="0"/>
              </a:p>
              <a:p>
                <a:r>
                  <a:rPr lang="en-US" dirty="0"/>
                  <a:t>A sketch is a minimal (approximate) representation of a data structure   </a:t>
                </a:r>
              </a:p>
              <a:p>
                <a:r>
                  <a:rPr lang="en-US" dirty="0"/>
                  <a:t>The count-min-sketch algorithm uses </a:t>
                </a:r>
                <a:r>
                  <a:rPr lang="en-US" b="1" dirty="0"/>
                  <a:t>probabilistic sampling  </a:t>
                </a:r>
              </a:p>
              <a:p>
                <a:r>
                  <a:rPr lang="en-US" dirty="0"/>
                  <a:t>Counts of events are added to the hash buckets in the sketch data structure</a:t>
                </a:r>
              </a:p>
              <a:p>
                <a:pPr lvl="1"/>
                <a:r>
                  <a:rPr lang="en-US" dirty="0"/>
                  <a:t>Hash function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no hash collisions, event counts in buckets for event identifier are exact</a:t>
                </a:r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pPr lvl="1"/>
                <a:r>
                  <a:rPr lang="en-US" dirty="0"/>
                  <a:t>Never get an under-count</a:t>
                </a:r>
              </a:p>
              <a:p>
                <a:pPr lvl="1"/>
                <a:r>
                  <a:rPr lang="en-US" dirty="0"/>
                  <a:t>Get over-count with some probability 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1843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267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</a:t>
            </a:r>
            <a:r>
              <a:rPr lang="en-US" i="1" dirty="0"/>
              <a:t>(identifier, occurrences) </a:t>
            </a:r>
          </a:p>
          <a:p>
            <a:r>
              <a:rPr lang="en-US" b="1" dirty="0"/>
              <a:t>Event </a:t>
            </a:r>
            <a:r>
              <a:rPr lang="en-US" b="1" i="1" dirty="0"/>
              <a:t>(u,1)</a:t>
            </a:r>
            <a:r>
              <a:rPr lang="en-US" dirty="0"/>
              <a:t>, add 1 to buckets indexed by hash functions for key </a:t>
            </a:r>
            <a:r>
              <a:rPr lang="en-US" i="1" dirty="0"/>
              <a:t>u</a:t>
            </a:r>
            <a:r>
              <a:rPr lang="en-US" dirty="0"/>
              <a:t> 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2917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216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(v,2)</a:t>
            </a:r>
            <a:r>
              <a:rPr lang="en-US" dirty="0"/>
              <a:t>, add 2 to buckets indexed by hash functions, hash collision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93742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719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(w,1)</a:t>
            </a:r>
            <a:r>
              <a:rPr lang="en-US" dirty="0"/>
              <a:t>, add 1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72519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763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(x,3)</a:t>
            </a:r>
            <a:r>
              <a:rPr lang="en-US" dirty="0"/>
              <a:t>, add 3 to buckets, multiple hash collisions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19368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459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(y,2)</a:t>
            </a:r>
            <a:r>
              <a:rPr lang="en-US" dirty="0"/>
              <a:t>, add 2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1995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51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Streams are </a:t>
            </a:r>
            <a:r>
              <a:rPr lang="en-US" b="1" dirty="0"/>
              <a:t>infinite </a:t>
            </a:r>
            <a:r>
              <a:rPr lang="en-US" dirty="0"/>
              <a:t>with unlimited </a:t>
            </a:r>
            <a:r>
              <a:rPr lang="en-US"/>
              <a:t>data volume</a:t>
            </a:r>
            <a:endParaRPr lang="en-US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723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Best estimate of count is </a:t>
            </a:r>
            <a:r>
              <a:rPr lang="en-US" b="1" dirty="0"/>
              <a:t>minimum of counts in buckets </a:t>
            </a:r>
            <a:r>
              <a:rPr lang="en-US" dirty="0"/>
              <a:t>of sketch data structure </a:t>
            </a:r>
          </a:p>
          <a:p>
            <a:r>
              <a:rPr lang="en-US" dirty="0"/>
              <a:t>Count-min-sketch algorithm finds upper bound on count</a:t>
            </a:r>
          </a:p>
          <a:p>
            <a:r>
              <a:rPr lang="en-US" b="1" dirty="0"/>
              <a:t>Actual count may be less than estimate</a:t>
            </a:r>
            <a:r>
              <a:rPr lang="en-US" dirty="0"/>
              <a:t>, </a:t>
            </a:r>
            <a:r>
              <a:rPr lang="en-US" b="1" dirty="0"/>
              <a:t>never greater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blipFill>
                <a:blip r:embed="rId2"/>
                <a:stretch>
                  <a:fillRect l="-119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blipFill>
                <a:blip r:embed="rId3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blipFill>
                <a:blip r:embed="rId4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blipFill>
                <a:blip r:embed="rId5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51747"/>
              </p:ext>
            </p:extLst>
          </p:nvPr>
        </p:nvGraphicFramePr>
        <p:xfrm>
          <a:off x="3823677" y="3200401"/>
          <a:ext cx="5080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399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970E8-543D-D81B-8ECB-BEA426900423}"/>
              </a:ext>
            </a:extLst>
          </p:cNvPr>
          <p:cNvSpPr txBox="1"/>
          <p:nvPr/>
        </p:nvSpPr>
        <p:spPr>
          <a:xfrm>
            <a:off x="1869831" y="5457218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Min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8E08C-C114-CB33-0776-3D29E4A68C5F}"/>
              </a:ext>
            </a:extLst>
          </p:cNvPr>
          <p:cNvSpPr txBox="1"/>
          <p:nvPr/>
        </p:nvSpPr>
        <p:spPr>
          <a:xfrm>
            <a:off x="1869831" y="5939044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Actual count</a:t>
            </a:r>
          </a:p>
        </p:txBody>
      </p:sp>
    </p:spTree>
    <p:extLst>
      <p:ext uri="{BB962C8B-B14F-4D97-AF65-F5344CB8AC3E}">
        <p14:creationId xmlns:p14="http://schemas.microsoft.com/office/powerpoint/2010/main" val="40079273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r>
                  <a:rPr lang="en-US" dirty="0"/>
                  <a:t>Over time window,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stream is comprised of event tuples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total sum of frequencies in the stream, 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29341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400" dirty="0"/>
                  <a:t>Note, </a:t>
                </a:r>
                <a:r>
                  <a:rPr lang="en-US" sz="1400" dirty="0" err="1"/>
                  <a:t>Medjedovic</a:t>
                </a:r>
                <a:r>
                  <a:rPr lang="en-US" sz="1400" dirty="0"/>
                  <a:t>, et. al., 2022, appear to have these formulas reversed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7643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Count-min-sketch has a trade-off between error and space requirement</a:t>
                </a:r>
              </a:p>
              <a:p>
                <a:r>
                  <a:rPr lang="en-US" dirty="0"/>
                  <a:t>For required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 data structure requires memory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2444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14832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  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the upper bound on error is the product of the sum of total counts,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and the error fraction,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bound is probabilistic </a:t>
                </a:r>
              </a:p>
              <a:p>
                <a:pPr lvl="1"/>
                <a:r>
                  <a:rPr lang="en-US" dirty="0"/>
                  <a:t>Bound can be exceeded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The worst-case error is unbonded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16758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DEA9F-5659-B1AB-77E4-63543268F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A36C-B7B7-DD7B-1863-F0520B6024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13957300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Applications of cardinality – counting distinct events</a:t>
                </a:r>
                <a:endParaRPr lang="en-US" b="1" dirty="0"/>
              </a:p>
              <a:p>
                <a:r>
                  <a:rPr lang="en-US" dirty="0"/>
                  <a:t>Unique IP address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=1.6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Number of Facebook friend links assuming an average of 50 friends per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Number of unique inventory items processed – hundreds of millions  </a:t>
                </a:r>
              </a:p>
              <a:p>
                <a:r>
                  <a:rPr lang="en-US" dirty="0"/>
                  <a:t>Etc.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Probabilistic sampling algorithm: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algorithm, 1985 </a:t>
            </a:r>
            <a:endParaRPr lang="en-US" dirty="0"/>
          </a:p>
          <a:p>
            <a:pPr lvl="1"/>
            <a:r>
              <a:rPr lang="en-US" dirty="0"/>
              <a:t>Improved approach: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algorithm, 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Improvement: </a:t>
            </a:r>
            <a:r>
              <a:rPr lang="en-US" dirty="0" err="1"/>
              <a:t>LogLog</a:t>
            </a:r>
            <a:r>
              <a:rPr lang="en-US" dirty="0"/>
              <a:t> algorithm, </a:t>
            </a:r>
            <a:r>
              <a:rPr lang="en-US" dirty="0">
                <a:hlinkClick r:id="rId2"/>
              </a:rPr>
              <a:t>Durand and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, 2003 </a:t>
            </a:r>
            <a:endParaRPr lang="en-US" dirty="0"/>
          </a:p>
          <a:p>
            <a:pPr lvl="1"/>
            <a:r>
              <a:rPr lang="en-US" dirty="0"/>
              <a:t>Improvement: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 </a:t>
            </a:r>
            <a:r>
              <a:rPr lang="en-US" dirty="0"/>
              <a:t>more accurate, 2007</a:t>
            </a:r>
          </a:p>
          <a:p>
            <a:pPr lvl="1"/>
            <a:r>
              <a:rPr lang="en-US" dirty="0" err="1"/>
              <a:t>Refinment</a:t>
            </a:r>
            <a:r>
              <a:rPr lang="en-US" dirty="0"/>
              <a:t>: </a:t>
            </a:r>
            <a:r>
              <a:rPr lang="en-US" dirty="0" err="1"/>
              <a:t>HyperLogLog</a:t>
            </a:r>
            <a:r>
              <a:rPr lang="en-US" dirty="0"/>
              <a:t>++, </a:t>
            </a:r>
            <a:r>
              <a:rPr lang="en-US" dirty="0" err="1">
                <a:hlinkClick r:id="rId4"/>
              </a:rPr>
              <a:t>Heule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For a review of many variations discrete events for large-scale streams see Chapter 5 of </a:t>
            </a:r>
            <a:r>
              <a:rPr lang="en-US" sz="1800" dirty="0">
                <a:hlinkClick r:id="rId5"/>
              </a:rPr>
              <a:t>Algorithms and Structures for Massive Data Sets, </a:t>
            </a:r>
            <a:r>
              <a:rPr lang="en-US" sz="1800" dirty="0" err="1">
                <a:hlinkClick r:id="rId5"/>
              </a:rPr>
              <a:t>Medjodovic</a:t>
            </a:r>
            <a:r>
              <a:rPr lang="en-US" sz="1800" dirty="0">
                <a:hlinkClick r:id="rId5"/>
              </a:rPr>
              <a:t>, et al., 2022, Manning</a:t>
            </a:r>
            <a:r>
              <a:rPr lang="en-US" sz="1800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cardinality 3: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0, so add 1 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these </a:t>
                </a:r>
                <a:r>
                  <a:rPr lang="en-US" dirty="0" err="1"/>
                  <a:t>hashs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=5.2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37D8-D9D7-CAF2-C7D0-710F2C88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Streaming Pipelines</a:t>
            </a:r>
          </a:p>
        </p:txBody>
      </p:sp>
    </p:spTree>
    <p:extLst>
      <p:ext uri="{BB962C8B-B14F-4D97-AF65-F5344CB8AC3E}">
        <p14:creationId xmlns:p14="http://schemas.microsoft.com/office/powerpoint/2010/main" val="32618164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 the least significant 0 bits approximate log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has probabilities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assume uniform distribution of binary hash values  </a:t>
                </a:r>
              </a:p>
              <a:p>
                <a:pPr lvl="1"/>
                <a:r>
                  <a:rPr lang="en-US" dirty="0"/>
                  <a:t>For 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2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3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  <a:p>
                <a:pPr lvl="1"/>
                <a:r>
                  <a:rPr lang="en-US" dirty="0"/>
                  <a:t>Another </a:t>
                </a:r>
                <a:r>
                  <a:rPr lang="en-US" b="1" dirty="0">
                    <a:hlinkClick r:id="rId2"/>
                  </a:rPr>
                  <a:t>Geometric distribution!</a:t>
                </a:r>
                <a:endParaRPr lang="en-US" b="1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  <a:blipFill>
                <a:blip r:embed="rId3"/>
                <a:stretch>
                  <a:fillRect l="-1391" t="-2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F5F2-3FB5-15A7-F606-163B7BCE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3A305B4-DB56-0457-D7EE-6987988BA60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689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9DE4-61F4-EFDF-EFA5-DD6A84A0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F6F3E9-01BD-D2B7-F4A7-ADF4479B635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1361836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3B5-B869-0855-D8E6-461A18F7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a uniform distribution of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6870A41-DB6E-516A-0641-9FC8658E57F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0296160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 with 5 bit hash: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stream: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Improving accuracy of </a:t>
                </a:r>
                <a:r>
                  <a:rPr lang="en-US" dirty="0" err="1"/>
                  <a:t>Flajolet</a:t>
                </a:r>
                <a:r>
                  <a:rPr lang="en-US" dirty="0"/>
                  <a:t>-Martin algorithm</a:t>
                </a:r>
              </a:p>
              <a:p>
                <a:r>
                  <a:rPr lang="en-US" dirty="0"/>
                  <a:t>Accuracy of single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hyperloglog</a:t>
                </a:r>
                <a:r>
                  <a:rPr lang="en-US" dirty="0">
                    <a:hlinkClick r:id="rId2"/>
                  </a:rPr>
                  <a:t> algorithm of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et. al, 2007</a:t>
                </a:r>
                <a:endParaRPr lang="en-US" dirty="0"/>
              </a:p>
              <a:p>
                <a:pPr lvl="1"/>
                <a:r>
                  <a:rPr lang="en-US" dirty="0"/>
                  <a:t>Split hash function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 values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>
                    <a:hlinkClick r:id="rId3"/>
                  </a:rPr>
                  <a:t>harmonic mean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maximums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4"/>
                <a:stretch>
                  <a:fillRect l="-1217" t="-1966" b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to generate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independent samples </a:t>
                </a:r>
                <a:r>
                  <a:rPr lang="en-US" dirty="0"/>
                  <a:t>for stochastic averaging </a:t>
                </a:r>
              </a:p>
              <a:p>
                <a:r>
                  <a:rPr lang="en-US" dirty="0"/>
                  <a:t>Idea;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hash functions   </a:t>
                </a:r>
              </a:p>
              <a:p>
                <a:pPr lvl="1"/>
                <a:r>
                  <a:rPr lang="en-US" dirty="0"/>
                  <a:t>Slow to compute multiple hash functions </a:t>
                </a:r>
              </a:p>
              <a:p>
                <a:pPr lvl="1"/>
                <a:r>
                  <a:rPr lang="en-US" dirty="0"/>
                  <a:t>Storing hash table for each hash function uses too much memory   </a:t>
                </a:r>
              </a:p>
              <a:p>
                <a:r>
                  <a:rPr lang="en-US" dirty="0"/>
                  <a:t>Solution; 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of binary hash function to create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buckets</a:t>
                </a:r>
              </a:p>
              <a:p>
                <a:pPr lvl="1"/>
                <a:r>
                  <a:rPr lang="en-US" dirty="0"/>
                  <a:t>Store least significant bits in bucket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920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for bucket</a:t>
                </a:r>
              </a:p>
              <a:p>
                <a:pPr lvl="1"/>
                <a:r>
                  <a:rPr lang="en-US" dirty="0"/>
                  <a:t>Use first </a:t>
                </a:r>
                <a:r>
                  <a:rPr lang="en-US" dirty="0">
                    <a:latin typeface="Cambria Math" panose="02040503050406030204" pitchFamily="18" charset="0"/>
                  </a:rPr>
                  <a:t>𝑏</a:t>
                </a:r>
                <a:r>
                  <a:rPr lang="en-US" dirty="0"/>
                  <a:t> bits to address </a:t>
                </a:r>
                <a:r>
                  <a:rPr lang="en-US" dirty="0">
                    <a:latin typeface="Cambria Math" panose="02040503050406030204" pitchFamily="18" charset="0"/>
                  </a:rPr>
                  <a:t>𝑚</a:t>
                </a:r>
                <a:r>
                  <a:rPr lang="en-US" dirty="0"/>
                  <a:t> buckets, typically </a:t>
                </a:r>
                <a:r>
                  <a:rPr lang="en-US" dirty="0">
                    <a:latin typeface="Cambria Math" panose="02040503050406030204" pitchFamily="18" charset="0"/>
                  </a:rPr>
                  <a:t>𝑚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≥16=2^4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Sampling is noisy with </a:t>
                </a:r>
                <a:r>
                  <a:rPr lang="en-US" b="1" dirty="0">
                    <a:solidFill>
                      <a:srgbClr val="FF0000"/>
                    </a:solidFill>
                  </a:rPr>
                  <a:t>outliers</a:t>
                </a:r>
                <a:r>
                  <a:rPr lang="en-US" dirty="0"/>
                  <a:t>, high and low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026" t="-2080" r="-426" b="-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t="-23077" b="-4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=10010100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𝟏𝟏𝟏𝟏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𝟎𝟎𝟎𝟎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t="-25490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10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 animBg="1"/>
      <p:bldP spid="55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a stochastic averaging algorithm that is insensitive to outliers from probabilistic sampling    </a:t>
                </a:r>
              </a:p>
              <a:p>
                <a:r>
                  <a:rPr lang="en-US" dirty="0"/>
                  <a:t>Originally used arithmetic mean, but too susceptible to outliers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 uses </a:t>
                </a:r>
                <a:r>
                  <a:rPr lang="en-US" b="1" dirty="0"/>
                  <a:t>geometric mean</a:t>
                </a:r>
                <a:r>
                  <a:rPr lang="en-US" dirty="0"/>
                  <a:t>, an improvement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uses </a:t>
                </a:r>
                <a:r>
                  <a:rPr lang="en-US" b="1" dirty="0"/>
                  <a:t>harmonic mean</a:t>
                </a:r>
              </a:p>
              <a:p>
                <a:pPr lvl="1"/>
                <a:r>
                  <a:rPr lang="en-US" dirty="0"/>
                  <a:t>Harmonic mean is suitable for heavy-tailed distributions, e.g. outliers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2930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bias adjusted harmonic mean over all buckets is then 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𝑙𝑜𝑔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2121775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The bias adjusted harmonic mean over all buckets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dirty="0" err="1"/>
                  <a:t>Flajolet</a:t>
                </a:r>
                <a:r>
                  <a:rPr lang="en-US" dirty="0"/>
                  <a:t> et. al., 2007, recommend the following bias adjustments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=0.697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=0.709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0.723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1.079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≥128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ea typeface="Cambria Math" panose="02040503050406030204" pitchFamily="18" charset="0"/>
                    <a:hlinkClick r:id="rId2"/>
                  </a:rPr>
                  <a:t>Heule</a:t>
                </a:r>
                <a:r>
                  <a:rPr lang="en-US" dirty="0">
                    <a:ea typeface="Cambria Math" panose="02040503050406030204" pitchFamily="18" charset="0"/>
                    <a:hlinkClick r:id="rId2"/>
                  </a:rPr>
                  <a:t>, et. al., 2013</a:t>
                </a:r>
                <a:r>
                  <a:rPr lang="en-US" dirty="0">
                    <a:ea typeface="Cambria Math" panose="02040503050406030204" pitchFamily="18" charset="0"/>
                  </a:rPr>
                  <a:t>, recommend slightly different bias adjustments the </a:t>
                </a:r>
                <a:r>
                  <a:rPr lang="en-US" dirty="0" err="1">
                    <a:ea typeface="Cambria Math" panose="02040503050406030204" pitchFamily="18" charset="0"/>
                  </a:rPr>
                  <a:t>HyperLogLog</a:t>
                </a:r>
                <a:r>
                  <a:rPr lang="en-US" dirty="0">
                    <a:ea typeface="Cambria Math" panose="02040503050406030204" pitchFamily="18" charset="0"/>
                  </a:rPr>
                  <a:t>++ algorithm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  <a:blipFill>
                <a:blip r:embed="rId3"/>
                <a:stretch>
                  <a:fillRect l="-928" t="-2611" b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93100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algorithm, </a:t>
                </a:r>
                <a:r>
                  <a:rPr lang="en-US" dirty="0">
                    <a:hlinkClick r:id="rId2"/>
                  </a:rPr>
                  <a:t>Durand and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2003</a:t>
                </a:r>
                <a:r>
                  <a:rPr lang="en-US" dirty="0"/>
                  <a:t>, is highly space efficient</a:t>
                </a:r>
              </a:p>
              <a:p>
                <a:r>
                  <a:rPr lang="en-US" dirty="0"/>
                  <a:t>Example;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 8-byte integers counters, required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8=16384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𝐾𝐵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do better than this! </a:t>
                </a:r>
              </a:p>
              <a:p>
                <a:r>
                  <a:rPr lang="en-US" dirty="0"/>
                  <a:t>If we only need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cardinality and , then only need a counter of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total storage requirement is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2703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53652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that the </a:t>
                </a:r>
                <a:r>
                  <a:rPr lang="en-US" b="1" dirty="0"/>
                  <a:t>empirical error </a:t>
                </a:r>
                <a:r>
                  <a:rPr lang="en-US" dirty="0"/>
                  <a:t>of 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1.04/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and empirical comparison of algorithms 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  <a:blipFill>
                <a:blip r:embed="rId2"/>
                <a:stretch>
                  <a:fillRect l="-3246" t="-2520" r="-3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AA765-2D33-B6AA-F57D-B9C41379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25" y="1324929"/>
            <a:ext cx="7373149" cy="2036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83843-FAFE-6C7F-2150-6D6BB3583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779" y="3432678"/>
            <a:ext cx="6907696" cy="33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3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Aggregating </a:t>
            </a:r>
            <a:r>
              <a:rPr lang="en-US" dirty="0" err="1"/>
              <a:t>HyperLogLog</a:t>
            </a:r>
            <a:r>
              <a:rPr lang="en-US" dirty="0"/>
              <a:t> counters </a:t>
            </a:r>
          </a:p>
          <a:p>
            <a:r>
              <a:rPr lang="en-US" dirty="0" err="1"/>
              <a:t>HyperLogLog</a:t>
            </a:r>
            <a:r>
              <a:rPr lang="en-US" dirty="0"/>
              <a:t> counters can be readily aggregated  </a:t>
            </a:r>
          </a:p>
          <a:p>
            <a:pPr lvl="1"/>
            <a:r>
              <a:rPr lang="en-US" dirty="0"/>
              <a:t>Example; counters by minute aggregated to counters by hour  </a:t>
            </a:r>
          </a:p>
          <a:p>
            <a:pPr lvl="1"/>
            <a:r>
              <a:rPr lang="en-US" dirty="0"/>
              <a:t>Example; counters by day aggregated to weekly or month</a:t>
            </a:r>
          </a:p>
          <a:p>
            <a:r>
              <a:rPr lang="en-US" dirty="0"/>
              <a:t>But we cannot just sum the total unique events over multiple periods!</a:t>
            </a:r>
          </a:p>
          <a:p>
            <a:pPr lvl="1"/>
            <a:r>
              <a:rPr lang="en-US" dirty="0"/>
              <a:t>Example; A user who is active several days of the month is only active once aggregated over the month   </a:t>
            </a:r>
          </a:p>
          <a:p>
            <a:pPr lvl="1"/>
            <a:r>
              <a:rPr lang="en-US" dirty="0"/>
              <a:t>A simple sum will count the user multiple times</a:t>
            </a:r>
          </a:p>
          <a:p>
            <a:r>
              <a:rPr lang="en-US" dirty="0"/>
              <a:t>Must </a:t>
            </a:r>
            <a:r>
              <a:rPr lang="en-US" b="1" dirty="0"/>
              <a:t>aggregate by union and then sum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5660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864028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Aggregating </a:t>
                </a:r>
                <a:r>
                  <a:rPr lang="en-US" dirty="0" err="1"/>
                  <a:t>HyperLogLog</a:t>
                </a:r>
                <a:r>
                  <a:rPr lang="en-US" dirty="0"/>
                  <a:t> counters </a:t>
                </a:r>
              </a:p>
              <a:p>
                <a:r>
                  <a:rPr lang="en-US" dirty="0"/>
                  <a:t>Must </a:t>
                </a:r>
                <a:r>
                  <a:rPr lang="en-US" b="1" dirty="0"/>
                  <a:t>aggregate by union, </a:t>
                </a:r>
                <a:r>
                  <a:rPr lang="en-US" b="1" i="1" dirty="0"/>
                  <a:t>U</a:t>
                </a:r>
                <a:r>
                  <a:rPr lang="en-US" b="1" dirty="0"/>
                  <a:t>, and then sum</a:t>
                </a:r>
                <a:endParaRPr lang="en-US" dirty="0"/>
              </a:p>
              <a:p>
                <a:r>
                  <a:rPr lang="en-US" dirty="0"/>
                  <a:t>For set of </a:t>
                </a:r>
                <a:r>
                  <a:rPr lang="en-US" i="1" dirty="0"/>
                  <a:t>n</a:t>
                </a:r>
                <a:r>
                  <a:rPr lang="en-US" dirty="0"/>
                  <a:t> HLLs,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compute union of max bucket values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1,2,..,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union of two HLLs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3,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3, 5]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864028" cy="4958516"/>
              </a:xfrm>
              <a:blipFill>
                <a:blip r:embed="rId2"/>
                <a:stretch>
                  <a:fillRect l="-1178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42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HyperLogLog++, </a:t>
                </a:r>
                <a:r>
                  <a:rPr lang="en-US" dirty="0" err="1">
                    <a:hlinkClick r:id="rId2"/>
                  </a:rPr>
                  <a:t>Heule</a:t>
                </a:r>
                <a:r>
                  <a:rPr lang="en-US" dirty="0">
                    <a:hlinkClick r:id="rId2"/>
                  </a:rPr>
                  <a:t>, et. al., 2013</a:t>
                </a:r>
                <a:r>
                  <a:rPr lang="en-US" dirty="0"/>
                  <a:t>, from Google Research, incorporates some potential improvements</a:t>
                </a:r>
              </a:p>
              <a:p>
                <a:r>
                  <a:rPr lang="en-US" dirty="0"/>
                  <a:t>64 bit counters with 64 bit hash rather than 32 bit counters</a:t>
                </a:r>
              </a:p>
              <a:p>
                <a:r>
                  <a:rPr lang="en-US" dirty="0"/>
                  <a:t>Initialize registers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rather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to prevent 0 from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/>
                  <a:t>    </a:t>
                </a:r>
              </a:p>
              <a:p>
                <a:r>
                  <a:rPr lang="en-US" dirty="0"/>
                  <a:t>Improved bias correction for small cardinality,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Large range correction to account for hash collisions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</a:t>
                </a:r>
                <a:r>
                  <a:rPr lang="en-US" dirty="0" err="1"/>
                  <a:t>HyperLogLog</a:t>
                </a:r>
                <a:r>
                  <a:rPr lang="en-US" dirty="0"/>
                  <a:t>++ requires more memory and performance may not actually improve depending on specific application 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5156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6237584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HyperLogLog++, </a:t>
            </a:r>
            <a:r>
              <a:rPr lang="en-US" dirty="0" err="1">
                <a:hlinkClick r:id="rId2"/>
              </a:rPr>
              <a:t>Heule</a:t>
            </a:r>
            <a:r>
              <a:rPr lang="en-US" dirty="0">
                <a:hlinkClick r:id="rId2"/>
              </a:rPr>
              <a:t>, et. al., 2013</a:t>
            </a:r>
            <a:r>
              <a:rPr lang="en-US" dirty="0"/>
              <a:t>, from Google Research, incorporates some potential improvements</a:t>
            </a:r>
          </a:p>
          <a:p>
            <a:r>
              <a:rPr lang="en-US" dirty="0"/>
              <a:t>Comparison between algorithms shows </a:t>
            </a:r>
            <a:r>
              <a:rPr lang="en-US" dirty="0" err="1"/>
              <a:t>HyperLogLog</a:t>
            </a:r>
            <a:r>
              <a:rPr lang="en-US" dirty="0"/>
              <a:t> and </a:t>
            </a:r>
            <a:r>
              <a:rPr lang="en-US" dirty="0" err="1"/>
              <a:t>HyperLogLog</a:t>
            </a:r>
            <a:r>
              <a:rPr lang="en-US" dirty="0"/>
              <a:t>++ performance converge </a:t>
            </a:r>
          </a:p>
          <a:p>
            <a:r>
              <a:rPr lang="en-US" dirty="0"/>
              <a:t>Simple linear counting is best for small cardinality 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154D3-CADE-5B6E-82FB-8AF63E33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57" y="1134762"/>
            <a:ext cx="4541158" cy="55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0234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24170</TotalTime>
  <Words>7296</Words>
  <Application>Microsoft Office PowerPoint</Application>
  <PresentationFormat>Widescreen</PresentationFormat>
  <Paragraphs>1467</Paragraphs>
  <Slides>101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7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Streaming Pipelines</vt:lpstr>
      <vt:lpstr>PowerPoint Presentation</vt:lpstr>
      <vt:lpstr>PowerPoint Presentation</vt:lpstr>
      <vt:lpstr>PowerPoint Presentation</vt:lpstr>
      <vt:lpstr>Case Study</vt:lpstr>
      <vt:lpstr>PowerPoint Presentation</vt:lpstr>
      <vt:lpstr>PowerPoint Presentation</vt:lpstr>
      <vt:lpstr>PowerPoint Presentation</vt:lpstr>
      <vt:lpstr>Basic Sampling and Filtering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Reservoir Sampling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Filtering Discrete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Counting Discrete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Counting Events - Cardinality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610</cp:revision>
  <cp:lastPrinted>2019-09-03T23:18:19Z</cp:lastPrinted>
  <dcterms:created xsi:type="dcterms:W3CDTF">2019-08-02T23:14:29Z</dcterms:created>
  <dcterms:modified xsi:type="dcterms:W3CDTF">2025-06-25T18:13:38Z</dcterms:modified>
</cp:coreProperties>
</file>