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275" r:id="rId2"/>
    <p:sldId id="342" r:id="rId3"/>
    <p:sldId id="343" r:id="rId4"/>
    <p:sldId id="344" r:id="rId5"/>
    <p:sldId id="351" r:id="rId6"/>
    <p:sldId id="345" r:id="rId7"/>
    <p:sldId id="491" r:id="rId8"/>
    <p:sldId id="405" r:id="rId9"/>
    <p:sldId id="488" r:id="rId10"/>
    <p:sldId id="482" r:id="rId11"/>
    <p:sldId id="348" r:id="rId12"/>
    <p:sldId id="350" r:id="rId13"/>
    <p:sldId id="346" r:id="rId14"/>
    <p:sldId id="347" r:id="rId15"/>
    <p:sldId id="493" r:id="rId16"/>
    <p:sldId id="492" r:id="rId17"/>
    <p:sldId id="494" r:id="rId18"/>
    <p:sldId id="481" r:id="rId19"/>
    <p:sldId id="354" r:id="rId20"/>
    <p:sldId id="349" r:id="rId21"/>
    <p:sldId id="352" r:id="rId22"/>
    <p:sldId id="389" r:id="rId23"/>
    <p:sldId id="358" r:id="rId24"/>
    <p:sldId id="391" r:id="rId25"/>
    <p:sldId id="404" r:id="rId26"/>
    <p:sldId id="490" r:id="rId27"/>
    <p:sldId id="483" r:id="rId28"/>
    <p:sldId id="403" r:id="rId29"/>
    <p:sldId id="362" r:id="rId30"/>
    <p:sldId id="359" r:id="rId31"/>
    <p:sldId id="361" r:id="rId32"/>
    <p:sldId id="360" r:id="rId33"/>
    <p:sldId id="356" r:id="rId34"/>
    <p:sldId id="363" r:id="rId35"/>
    <p:sldId id="484" r:id="rId36"/>
    <p:sldId id="355" r:id="rId37"/>
    <p:sldId id="384" r:id="rId38"/>
    <p:sldId id="385" r:id="rId39"/>
    <p:sldId id="386" r:id="rId40"/>
    <p:sldId id="387" r:id="rId41"/>
    <p:sldId id="388" r:id="rId42"/>
    <p:sldId id="485" r:id="rId43"/>
    <p:sldId id="380" r:id="rId44"/>
    <p:sldId id="381" r:id="rId45"/>
    <p:sldId id="364" r:id="rId46"/>
    <p:sldId id="486" r:id="rId47"/>
    <p:sldId id="382" r:id="rId48"/>
    <p:sldId id="495" r:id="rId49"/>
    <p:sldId id="392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489" r:id="rId62"/>
    <p:sldId id="376" r:id="rId63"/>
    <p:sldId id="377" r:id="rId64"/>
    <p:sldId id="378" r:id="rId65"/>
    <p:sldId id="400" r:id="rId66"/>
    <p:sldId id="487" r:id="rId67"/>
    <p:sldId id="505" r:id="rId68"/>
    <p:sldId id="504" r:id="rId69"/>
    <p:sldId id="506" r:id="rId70"/>
    <p:sldId id="501" r:id="rId71"/>
    <p:sldId id="508" r:id="rId72"/>
    <p:sldId id="509" r:id="rId73"/>
    <p:sldId id="499" r:id="rId74"/>
    <p:sldId id="500" r:id="rId75"/>
    <p:sldId id="502" r:id="rId76"/>
    <p:sldId id="503" r:id="rId77"/>
    <p:sldId id="401" r:id="rId78"/>
    <p:sldId id="497" r:id="rId79"/>
    <p:sldId id="498" r:id="rId80"/>
    <p:sldId id="393" r:id="rId81"/>
    <p:sldId id="496" r:id="rId82"/>
    <p:sldId id="399" r:id="rId83"/>
    <p:sldId id="397" r:id="rId84"/>
    <p:sldId id="398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5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 popularity, often fade quickly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Most user-item entries are blank or missing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ratings, only have binary response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Users are unaware of items deep in results lists  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take, but do not know why they do not take other actions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a </a:t>
            </a:r>
            <a:r>
              <a:rPr lang="en-US" b="1" dirty="0"/>
              <a:t>negative sampling problem</a:t>
            </a:r>
            <a:r>
              <a:rPr lang="en-US" dirty="0"/>
              <a:t>   </a:t>
            </a:r>
          </a:p>
          <a:p>
            <a:r>
              <a:rPr lang="en-US" b="1" dirty="0"/>
              <a:t>Position bias </a:t>
            </a:r>
            <a:r>
              <a:rPr lang="en-US" dirty="0"/>
              <a:t>provides a model for the prevalence of negative samples in recommendation data</a:t>
            </a:r>
          </a:p>
          <a:p>
            <a:r>
              <a:rPr lang="en-US" dirty="0"/>
              <a:t>Probability of a click depends on the position 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</a:t>
            </a:r>
            <a:r>
              <a:rPr lang="en-US"/>
              <a:t>click through</a:t>
            </a:r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pPr lvl="1"/>
            <a:r>
              <a:rPr lang="en-US" dirty="0">
                <a:hlinkClick r:id="rId2"/>
              </a:rPr>
              <a:t>Amazon’s use of mini-hashing </a:t>
            </a:r>
            <a:r>
              <a:rPr lang="en-US" dirty="0"/>
              <a:t>for large scale product similarity search  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embedding 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factors,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factors form an </a:t>
            </a:r>
            <a:r>
              <a:rPr lang="en-US" b="1" dirty="0"/>
              <a:t>embedding space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Hybrid systems </a:t>
            </a:r>
            <a:r>
              <a:rPr lang="en-US" dirty="0"/>
              <a:t>combine these and other algorithms 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Complex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64" y="2070411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7968077" y="6060071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580571" y="2075543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numeric)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80" y="2582521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2083940" y="5809041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6439229" y="5809041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1880886" y="3842795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6396942" y="3842795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601885" y="2915630"/>
            <a:ext cx="4247048" cy="327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6819420" y="2158455"/>
            <a:ext cx="3744410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725409" y="3243056"/>
            <a:ext cx="799082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712311" y="2526123"/>
            <a:ext cx="979314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4197510" y="647549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Two-stage architectures </a:t>
            </a:r>
            <a:r>
              <a:rPr lang="en-US" sz="3000" dirty="0">
                <a:ea typeface="Cambria Math" panose="02040503050406030204" pitchFamily="18" charset="0"/>
              </a:rPr>
              <a:t>optimize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436DD-0242-891E-05CC-730677B4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742" y="2721225"/>
            <a:ext cx="6327988" cy="3771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Two-stage architectures </a:t>
            </a:r>
            <a:r>
              <a:rPr lang="en-US" sz="3000" dirty="0">
                <a:ea typeface="Cambria Math" panose="02040503050406030204" pitchFamily="18" charset="0"/>
              </a:rPr>
              <a:t>optimize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879" y="2112525"/>
            <a:ext cx="7163670" cy="40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Hybrid architectures</a:t>
            </a:r>
            <a:r>
              <a:rPr lang="en-US" dirty="0">
                <a:ea typeface="Cambria Math" panose="02040503050406030204" pitchFamily="18" charset="0"/>
              </a:rPr>
              <a:t> use multiple data sources and algorithms to retrieve candidates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b="1" dirty="0"/>
                  <a:t>NN interesting for feature extraction  </a:t>
                </a:r>
                <a:endParaRPr lang="en-US" dirty="0"/>
              </a:p>
              <a:p>
                <a:pPr lvl="1"/>
                <a:r>
                  <a:rPr lang="en-US" dirty="0"/>
                  <a:t>Text and image embeddings for feature extraction  </a:t>
                </a:r>
              </a:p>
              <a:p>
                <a:pPr lvl="1"/>
                <a:r>
                  <a:rPr lang="en-US" dirty="0"/>
                  <a:t>Text embeddings for reviews </a:t>
                </a:r>
                <a:endParaRPr lang="en-US" b="1" dirty="0"/>
              </a:p>
              <a:p>
                <a:r>
                  <a:rPr lang="en-US" dirty="0"/>
                  <a:t>Most commercial implementations focus on highly efficient </a:t>
                </a:r>
                <a:r>
                  <a:rPr lang="en-US" b="1" dirty="0"/>
                  <a:t>graph algorithms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10693</TotalTime>
  <Words>5267</Words>
  <Application>Microsoft Office PowerPoint</Application>
  <PresentationFormat>Widescreen</PresentationFormat>
  <Paragraphs>1712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Two-Tower Architectures 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Two-Tower Architectures </vt:lpstr>
      <vt:lpstr>Complex recommenders </vt:lpstr>
      <vt:lpstr>PowerPoint Presentation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526</cp:revision>
  <dcterms:created xsi:type="dcterms:W3CDTF">2020-08-19T23:28:02Z</dcterms:created>
  <dcterms:modified xsi:type="dcterms:W3CDTF">2024-07-15T00:17:50Z</dcterms:modified>
</cp:coreProperties>
</file>