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5" r:id="rId2"/>
    <p:sldId id="342" r:id="rId3"/>
    <p:sldId id="343" r:id="rId4"/>
    <p:sldId id="380" r:id="rId5"/>
    <p:sldId id="344" r:id="rId6"/>
    <p:sldId id="346" r:id="rId7"/>
    <p:sldId id="350" r:id="rId8"/>
    <p:sldId id="351" r:id="rId9"/>
    <p:sldId id="353" r:id="rId10"/>
    <p:sldId id="352" r:id="rId11"/>
    <p:sldId id="363" r:id="rId12"/>
    <p:sldId id="366" r:id="rId13"/>
    <p:sldId id="367" r:id="rId14"/>
    <p:sldId id="368" r:id="rId15"/>
    <p:sldId id="345" r:id="rId16"/>
    <p:sldId id="370" r:id="rId17"/>
    <p:sldId id="347" r:id="rId18"/>
    <p:sldId id="371" r:id="rId19"/>
    <p:sldId id="348" r:id="rId20"/>
    <p:sldId id="372" r:id="rId21"/>
    <p:sldId id="349" r:id="rId22"/>
    <p:sldId id="373" r:id="rId23"/>
    <p:sldId id="374" r:id="rId24"/>
    <p:sldId id="354" r:id="rId25"/>
    <p:sldId id="355" r:id="rId26"/>
    <p:sldId id="356" r:id="rId27"/>
    <p:sldId id="357" r:id="rId28"/>
    <p:sldId id="360" r:id="rId29"/>
    <p:sldId id="361" r:id="rId30"/>
    <p:sldId id="362" r:id="rId31"/>
    <p:sldId id="375" r:id="rId32"/>
    <p:sldId id="376" r:id="rId33"/>
    <p:sldId id="377" r:id="rId34"/>
    <p:sldId id="378" r:id="rId35"/>
    <p:sldId id="3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retain items with frequency above cutoff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– retain only items with sufficient frequency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Union with frequent times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 –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First pass 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62316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 – s = 3</a:t>
            </a:r>
          </a:p>
          <a:p>
            <a:r>
              <a:rPr lang="en-US" dirty="0"/>
              <a:t>Second pass find frequent item pairs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96700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 – s = 3</a:t>
            </a:r>
          </a:p>
          <a:p>
            <a:r>
              <a:rPr lang="en-US" dirty="0"/>
              <a:t>Third pass 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23965"/>
              </p:ext>
            </p:extLst>
          </p:nvPr>
        </p:nvGraphicFramePr>
        <p:xfrm>
          <a:off x="6142722" y="3975082"/>
          <a:ext cx="237299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5555511" cy="1805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 –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01298"/>
              </p:ext>
            </p:extLst>
          </p:nvPr>
        </p:nvGraphicFramePr>
        <p:xfrm>
          <a:off x="1095154" y="3587307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00514"/>
              </p:ext>
            </p:extLst>
          </p:nvPr>
        </p:nvGraphicFramePr>
        <p:xfrm>
          <a:off x="6565606" y="1395227"/>
          <a:ext cx="4492254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54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462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30079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BDA6E72-5FF3-4A16-8CA1-BEEADB440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63579"/>
              </p:ext>
            </p:extLst>
          </p:nvPr>
        </p:nvGraphicFramePr>
        <p:xfrm>
          <a:off x="468249" y="4170149"/>
          <a:ext cx="2697411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6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634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probability that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31672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288" y="1208868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other words, lift is the increase in association from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288" y="1208868"/>
                <a:ext cx="11473911" cy="5447426"/>
              </a:xfrm>
              <a:blipFill>
                <a:blip r:embed="rId2"/>
                <a:stretch>
                  <a:fillRect l="-1116" t="-1790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Initially association rules are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diseases from sets of common symptoms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messages</a:t>
            </a:r>
          </a:p>
          <a:p>
            <a:pPr lvl="1"/>
            <a:r>
              <a:rPr lang="en-US" dirty="0"/>
              <a:t>And many more….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20715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ratio of the frequency with which the association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91487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69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1964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4661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477409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.14/.5=0.28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.57/1.0=0.57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.14/.33=0.42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.14/.33=0.42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.57/1.0=0.57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.29/.39=0.74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.43/.24=1.79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.43/.24=1.79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.43/.24=1.79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399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dirty="0"/>
              <a:t>Only 4 rules have positive results!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68583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0/99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an 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over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reduction in memory use </a:t>
            </a:r>
          </a:p>
          <a:p>
            <a:r>
              <a:rPr lang="en-US" dirty="0"/>
              <a:t>FP growth grows a tree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of times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56302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9"/>
            <a:ext cx="8353646" cy="1485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Increment count of item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76531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722242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2</a:t>
            </a:r>
            <a:r>
              <a:rPr lang="en-US" baseline="30000" dirty="0"/>
              <a:t>nd</a:t>
            </a:r>
            <a:r>
              <a:rPr lang="en-US" dirty="0"/>
              <a:t>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32474" y="33538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0FCA4971-44C5-4724-A4DF-9C8CB553D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2165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4" grpId="0" animBg="1"/>
      <p:bldP spid="17" grpId="0" animBg="1"/>
      <p:bldP spid="18" grpId="0"/>
      <p:bldP spid="19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884191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3</a:t>
            </a:r>
            <a:r>
              <a:rPr lang="en-US" baseline="30000" dirty="0"/>
              <a:t>rd</a:t>
            </a:r>
            <a:r>
              <a:rPr lang="en-US" dirty="0"/>
              <a:t>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32474" y="33538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EE18E56-950F-48C7-AEE3-BC84663B5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8470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5" grpId="0" animBg="1"/>
      <p:bldP spid="27" grpId="0"/>
      <p:bldP spid="30" grpId="0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item sets occur in market baskets  </a:t>
            </a:r>
          </a:p>
          <a:p>
            <a:r>
              <a:rPr lang="en-US" dirty="0"/>
              <a:t>List of available items </a:t>
            </a:r>
          </a:p>
          <a:p>
            <a:r>
              <a:rPr lang="en-US" dirty="0"/>
              <a:t>Baskets include a some small number of items </a:t>
            </a:r>
          </a:p>
          <a:p>
            <a:r>
              <a:rPr lang="en-US" dirty="0"/>
              <a:t>Many to many relationship between items and baskets  </a:t>
            </a:r>
          </a:p>
          <a:p>
            <a:r>
              <a:rPr lang="en-US" dirty="0"/>
              <a:t>Goal is to find item sets that occur frequently in the baskets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5358809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</a:t>
            </a:r>
          </a:p>
          <a:p>
            <a:r>
              <a:rPr lang="en-US" dirty="0"/>
              <a:t>Build tree branch for 4th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32474" y="33538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B4FD8845-E3C6-49CB-9E2B-0CA327312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7314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624084" y="2858386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6523072" y="37320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5977268" y="36303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6492410" y="4418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5946606" y="43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6521995" y="3928790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6695506" y="3899984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6664844" y="4525864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/>
      <p:bldP spid="44" grpId="0" animBg="1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6051697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</a:t>
            </a:r>
          </a:p>
          <a:p>
            <a:r>
              <a:rPr lang="en-US" dirty="0"/>
              <a:t>Increment counts only for 5th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17816" y="32162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624084" y="2858386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6523072" y="37320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5977268" y="36303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6492410" y="4418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5946606" y="43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6521995" y="3928790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</p:cNvCxnSpPr>
          <p:nvPr/>
        </p:nvCxnSpPr>
        <p:spPr>
          <a:xfrm flipH="1" flipV="1">
            <a:off x="6717060" y="3831352"/>
            <a:ext cx="946027" cy="7045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6664844" y="4525864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34731C3-D566-4FD6-BC49-10CDC53FB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14093"/>
              </p:ext>
            </p:extLst>
          </p:nvPr>
        </p:nvGraphicFramePr>
        <p:xfrm>
          <a:off x="479646" y="3020680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5351507" y="400260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4829222" y="38983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5523941" y="3471078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5553526" y="3899984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 animBg="1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5971265" cy="14300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</a:t>
            </a:r>
          </a:p>
          <a:p>
            <a:r>
              <a:rPr lang="en-US" dirty="0"/>
              <a:t>Build tree branch for 6th and 7</a:t>
            </a:r>
            <a:r>
              <a:rPr lang="en-US" baseline="30000" dirty="0"/>
              <a:t>th</a:t>
            </a:r>
            <a:r>
              <a:rPr lang="en-US" dirty="0"/>
              <a:t> item sets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17816" y="32162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624084" y="2858386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6523072" y="37320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5977268" y="36303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6492410" y="4418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5946606" y="43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6521995" y="3928790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6695506" y="3899984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6664844" y="4525864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5351507" y="400260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4829222" y="38983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5523941" y="3471078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5553526" y="3899984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73F7ECE4-FF1B-44CC-B4D9-0CB272662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903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55" name="Oval 54">
            <a:extLst>
              <a:ext uri="{FF2B5EF4-FFF2-40B4-BE49-F238E27FC236}">
                <a16:creationId xmlns:a16="http://schemas.microsoft.com/office/drawing/2014/main" id="{5A01D927-15CD-43D5-BCD8-4A4294A75131}"/>
              </a:ext>
            </a:extLst>
          </p:cNvPr>
          <p:cNvSpPr/>
          <p:nvPr/>
        </p:nvSpPr>
        <p:spPr>
          <a:xfrm>
            <a:off x="4253289" y="39912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36FD-D2A9-4FDB-B72E-3DABE609665C}"/>
              </a:ext>
            </a:extLst>
          </p:cNvPr>
          <p:cNvSpPr txBox="1"/>
          <p:nvPr/>
        </p:nvSpPr>
        <p:spPr>
          <a:xfrm>
            <a:off x="3730898" y="3908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0A31D6-41DC-45DC-8533-B2BA9413F1D8}"/>
              </a:ext>
            </a:extLst>
          </p:cNvPr>
          <p:cNvCxnSpPr>
            <a:cxnSpLocks/>
            <a:stCxn id="10" idx="2"/>
            <a:endCxn id="55" idx="6"/>
          </p:cNvCxnSpPr>
          <p:nvPr/>
        </p:nvCxnSpPr>
        <p:spPr>
          <a:xfrm flipH="1">
            <a:off x="4455308" y="3401533"/>
            <a:ext cx="1617654" cy="688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D33A72E-42E6-4764-90FC-BF92722960D0}"/>
              </a:ext>
            </a:extLst>
          </p:cNvPr>
          <p:cNvSpPr/>
          <p:nvPr/>
        </p:nvSpPr>
        <p:spPr>
          <a:xfrm>
            <a:off x="4187452" y="49471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36F273-7BA7-41E0-AE6E-4604160DDBAA}"/>
              </a:ext>
            </a:extLst>
          </p:cNvPr>
          <p:cNvSpPr txBox="1"/>
          <p:nvPr/>
        </p:nvSpPr>
        <p:spPr>
          <a:xfrm>
            <a:off x="3611711" y="476976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E70F5E-5416-4043-899F-9411BDCE838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4288462" y="4227783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51C79-FA98-46B9-B1A6-2D3ACCFFA9CD}"/>
              </a:ext>
            </a:extLst>
          </p:cNvPr>
          <p:cNvCxnSpPr>
            <a:cxnSpLocks/>
            <a:stCxn id="51" idx="3"/>
            <a:endCxn id="59" idx="6"/>
          </p:cNvCxnSpPr>
          <p:nvPr/>
        </p:nvCxnSpPr>
        <p:spPr>
          <a:xfrm flipH="1">
            <a:off x="4389471" y="4098397"/>
            <a:ext cx="985555" cy="9471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34740B-CA64-40B2-8D5E-D25B93F452C8}"/>
              </a:ext>
            </a:extLst>
          </p:cNvPr>
          <p:cNvCxnSpPr>
            <a:cxnSpLocks/>
            <a:stCxn id="30" idx="3"/>
            <a:endCxn id="55" idx="6"/>
          </p:cNvCxnSpPr>
          <p:nvPr/>
        </p:nvCxnSpPr>
        <p:spPr>
          <a:xfrm flipH="1">
            <a:off x="4455308" y="3383163"/>
            <a:ext cx="2787039" cy="70647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6" grpId="0"/>
      <p:bldP spid="59" grpId="0" animBg="1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Start from graph </a:t>
            </a:r>
          </a:p>
          <a:p>
            <a:r>
              <a:rPr lang="en-US" dirty="0"/>
              <a:t>Sum from leaves to root to find item set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4205177" y="27482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3413052" y="264659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3506972" y="3389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682411" y="328809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2808767" y="40312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4334538" y="3288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679406" y="291619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981201" y="355769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4860309" y="340019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2253621" y="39443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5338774" y="393294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4789426" y="38312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5813695" y="455946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5267891" y="445776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4377611" y="291619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5032743" y="356809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511208" y="410084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3010786" y="359689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3932002" y="390413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4406923" y="4530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3861119" y="44289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25971" y="353928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4104436" y="407203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3432348" y="39112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4837407" y="51556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4291603" y="505392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4507933" y="472736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4134021" y="400248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4608942" y="462901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3359889" y="358649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3258877" y="446020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2713073" y="435849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3228215" y="51465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2682411" y="504479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3257800" y="465690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3431311" y="462809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3400649" y="525397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2087312" y="473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1565027" y="46264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2259746" y="4199191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2289331" y="4628097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A01D927-15CD-43D5-BCD8-4A4294A75131}"/>
              </a:ext>
            </a:extLst>
          </p:cNvPr>
          <p:cNvSpPr/>
          <p:nvPr/>
        </p:nvSpPr>
        <p:spPr>
          <a:xfrm>
            <a:off x="989094" y="471940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36FD-D2A9-4FDB-B72E-3DABE609665C}"/>
              </a:ext>
            </a:extLst>
          </p:cNvPr>
          <p:cNvSpPr txBox="1"/>
          <p:nvPr/>
        </p:nvSpPr>
        <p:spPr>
          <a:xfrm>
            <a:off x="466703" y="463641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0A31D6-41DC-45DC-8533-B2BA9413F1D8}"/>
              </a:ext>
            </a:extLst>
          </p:cNvPr>
          <p:cNvCxnSpPr>
            <a:cxnSpLocks/>
            <a:stCxn id="10" idx="2"/>
            <a:endCxn id="55" idx="6"/>
          </p:cNvCxnSpPr>
          <p:nvPr/>
        </p:nvCxnSpPr>
        <p:spPr>
          <a:xfrm flipH="1">
            <a:off x="1191113" y="4129646"/>
            <a:ext cx="1617654" cy="688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D33A72E-42E6-4764-90FC-BF92722960D0}"/>
              </a:ext>
            </a:extLst>
          </p:cNvPr>
          <p:cNvSpPr/>
          <p:nvPr/>
        </p:nvSpPr>
        <p:spPr>
          <a:xfrm>
            <a:off x="923257" y="567530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36F273-7BA7-41E0-AE6E-4604160DDBAA}"/>
              </a:ext>
            </a:extLst>
          </p:cNvPr>
          <p:cNvSpPr txBox="1"/>
          <p:nvPr/>
        </p:nvSpPr>
        <p:spPr>
          <a:xfrm>
            <a:off x="347516" y="5497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E70F5E-5416-4043-899F-9411BDCE838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24267" y="4955896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51C79-FA98-46B9-B1A6-2D3ACCFFA9CD}"/>
              </a:ext>
            </a:extLst>
          </p:cNvPr>
          <p:cNvCxnSpPr>
            <a:cxnSpLocks/>
            <a:stCxn id="51" idx="3"/>
            <a:endCxn id="59" idx="6"/>
          </p:cNvCxnSpPr>
          <p:nvPr/>
        </p:nvCxnSpPr>
        <p:spPr>
          <a:xfrm flipH="1">
            <a:off x="1125276" y="4826510"/>
            <a:ext cx="985555" cy="9471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34740B-CA64-40B2-8D5E-D25B93F452C8}"/>
              </a:ext>
            </a:extLst>
          </p:cNvPr>
          <p:cNvCxnSpPr>
            <a:cxnSpLocks/>
            <a:stCxn id="30" idx="3"/>
            <a:endCxn id="55" idx="6"/>
          </p:cNvCxnSpPr>
          <p:nvPr/>
        </p:nvCxnSpPr>
        <p:spPr>
          <a:xfrm flipH="1">
            <a:off x="1191113" y="4111276"/>
            <a:ext cx="2787039" cy="70647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4355"/>
              </p:ext>
            </p:extLst>
          </p:nvPr>
        </p:nvGraphicFramePr>
        <p:xfrm>
          <a:off x="8511359" y="465076"/>
          <a:ext cx="2374611" cy="626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6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7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9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4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3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15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ft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not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742223"/>
            <a:ext cx="5768182" cy="3898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Compression with </a:t>
            </a:r>
            <a:r>
              <a:rPr lang="en-US" dirty="0" err="1"/>
              <a:t>fp</a:t>
            </a:r>
            <a:r>
              <a:rPr lang="en-US" dirty="0"/>
              <a:t> growth algorithm</a:t>
            </a:r>
          </a:p>
          <a:p>
            <a:r>
              <a:rPr lang="en-US" dirty="0"/>
              <a:t>Example: Sets {</a:t>
            </a:r>
            <a:r>
              <a:rPr lang="en-US" dirty="0" err="1"/>
              <a:t>a,b</a:t>
            </a:r>
            <a:r>
              <a:rPr lang="en-US" dirty="0"/>
              <a:t>}, {</a:t>
            </a:r>
            <a:r>
              <a:rPr lang="en-US" dirty="0" err="1"/>
              <a:t>a,b,c</a:t>
            </a:r>
            <a:r>
              <a:rPr lang="en-US" dirty="0"/>
              <a:t>} require no additional memory given set {</a:t>
            </a:r>
            <a:r>
              <a:rPr lang="en-US" dirty="0" err="1"/>
              <a:t>a,b,c,d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9953661" y="191714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9161536" y="1815439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9255456" y="255864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8430895" y="2456937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8557251" y="32001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0083022" y="245693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9427890" y="208503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729685" y="272653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10608793" y="256903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8002105" y="311316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11087258" y="31017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10537910" y="30000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11562179" y="372830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11016375" y="36266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0126095" y="2085039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10781227" y="273693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1259692" y="326968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8759270" y="2765740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9680486" y="3072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10155407" y="369950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9609603" y="35977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374455" y="2708128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9852920" y="3240878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9180832" y="308006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10585891" y="43244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10040087" y="422276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10256417" y="3896205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9882505" y="3171333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10357426" y="3797854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9108373" y="2755343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9007361" y="362904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8461557" y="352734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8976699" y="4315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8430895" y="42136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9006284" y="3825747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9179795" y="3796941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9149133" y="4422821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7835796" y="389955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7313511" y="379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8008230" y="3368035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8037815" y="3796941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A01D927-15CD-43D5-BCD8-4A4294A75131}"/>
              </a:ext>
            </a:extLst>
          </p:cNvPr>
          <p:cNvSpPr/>
          <p:nvPr/>
        </p:nvSpPr>
        <p:spPr>
          <a:xfrm>
            <a:off x="6737578" y="388824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36FD-D2A9-4FDB-B72E-3DABE609665C}"/>
              </a:ext>
            </a:extLst>
          </p:cNvPr>
          <p:cNvSpPr txBox="1"/>
          <p:nvPr/>
        </p:nvSpPr>
        <p:spPr>
          <a:xfrm>
            <a:off x="6215187" y="38052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0A31D6-41DC-45DC-8533-B2BA9413F1D8}"/>
              </a:ext>
            </a:extLst>
          </p:cNvPr>
          <p:cNvCxnSpPr>
            <a:cxnSpLocks/>
            <a:stCxn id="10" idx="2"/>
            <a:endCxn id="55" idx="6"/>
          </p:cNvCxnSpPr>
          <p:nvPr/>
        </p:nvCxnSpPr>
        <p:spPr>
          <a:xfrm flipH="1">
            <a:off x="6939597" y="3298490"/>
            <a:ext cx="1617654" cy="688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D33A72E-42E6-4764-90FC-BF92722960D0}"/>
              </a:ext>
            </a:extLst>
          </p:cNvPr>
          <p:cNvSpPr/>
          <p:nvPr/>
        </p:nvSpPr>
        <p:spPr>
          <a:xfrm>
            <a:off x="6671741" y="48441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36F273-7BA7-41E0-AE6E-4604160DDBAA}"/>
              </a:ext>
            </a:extLst>
          </p:cNvPr>
          <p:cNvSpPr txBox="1"/>
          <p:nvPr/>
        </p:nvSpPr>
        <p:spPr>
          <a:xfrm>
            <a:off x="6096000" y="46667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E70F5E-5416-4043-899F-9411BDCE838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772751" y="4124740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51C79-FA98-46B9-B1A6-2D3ACCFFA9CD}"/>
              </a:ext>
            </a:extLst>
          </p:cNvPr>
          <p:cNvCxnSpPr>
            <a:cxnSpLocks/>
            <a:stCxn id="51" idx="3"/>
            <a:endCxn id="59" idx="6"/>
          </p:cNvCxnSpPr>
          <p:nvPr/>
        </p:nvCxnSpPr>
        <p:spPr>
          <a:xfrm flipH="1">
            <a:off x="6873760" y="3995354"/>
            <a:ext cx="985555" cy="9471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34740B-CA64-40B2-8D5E-D25B93F452C8}"/>
              </a:ext>
            </a:extLst>
          </p:cNvPr>
          <p:cNvCxnSpPr>
            <a:cxnSpLocks/>
            <a:stCxn id="30" idx="3"/>
            <a:endCxn id="55" idx="6"/>
          </p:cNvCxnSpPr>
          <p:nvPr/>
        </p:nvCxnSpPr>
        <p:spPr>
          <a:xfrm flipH="1">
            <a:off x="6939597" y="3280120"/>
            <a:ext cx="2787039" cy="70647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D9D5B-B97A-488B-B2AE-7ECDA707D440}"/>
              </a:ext>
            </a:extLst>
          </p:cNvPr>
          <p:cNvCxnSpPr/>
          <p:nvPr/>
        </p:nvCxnSpPr>
        <p:spPr>
          <a:xfrm>
            <a:off x="7086600" y="1815439"/>
            <a:ext cx="2021771" cy="7432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086600" y="1801371"/>
            <a:ext cx="1344295" cy="13083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6814238" y="1815439"/>
            <a:ext cx="272360" cy="17911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1188268" y="1742224"/>
            <a:ext cx="237460" cy="13595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B65EEF-678B-4AEC-B7F4-AEE09E68BB7F}"/>
              </a:ext>
            </a:extLst>
          </p:cNvPr>
          <p:cNvCxnSpPr>
            <a:cxnSpLocks/>
          </p:cNvCxnSpPr>
          <p:nvPr/>
        </p:nvCxnSpPr>
        <p:spPr>
          <a:xfrm flipH="1">
            <a:off x="10862204" y="1742224"/>
            <a:ext cx="563524" cy="7511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652" y="1098925"/>
                <a:ext cx="10515600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652" y="1098925"/>
                <a:ext cx="10515600" cy="5330155"/>
              </a:xfrm>
              <a:blipFill>
                <a:blip r:embed="rId2"/>
                <a:stretch>
                  <a:fillRect l="-1217" t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05759"/>
              </p:ext>
            </p:extLst>
          </p:nvPr>
        </p:nvGraphicFramePr>
        <p:xfrm>
          <a:off x="404035" y="3092001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95627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49" y="404184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or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contents of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Is a 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implies</a:t>
                </a:r>
                <a:r>
                  <a:rPr lang="en-US" dirty="0"/>
                  <a:t> the </a:t>
                </a:r>
                <a:r>
                  <a:rPr lang="en-US" b="1" dirty="0"/>
                  <a:t>consequent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x and 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single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pairs to count in step 2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 r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Subsets of a frequent set must also be frequent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is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the smaller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need only consider frequent subsets 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12396</TotalTime>
  <Words>3760</Words>
  <Application>Microsoft Office PowerPoint</Application>
  <PresentationFormat>Widescreen</PresentationFormat>
  <Paragraphs>981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CSCI E-96 Data Mining, Exploration and Discovery Association Rules and  Frequent Item Sets</vt:lpstr>
      <vt:lpstr>Association Rules and Frequent Item Sets</vt:lpstr>
      <vt:lpstr>The Market Basket Model 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Apriori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774</cp:revision>
  <dcterms:created xsi:type="dcterms:W3CDTF">2020-08-19T23:28:02Z</dcterms:created>
  <dcterms:modified xsi:type="dcterms:W3CDTF">2021-08-02T02:50:06Z</dcterms:modified>
</cp:coreProperties>
</file>