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6"/>
  </p:notesMasterIdLst>
  <p:sldIdLst>
    <p:sldId id="275" r:id="rId3"/>
    <p:sldId id="711" r:id="rId4"/>
    <p:sldId id="603" r:id="rId5"/>
    <p:sldId id="627" r:id="rId6"/>
    <p:sldId id="605" r:id="rId7"/>
    <p:sldId id="710" r:id="rId8"/>
    <p:sldId id="712" r:id="rId9"/>
    <p:sldId id="705" r:id="rId10"/>
    <p:sldId id="606" r:id="rId11"/>
    <p:sldId id="626" r:id="rId12"/>
    <p:sldId id="639" r:id="rId13"/>
    <p:sldId id="718" r:id="rId14"/>
    <p:sldId id="604" r:id="rId15"/>
    <p:sldId id="672" r:id="rId16"/>
    <p:sldId id="607" r:id="rId17"/>
    <p:sldId id="713" r:id="rId18"/>
    <p:sldId id="619" r:id="rId19"/>
    <p:sldId id="706" r:id="rId20"/>
    <p:sldId id="620" r:id="rId21"/>
    <p:sldId id="621" r:id="rId22"/>
    <p:sldId id="670" r:id="rId23"/>
    <p:sldId id="686" r:id="rId24"/>
    <p:sldId id="622" r:id="rId25"/>
    <p:sldId id="623" r:id="rId26"/>
    <p:sldId id="667" r:id="rId27"/>
    <p:sldId id="714" r:id="rId28"/>
    <p:sldId id="637" r:id="rId29"/>
    <p:sldId id="638" r:id="rId30"/>
    <p:sldId id="640" r:id="rId31"/>
    <p:sldId id="630" r:id="rId32"/>
    <p:sldId id="625" r:id="rId33"/>
    <p:sldId id="628" r:id="rId34"/>
    <p:sldId id="629" r:id="rId35"/>
    <p:sldId id="668" r:id="rId36"/>
    <p:sldId id="631" r:id="rId37"/>
    <p:sldId id="722" r:id="rId38"/>
    <p:sldId id="723" r:id="rId39"/>
    <p:sldId id="724" r:id="rId40"/>
    <p:sldId id="725" r:id="rId41"/>
    <p:sldId id="726" r:id="rId42"/>
    <p:sldId id="728" r:id="rId43"/>
    <p:sldId id="721" r:id="rId44"/>
    <p:sldId id="644" r:id="rId45"/>
    <p:sldId id="689" r:id="rId46"/>
    <p:sldId id="715" r:id="rId47"/>
    <p:sldId id="719" r:id="rId48"/>
    <p:sldId id="688" r:id="rId49"/>
    <p:sldId id="645" r:id="rId50"/>
    <p:sldId id="707" r:id="rId51"/>
    <p:sldId id="708" r:id="rId52"/>
    <p:sldId id="709" r:id="rId53"/>
    <p:sldId id="736" r:id="rId54"/>
    <p:sldId id="633" r:id="rId55"/>
    <p:sldId id="687" r:id="rId56"/>
    <p:sldId id="659" r:id="rId57"/>
    <p:sldId id="729" r:id="rId58"/>
    <p:sldId id="684" r:id="rId59"/>
    <p:sldId id="685" r:id="rId60"/>
    <p:sldId id="731" r:id="rId61"/>
    <p:sldId id="720" r:id="rId62"/>
    <p:sldId id="732" r:id="rId63"/>
    <p:sldId id="733" r:id="rId64"/>
    <p:sldId id="739" r:id="rId65"/>
    <p:sldId id="735" r:id="rId66"/>
    <p:sldId id="737" r:id="rId67"/>
    <p:sldId id="740" r:id="rId68"/>
    <p:sldId id="738" r:id="rId69"/>
    <p:sldId id="741" r:id="rId70"/>
    <p:sldId id="734" r:id="rId71"/>
    <p:sldId id="662" r:id="rId72"/>
    <p:sldId id="663" r:id="rId73"/>
    <p:sldId id="665" r:id="rId74"/>
    <p:sldId id="669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>
        <p:scale>
          <a:sx n="74" d="100"/>
          <a:sy n="74" d="100"/>
        </p:scale>
        <p:origin x="41" y="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18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38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0241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56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331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51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37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12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302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17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84425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757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07404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1429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abs/10.1002/9780470316801.ch2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researchgate.net/publication/344429258_An_overview_of_partitioning_algorithms_in_clustering_techniques" TargetMode="External"/><Relationship Id="rId5" Type="http://schemas.openxmlformats.org/officeDocument/2006/relationships/hyperlink" Target="https://www.researchgate.net/publication/328303362_Faster_k-Medoids_Clustering_Improving_the_PAM_CLARA_and_CLARANS_Algorithms" TargetMode="External"/><Relationship Id="rId4" Type="http://schemas.openxmlformats.org/officeDocument/2006/relationships/hyperlink" Target="http://www.cs.ecu.edu/dingq/CSCI6905/readings/CLARANS.pdf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/>
              <a:t>Copyright 2020,2021,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is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of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Data Mining with Unsupervised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1721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allows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pPr lvl="1"/>
            <a:r>
              <a:rPr lang="en-US" sz="2800" dirty="0">
                <a:latin typeface="+mn-lt"/>
              </a:rPr>
              <a:t>Only useful for Euclidean space!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Does not depend on Euclidian space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Training, evaluation and test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distance, in any metric,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 r="-1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 for small number of samples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only valid for convex clusters in Euclidean spaces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Knee in WCSS and BCSS – not very reliable!</a:t>
            </a:r>
          </a:p>
          <a:p>
            <a:r>
              <a:rPr lang="en-US" dirty="0">
                <a:latin typeface="+mn-lt"/>
              </a:rPr>
              <a:t>Max of silhouette coefficient</a:t>
            </a:r>
          </a:p>
          <a:p>
            <a:r>
              <a:rPr lang="en-US" dirty="0">
                <a:latin typeface="+mn-lt"/>
              </a:rPr>
              <a:t>Max of </a:t>
            </a:r>
            <a:r>
              <a:rPr lang="en-US" dirty="0" err="1">
                <a:latin typeface="+mn-lt"/>
              </a:rPr>
              <a:t>Calinski-Harabasz</a:t>
            </a:r>
            <a:r>
              <a:rPr lang="en-US" dirty="0">
                <a:latin typeface="+mn-lt"/>
              </a:rPr>
              <a:t> index</a:t>
            </a:r>
          </a:p>
          <a:p>
            <a:r>
              <a:rPr lang="en-US" dirty="0">
                <a:latin typeface="+mn-lt"/>
              </a:rPr>
              <a:t>There is stochastic variation </a:t>
            </a:r>
          </a:p>
          <a:p>
            <a:pPr lvl="1"/>
            <a:r>
              <a:rPr lang="en-US" dirty="0">
                <a:latin typeface="+mn-lt"/>
              </a:rPr>
              <a:t>Metrics may not agree</a:t>
            </a:r>
          </a:p>
          <a:p>
            <a:pPr lvl="1"/>
            <a:r>
              <a:rPr lang="en-US" dirty="0">
                <a:latin typeface="+mn-lt"/>
              </a:rPr>
              <a:t>May need to try several models 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solidFill>
                  <a:srgbClr val="FF0000"/>
                </a:solidFill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80"/>
            <a:ext cx="11106203" cy="11660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multiple metrics to find best number of clusters</a:t>
            </a:r>
          </a:p>
          <a:p>
            <a:r>
              <a:rPr lang="en-US" dirty="0">
                <a:latin typeface="+mn-lt"/>
              </a:rPr>
              <a:t>Example: pick k=5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B29B9-E501-F26C-3653-E207ACA9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482" y="1356760"/>
            <a:ext cx="5762844" cy="543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72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Visualizing Cluster Model Results</a:t>
            </a:r>
          </a:p>
        </p:txBody>
      </p:sp>
    </p:spTree>
    <p:extLst>
      <p:ext uri="{BB962C8B-B14F-4D97-AF65-F5344CB8AC3E}">
        <p14:creationId xmlns:p14="http://schemas.microsoft.com/office/powerpoint/2010/main" val="791741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Visualization of any kind is difficult with high-dimensional data    </a:t>
            </a:r>
          </a:p>
          <a:p>
            <a:pPr lvl="1"/>
            <a:r>
              <a:rPr lang="en-US" dirty="0">
                <a:latin typeface="+mn-lt"/>
              </a:rPr>
              <a:t>Many methods possible </a:t>
            </a:r>
          </a:p>
          <a:p>
            <a:pPr lvl="1"/>
            <a:r>
              <a:rPr lang="en-US" dirty="0">
                <a:latin typeface="+mn-lt"/>
              </a:rPr>
              <a:t>Look for domain specific methods</a:t>
            </a:r>
          </a:p>
          <a:p>
            <a:r>
              <a:rPr lang="en-US" dirty="0">
                <a:latin typeface="+mn-lt"/>
              </a:rPr>
              <a:t>Scatter plot matrices between key variables  </a:t>
            </a:r>
          </a:p>
          <a:p>
            <a:pPr lvl="1"/>
            <a:r>
              <a:rPr lang="en-US" dirty="0">
                <a:latin typeface="+mn-lt"/>
              </a:rPr>
              <a:t>Useful for low-dimensional data</a:t>
            </a:r>
          </a:p>
          <a:p>
            <a:pPr lvl="1"/>
            <a:r>
              <a:rPr lang="en-US" dirty="0">
                <a:latin typeface="+mn-lt"/>
              </a:rPr>
              <a:t>Impossible to see and understand for high-dimensional data  </a:t>
            </a:r>
          </a:p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Display a low-dimensional manifold projection of the high-dimensional cluster assignments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0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30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BC51FA-8D1D-37C1-2AD6-D3B2BA2BDA0B}"/>
              </a:ext>
            </a:extLst>
          </p:cNvPr>
          <p:cNvSpPr txBox="1">
            <a:spLocks/>
          </p:cNvSpPr>
          <p:nvPr/>
        </p:nvSpPr>
        <p:spPr>
          <a:xfrm>
            <a:off x="647647" y="1570167"/>
            <a:ext cx="3400478" cy="50116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+mn-lt"/>
              </a:rPr>
              <a:t>Compare distributions of clusters of key variables for clusters </a:t>
            </a:r>
          </a:p>
          <a:p>
            <a:r>
              <a:rPr lang="en-US" dirty="0">
                <a:latin typeface="+mn-lt"/>
              </a:rPr>
              <a:t>Side by side violin plots are an excellent tool for this purpose</a:t>
            </a:r>
          </a:p>
          <a:p>
            <a:r>
              <a:rPr lang="en-US" dirty="0">
                <a:latin typeface="+mn-lt"/>
              </a:rPr>
              <a:t>Compare </a:t>
            </a:r>
            <a:r>
              <a:rPr lang="en-US" b="1" dirty="0">
                <a:latin typeface="+mn-lt"/>
              </a:rPr>
              <a:t>kernel density estimates (KDE) </a:t>
            </a:r>
            <a:r>
              <a:rPr lang="en-US" dirty="0">
                <a:latin typeface="+mn-lt"/>
              </a:rPr>
              <a:t>of variables by cluster assignment 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D65A5F-7958-3CDA-2B05-85AFFF377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072" y="1427034"/>
            <a:ext cx="5068203" cy="361211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C041622-E679-6608-2959-7C55CE36E4A5}"/>
              </a:ext>
            </a:extLst>
          </p:cNvPr>
          <p:cNvSpPr txBox="1">
            <a:spLocks/>
          </p:cNvSpPr>
          <p:nvPr/>
        </p:nvSpPr>
        <p:spPr>
          <a:xfrm>
            <a:off x="5033910" y="4947660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Mirrored KDE with normalized areas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D88EB0-7786-B7BE-DE52-B89D4F2A54D1}"/>
              </a:ext>
            </a:extLst>
          </p:cNvPr>
          <p:cNvSpPr txBox="1">
            <a:spLocks/>
          </p:cNvSpPr>
          <p:nvPr/>
        </p:nvSpPr>
        <p:spPr>
          <a:xfrm>
            <a:off x="10163942" y="5055352"/>
            <a:ext cx="1871716" cy="168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Box plot showing median and quartiles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1C037-1F15-0C43-1A3F-8919CC45D8BF}"/>
              </a:ext>
            </a:extLst>
          </p:cNvPr>
          <p:cNvCxnSpPr/>
          <p:nvPr/>
        </p:nvCxnSpPr>
        <p:spPr>
          <a:xfrm flipV="1">
            <a:off x="5967413" y="3938588"/>
            <a:ext cx="261937" cy="100907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0D4A7A-2022-E0FA-771F-A55EAF2CC84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9759142" y="3429000"/>
            <a:ext cx="1340658" cy="1626352"/>
          </a:xfrm>
          <a:prstGeom prst="straightConnector1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77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5138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visualize the results of a cluster model?</a:t>
            </a:r>
          </a:p>
          <a:p>
            <a:r>
              <a:rPr lang="en-US" dirty="0">
                <a:latin typeface="+mn-lt"/>
              </a:rPr>
              <a:t>Display a </a:t>
            </a:r>
            <a:r>
              <a:rPr lang="en-US" b="1" dirty="0">
                <a:latin typeface="+mn-lt"/>
              </a:rPr>
              <a:t>low-dimensional manifold projection</a:t>
            </a:r>
            <a:r>
              <a:rPr lang="en-US" dirty="0">
                <a:latin typeface="+mn-lt"/>
              </a:rPr>
              <a:t> of the high-dimensional cluster assignments </a:t>
            </a:r>
          </a:p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manifold is a low-dimensional surface in a high-dimensional space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pPr lvl="1"/>
            <a:r>
              <a:rPr lang="en-US" dirty="0">
                <a:latin typeface="+mn-lt"/>
              </a:rPr>
              <a:t>Finds the best low-dimensional projection of a high-dimensional space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distances </a:t>
            </a:r>
          </a:p>
          <a:p>
            <a:pPr lvl="1"/>
            <a:r>
              <a:rPr lang="en-US" dirty="0">
                <a:latin typeface="+mn-lt"/>
              </a:rPr>
              <a:t>Attempts to </a:t>
            </a:r>
            <a:r>
              <a:rPr lang="en-US" b="1" dirty="0">
                <a:latin typeface="+mn-lt"/>
              </a:rPr>
              <a:t>preserve marginal probability distributions  </a:t>
            </a:r>
          </a:p>
          <a:p>
            <a:pPr lvl="1"/>
            <a:r>
              <a:rPr lang="en-US" dirty="0">
                <a:latin typeface="+mn-lt"/>
              </a:rPr>
              <a:t>Defined for </a:t>
            </a:r>
            <a:r>
              <a:rPr lang="en-US" b="1" dirty="0">
                <a:latin typeface="+mn-lt"/>
              </a:rPr>
              <a:t>most distance measures   </a:t>
            </a:r>
          </a:p>
          <a:p>
            <a:r>
              <a:rPr lang="en-US" dirty="0">
                <a:latin typeface="+mn-lt"/>
              </a:rPr>
              <a:t>We will explore manifold learning further in a subsequent lesson</a:t>
            </a:r>
          </a:p>
          <a:p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4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Visualizing Clustering 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2" y="1870601"/>
            <a:ext cx="4420469" cy="4901184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Uniform Manifold Approximation and Projection (UMAP) </a:t>
            </a:r>
            <a:r>
              <a:rPr lang="en-US" dirty="0">
                <a:latin typeface="+mn-lt"/>
              </a:rPr>
              <a:t>is a state of the art manifold projection algorithm  </a:t>
            </a:r>
          </a:p>
          <a:p>
            <a:r>
              <a:rPr lang="en-US" dirty="0">
                <a:latin typeface="+mn-lt"/>
              </a:rPr>
              <a:t>UMAP can project cluster assignments on a 2-dimensional space </a:t>
            </a:r>
          </a:p>
          <a:p>
            <a:r>
              <a:rPr lang="en-US" dirty="0">
                <a:latin typeface="+mn-lt"/>
              </a:rPr>
              <a:t>Aids in visualization of cluster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90DF6-9C79-892F-0265-1706CE8D8A41}"/>
              </a:ext>
            </a:extLst>
          </p:cNvPr>
          <p:cNvSpPr txBox="1">
            <a:spLocks/>
          </p:cNvSpPr>
          <p:nvPr/>
        </p:nvSpPr>
        <p:spPr>
          <a:xfrm>
            <a:off x="752421" y="896079"/>
            <a:ext cx="11106203" cy="5309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+mn-lt"/>
              </a:rPr>
              <a:t>How can we visualize the results of a cluster model?</a:t>
            </a:r>
          </a:p>
          <a:p>
            <a:pPr lvl="1"/>
            <a:endParaRPr lang="en-US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8DAE4F-2C3D-C6B4-F75D-75AAC788A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897" y="1570167"/>
            <a:ext cx="6547762" cy="430773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92F2051-6A46-90E7-EDB2-B05CDC78514E}"/>
              </a:ext>
            </a:extLst>
          </p:cNvPr>
          <p:cNvSpPr txBox="1">
            <a:spLocks/>
          </p:cNvSpPr>
          <p:nvPr/>
        </p:nvSpPr>
        <p:spPr>
          <a:xfrm>
            <a:off x="5434149" y="5961921"/>
            <a:ext cx="6424475" cy="6740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2-dimensional projection of cluster assignments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7486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Mini-batch k-means</a:t>
            </a:r>
          </a:p>
        </p:txBody>
      </p:sp>
    </p:spTree>
    <p:extLst>
      <p:ext uri="{BB962C8B-B14F-4D97-AF65-F5344CB8AC3E}">
        <p14:creationId xmlns:p14="http://schemas.microsoft.com/office/powerpoint/2010/main" val="3945728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– </a:t>
            </a:r>
            <a:r>
              <a:rPr lang="en-US" b="1" dirty="0">
                <a:latin typeface="+mn-lt"/>
              </a:rPr>
              <a:t>singletons</a:t>
            </a:r>
          </a:p>
          <a:p>
            <a:r>
              <a:rPr lang="en-US" dirty="0">
                <a:latin typeface="+mn-lt"/>
              </a:rPr>
              <a:t>Hierarchical clustering method work for </a:t>
            </a:r>
            <a:r>
              <a:rPr lang="en-US" b="1" dirty="0">
                <a:latin typeface="+mn-lt"/>
              </a:rPr>
              <a:t>most any distance metric!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binary splits on nodes </a:t>
            </a:r>
          </a:p>
          <a:p>
            <a:r>
              <a:rPr lang="en-US" dirty="0">
                <a:latin typeface="+mn-lt"/>
              </a:rPr>
              <a:t>Edge length (weight) is distance between nodes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minimum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– future lesson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Ward’s method </a:t>
                </a:r>
                <a:r>
                  <a:rPr lang="en-US" dirty="0">
                    <a:latin typeface="+mn-lt"/>
                  </a:rPr>
                  <a:t>forms links to minimize within cluster sum of squares (WCSS)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Only defined for Euclidian space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1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2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Evaluating Non-Euclidean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34576032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clusterod</a:t>
                </a:r>
                <a:r>
                  <a:rPr lang="en-US" b="1" dirty="0">
                    <a:latin typeface="+mn-lt"/>
                  </a:rPr>
                  <a:t>,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medoid</a:t>
                </a: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defined!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</a:t>
                </a:r>
              </a:p>
              <a:p>
                <a:r>
                  <a:rPr lang="en-US" dirty="0">
                    <a:latin typeface="+mn-lt"/>
                  </a:rPr>
                  <a:t>Can use the linkage metric for hierarchical models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Defined for any distance measure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But is not an independent evaluation!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 is defined for any metric </a:t>
                </a:r>
                <a:r>
                  <a:rPr lang="en-US" dirty="0">
                    <a:latin typeface="+mn-lt"/>
                  </a:rPr>
                  <a:t>and is suitable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dirty="0">
                    <a:latin typeface="+mn-lt"/>
                  </a:rPr>
                  <a:t>With no cluster centroid need alterative to sum of squares based methods</a:t>
                </a:r>
              </a:p>
              <a:p>
                <a:r>
                  <a:rPr lang="en-US" dirty="0">
                    <a:latin typeface="+mn-lt"/>
                  </a:rPr>
                  <a:t>Choose methods defined for any distance measure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227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core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Non-Euclidean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non-Euclidean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r>
                  <a:rPr lang="en-US" b="1" dirty="0">
                    <a:latin typeface="+mn-lt"/>
                  </a:rPr>
                  <a:t>Silhouette coefficient</a:t>
                </a:r>
                <a:r>
                  <a:rPr lang="en-US" dirty="0">
                    <a:latin typeface="+mn-lt"/>
                  </a:rPr>
                  <a:t> is the normalized difference between average within and between cluster distances</a:t>
                </a:r>
              </a:p>
              <a:p>
                <a:r>
                  <a:rPr lang="en-US" dirty="0">
                    <a:latin typeface="+mn-lt"/>
                  </a:rPr>
                  <a:t>Example, use 12 or 13 clusters?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2627465"/>
              </a:xfrm>
              <a:blipFill>
                <a:blip r:embed="rId3"/>
                <a:stretch>
                  <a:fillRect l="-1111" t="-3944" b="-3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12D8E68-5A0D-A4B2-EF18-B64434216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2922" y="3386356"/>
            <a:ext cx="7549811" cy="344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K-</a:t>
            </a:r>
            <a:r>
              <a:rPr lang="en-US" sz="4400" dirty="0" err="1"/>
              <a:t>Mediods</a:t>
            </a:r>
            <a:r>
              <a:rPr lang="en-US" sz="4400" dirty="0"/>
              <a:t> and CLARA</a:t>
            </a:r>
          </a:p>
        </p:txBody>
      </p:sp>
    </p:spTree>
    <p:extLst>
      <p:ext uri="{BB962C8B-B14F-4D97-AF65-F5344CB8AC3E}">
        <p14:creationId xmlns:p14="http://schemas.microsoft.com/office/powerpoint/2010/main" val="262727001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Agglomerative clustering has computational efficiency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and memory of at least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Algorithm is sequential </a:t>
                </a:r>
              </a:p>
              <a:p>
                <a:pPr lvl="1"/>
                <a:r>
                  <a:rPr lang="en-US" dirty="0">
                    <a:latin typeface="+mn-lt"/>
                  </a:rPr>
                  <a:t>Agglomerative clustering is not suitable for large scale data mining</a:t>
                </a:r>
              </a:p>
              <a:p>
                <a:r>
                  <a:rPr lang="en-US" dirty="0">
                    <a:latin typeface="+mn-lt"/>
                  </a:rPr>
                  <a:t>K-medoid uses observations or medoids as cluster centers</a:t>
                </a:r>
              </a:p>
              <a:p>
                <a:pPr lvl="1"/>
                <a:r>
                  <a:rPr lang="en-US" dirty="0">
                    <a:latin typeface="+mn-lt"/>
                  </a:rPr>
                  <a:t>No sum of squares</a:t>
                </a:r>
              </a:p>
              <a:p>
                <a:pPr lvl="1"/>
                <a:r>
                  <a:rPr lang="en-US" dirty="0">
                    <a:latin typeface="+mn-lt"/>
                  </a:rPr>
                  <a:t>Works for any distance metric </a:t>
                </a:r>
              </a:p>
              <a:p>
                <a:r>
                  <a:rPr lang="en-US" dirty="0">
                    <a:latin typeface="+mn-lt"/>
                  </a:rPr>
                  <a:t>The k-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 algorithm is a more efficient alternative</a:t>
                </a:r>
              </a:p>
              <a:p>
                <a:pPr lvl="1"/>
                <a:r>
                  <a:rPr lang="en-US" dirty="0">
                    <a:latin typeface="+mn-lt"/>
                  </a:rPr>
                  <a:t>Original PAM algorithm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efficiency and memory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K-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 produces </a:t>
                </a:r>
                <a:r>
                  <a:rPr lang="en-US" b="1" dirty="0">
                    <a:latin typeface="+mn-lt"/>
                  </a:rPr>
                  <a:t>convex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896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Want a more efficient algorithm for non-Euclidean spaces   </a:t>
                </a:r>
              </a:p>
              <a:p>
                <a:r>
                  <a:rPr lang="en-US" dirty="0">
                    <a:latin typeface="+mn-lt"/>
                  </a:rPr>
                  <a:t>Each cluster has a medoid, the observation nearest the ‘center’</a:t>
                </a:r>
              </a:p>
              <a:p>
                <a:r>
                  <a:rPr lang="en-US" dirty="0">
                    <a:latin typeface="+mn-lt"/>
                  </a:rPr>
                  <a:t>Distance for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</a:t>
                </a:r>
                <a:r>
                  <a:rPr lang="en-US" dirty="0" err="1">
                    <a:latin typeface="+mn-lt"/>
                  </a:rPr>
                  <a:t>mediod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can be measured in any metric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a set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:r>
                  <a:rPr lang="en-US" b="1" dirty="0">
                    <a:latin typeface="+mn-lt"/>
                  </a:rPr>
                  <a:t>total deviation (TD)</a:t>
                </a:r>
                <a:r>
                  <a:rPr lang="en-US" dirty="0">
                    <a:latin typeface="+mn-lt"/>
                  </a:rPr>
                  <a:t> measures the compactness of the clusters: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Goal is to assign each observation to a cluster so that TD is minimized for the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9809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variations of the k-medoids have been developed  </a:t>
            </a:r>
          </a:p>
          <a:p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</a:t>
            </a:r>
            <a:r>
              <a:rPr lang="en-US" dirty="0" err="1">
                <a:latin typeface="+mn-lt"/>
              </a:rPr>
              <a:t>mediod</a:t>
            </a:r>
            <a:r>
              <a:rPr lang="en-US" dirty="0">
                <a:latin typeface="+mn-lt"/>
              </a:rPr>
              <a:t> algorithm</a:t>
            </a:r>
          </a:p>
          <a:p>
            <a:r>
              <a:rPr lang="en-US" dirty="0">
                <a:latin typeface="+mn-lt"/>
              </a:rPr>
              <a:t>PAM algorithm has two steps:     </a:t>
            </a:r>
          </a:p>
          <a:p>
            <a:pPr lvl="1"/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lvl="1"/>
            <a:r>
              <a:rPr lang="en-US" b="1" dirty="0">
                <a:latin typeface="+mn-lt"/>
              </a:rPr>
              <a:t>Swap step </a:t>
            </a:r>
            <a:r>
              <a:rPr lang="en-US" dirty="0">
                <a:latin typeface="+mn-lt"/>
              </a:rPr>
              <a:t>improves cluster assignments    </a:t>
            </a:r>
          </a:p>
        </p:txBody>
      </p:sp>
    </p:spTree>
    <p:extLst>
      <p:ext uri="{BB962C8B-B14F-4D97-AF65-F5344CB8AC3E}">
        <p14:creationId xmlns:p14="http://schemas.microsoft.com/office/powerpoint/2010/main" val="2129125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Partitioning Around </a:t>
            </a:r>
            <a:r>
              <a:rPr lang="en-US" b="1" dirty="0" err="1">
                <a:latin typeface="+mn-lt"/>
              </a:rPr>
              <a:t>Mediods</a:t>
            </a:r>
            <a:r>
              <a:rPr lang="en-US" b="1" dirty="0">
                <a:latin typeface="+mn-lt"/>
              </a:rPr>
              <a:t> (PAM)</a:t>
            </a:r>
            <a:r>
              <a:rPr lang="en-US" dirty="0">
                <a:latin typeface="+mn-lt"/>
              </a:rPr>
              <a:t> algorithm was early k-</a:t>
            </a:r>
            <a:r>
              <a:rPr lang="en-US" dirty="0" err="1">
                <a:latin typeface="+mn-lt"/>
              </a:rPr>
              <a:t>mediod</a:t>
            </a:r>
            <a:r>
              <a:rPr lang="en-US" dirty="0">
                <a:latin typeface="+mn-lt"/>
              </a:rPr>
              <a:t> algorithm</a:t>
            </a:r>
          </a:p>
          <a:p>
            <a:r>
              <a:rPr lang="en-US" b="1" dirty="0">
                <a:latin typeface="+mn-lt"/>
              </a:rPr>
              <a:t>Build step </a:t>
            </a:r>
            <a:r>
              <a:rPr lang="en-US" dirty="0">
                <a:latin typeface="+mn-lt"/>
              </a:rPr>
              <a:t>finds initial cluster assignments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Find a first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obervation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with minimum total deviation (TD)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m1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j in range(2,k):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find observation that partitions the observations with minimum TD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Assign as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+mn-lt"/>
              <a:cs typeface="Courier New" panose="02070309020205020404" pitchFamily="49" charset="0"/>
            </a:endParaRPr>
          </a:p>
          <a:p>
            <a:r>
              <a:rPr lang="en-US" dirty="0">
                <a:latin typeface="+mn-lt"/>
                <a:cs typeface="Courier New" panose="02070309020205020404" pitchFamily="49" charset="0"/>
              </a:rPr>
              <a:t>Build is a greedy algorithm</a:t>
            </a:r>
          </a:p>
          <a:p>
            <a:pPr lvl="1"/>
            <a:r>
              <a:rPr lang="en-US" dirty="0">
                <a:latin typeface="+mn-lt"/>
                <a:cs typeface="Courier New" panose="02070309020205020404" pitchFamily="49" charset="0"/>
              </a:rPr>
              <a:t>Once an observation is assigned as a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mediod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the assignment is fixed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8039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Partitioning Around </a:t>
                </a:r>
                <a:r>
                  <a:rPr lang="en-US" b="1" dirty="0" err="1">
                    <a:latin typeface="+mn-lt"/>
                  </a:rPr>
                  <a:t>Mediods</a:t>
                </a:r>
                <a:r>
                  <a:rPr lang="en-US" b="1" dirty="0">
                    <a:latin typeface="+mn-lt"/>
                  </a:rPr>
                  <a:t> (PAM)</a:t>
                </a:r>
                <a:r>
                  <a:rPr lang="en-US" dirty="0">
                    <a:latin typeface="+mn-lt"/>
                  </a:rPr>
                  <a:t> algorithm was early k-</a:t>
                </a:r>
                <a:r>
                  <a:rPr lang="en-US" dirty="0" err="1">
                    <a:latin typeface="+mn-lt"/>
                  </a:rPr>
                  <a:t>mediod</a:t>
                </a:r>
                <a:r>
                  <a:rPr lang="en-US" dirty="0">
                    <a:latin typeface="+mn-lt"/>
                  </a:rPr>
                  <a:t> algorithm</a:t>
                </a:r>
              </a:p>
              <a:p>
                <a:r>
                  <a:rPr lang="en-US" b="1" dirty="0">
                    <a:latin typeface="+mn-lt"/>
                  </a:rPr>
                  <a:t>Swap step </a:t>
                </a:r>
                <a:r>
                  <a:rPr lang="en-US" dirty="0">
                    <a:latin typeface="+mn-lt"/>
                  </a:rPr>
                  <a:t>attempts to find a better set of </a:t>
                </a:r>
                <a:r>
                  <a:rPr lang="en-US" dirty="0" err="1">
                    <a:latin typeface="+mn-lt"/>
                  </a:rPr>
                  <a:t>mediods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xi not in {m1,m2,…,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mk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}: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swap xi,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mj</a:t>
                </a:r>
                <a:endParaRPr lang="en-US" sz="20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 0, mi = xi # The swap step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if </a:t>
                </a:r>
                <a:r>
                  <a:rPr lang="en-US" sz="2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delta_TD</a:t>
                </a: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small for many steps: break </a:t>
                </a:r>
              </a:p>
              <a:p>
                <a:pPr marL="0" indent="0">
                  <a:buNone/>
                </a:pPr>
                <a:endParaRPr lang="en-US" sz="2000" dirty="0">
                  <a:latin typeface="+mn-lt"/>
                  <a:cs typeface="Courier New" panose="02070309020205020404" pitchFamily="49" charset="0"/>
                </a:endParaRP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Swap is a greedy algorithm</a:t>
                </a:r>
              </a:p>
              <a:p>
                <a:pPr lvl="1"/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Once an observation is assigned as a </a:t>
                </a:r>
                <a:r>
                  <a:rPr lang="en-US" dirty="0" err="1">
                    <a:latin typeface="+mn-lt"/>
                    <a:cs typeface="Courier New" panose="02070309020205020404" pitchFamily="49" charset="0"/>
                  </a:rPr>
                  <a:t>mediod</a:t>
                </a:r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 the assignment is fixed  </a:t>
                </a:r>
              </a:p>
              <a:p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Large improvement in computational efficiency by caching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𝑇𝐷</m:t>
                    </m:r>
                  </m:oMath>
                </a14:m>
                <a:endParaRPr lang="en-US" dirty="0">
                  <a:latin typeface="+mn-lt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91909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Partitioning Around </a:t>
                </a:r>
                <a:r>
                  <a:rPr lang="en-US" b="1" dirty="0" err="1">
                    <a:latin typeface="+mn-lt"/>
                  </a:rPr>
                  <a:t>Mediods</a:t>
                </a:r>
                <a:r>
                  <a:rPr lang="en-US" b="1" dirty="0">
                    <a:latin typeface="+mn-lt"/>
                  </a:rPr>
                  <a:t> (PAM)</a:t>
                </a:r>
                <a:r>
                  <a:rPr lang="en-US" dirty="0">
                    <a:latin typeface="+mn-lt"/>
                  </a:rPr>
                  <a:t> algorithm was early k-</a:t>
                </a:r>
                <a:r>
                  <a:rPr lang="en-US" dirty="0" err="1">
                    <a:latin typeface="+mn-lt"/>
                  </a:rPr>
                  <a:t>mediod</a:t>
                </a:r>
                <a:r>
                  <a:rPr lang="en-US" dirty="0">
                    <a:latin typeface="+mn-lt"/>
                  </a:rPr>
                  <a:t> algorithm</a:t>
                </a:r>
              </a:p>
              <a:p>
                <a:r>
                  <a:rPr lang="en-US" dirty="0">
                    <a:latin typeface="+mn-lt"/>
                  </a:rPr>
                  <a:t>PAM is not a scalable algorithm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i="1" smtClean="0">
                        <a:latin typeface="Cambria Math" panose="02040503050406030204" pitchFamily="18" charset="0"/>
                      </a:rPr>
                      <a:t>Type equation here.</a:t>
                    </a:fld>
                  </m:oMath>
                </a14:m>
                <a:r>
                  <a:rPr lang="en-US" dirty="0">
                    <a:latin typeface="+mn-lt"/>
                  </a:rPr>
                  <a:t>: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9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K-medoids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on-going research into scalable K-</a:t>
            </a:r>
            <a:r>
              <a:rPr lang="en-US" dirty="0" err="1">
                <a:latin typeface="+mn-lt"/>
              </a:rPr>
              <a:t>mediods</a:t>
            </a:r>
            <a:r>
              <a:rPr lang="en-US" dirty="0">
                <a:latin typeface="+mn-lt"/>
              </a:rPr>
              <a:t> algorithms </a:t>
            </a:r>
          </a:p>
          <a:p>
            <a:r>
              <a:rPr lang="en-US" dirty="0">
                <a:latin typeface="+mn-lt"/>
              </a:rPr>
              <a:t>The original PAM algorithm was first published as </a:t>
            </a:r>
            <a:r>
              <a:rPr lang="en-US" dirty="0">
                <a:latin typeface="+mn-lt"/>
                <a:hlinkClick r:id="rId3"/>
              </a:rPr>
              <a:t>Chapter 2 of Finding Groups in Data, Kaufmann and </a:t>
            </a:r>
            <a:r>
              <a:rPr lang="en-US" dirty="0" err="1">
                <a:latin typeface="+mn-lt"/>
                <a:hlinkClick r:id="rId3"/>
              </a:rPr>
              <a:t>Rousseeuw</a:t>
            </a:r>
            <a:r>
              <a:rPr lang="en-US" dirty="0">
                <a:latin typeface="+mn-lt"/>
                <a:hlinkClick r:id="rId3"/>
              </a:rPr>
              <a:t>, Wiley, 1990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The original CLARANS paper is behind paywalls, for a review of k-</a:t>
            </a:r>
            <a:r>
              <a:rPr lang="en-US" dirty="0" err="1">
                <a:latin typeface="+mn-lt"/>
              </a:rPr>
              <a:t>mediods</a:t>
            </a:r>
            <a:r>
              <a:rPr lang="en-US" dirty="0">
                <a:latin typeface="+mn-lt"/>
              </a:rPr>
              <a:t> methods including </a:t>
            </a:r>
            <a:r>
              <a:rPr lang="en-US" dirty="0">
                <a:latin typeface="+mn-lt"/>
                <a:hlinkClick r:id="rId4"/>
              </a:rPr>
              <a:t>CLARANS: a method for clustering objects for spatial data, Ng and Hue, 2002</a:t>
            </a:r>
            <a:r>
              <a:rPr lang="en-US" dirty="0">
                <a:latin typeface="+mn-lt"/>
              </a:rPr>
              <a:t>      </a:t>
            </a:r>
          </a:p>
          <a:p>
            <a:r>
              <a:rPr lang="en-US" dirty="0">
                <a:latin typeface="+mn-lt"/>
              </a:rPr>
              <a:t>A recently developed algorithm to significantly improve the scalability of  k-</a:t>
            </a:r>
            <a:r>
              <a:rPr lang="en-US" dirty="0" err="1">
                <a:latin typeface="+mn-lt"/>
              </a:rPr>
              <a:t>mediods</a:t>
            </a:r>
            <a:r>
              <a:rPr lang="en-US" dirty="0">
                <a:latin typeface="+mn-lt"/>
              </a:rPr>
              <a:t> algorithm can be found in </a:t>
            </a:r>
            <a:r>
              <a:rPr lang="en-US" dirty="0">
                <a:latin typeface="+mn-lt"/>
                <a:hlinkClick r:id="rId5"/>
              </a:rPr>
              <a:t>Faster k-Medoids Clustering: Improving the PAM, CLARA, and CLARANS Algorithms, Schubert and </a:t>
            </a:r>
            <a:r>
              <a:rPr lang="en-US" dirty="0" err="1">
                <a:latin typeface="+mn-lt"/>
                <a:hlinkClick r:id="rId5"/>
              </a:rPr>
              <a:t>Rousseeuw</a:t>
            </a:r>
            <a:r>
              <a:rPr lang="en-US" dirty="0">
                <a:latin typeface="+mn-lt"/>
                <a:hlinkClick r:id="rId5"/>
              </a:rPr>
              <a:t>, 2019</a:t>
            </a:r>
            <a:r>
              <a:rPr lang="en-US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For a reasonable up to date review and comparison see </a:t>
            </a:r>
            <a:r>
              <a:rPr lang="en-US" dirty="0">
                <a:latin typeface="+mn-lt"/>
                <a:hlinkClick r:id="rId6"/>
              </a:rPr>
              <a:t>An Overview of Partitioning Algorithms in Clustering Techniques, </a:t>
            </a:r>
            <a:r>
              <a:rPr lang="en-US" dirty="0" err="1">
                <a:latin typeface="+mn-lt"/>
                <a:hlinkClick r:id="rId6"/>
              </a:rPr>
              <a:t>Skaget</a:t>
            </a:r>
            <a:r>
              <a:rPr lang="en-US" dirty="0">
                <a:latin typeface="+mn-lt"/>
                <a:hlinkClick r:id="rId6"/>
              </a:rPr>
              <a:t> and Pandya, 2016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893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82501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992144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structure of data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minimum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Different distance metrics can discover different relationships 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</a:p>
          <a:p>
            <a:pPr lvl="1"/>
            <a:r>
              <a:rPr lang="en-US" sz="2800" dirty="0">
                <a:latin typeface="+mn-lt"/>
              </a:rPr>
              <a:t>Non-Euclidian metrics often required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23589</TotalTime>
  <Words>4105</Words>
  <Application>Microsoft Office PowerPoint</Application>
  <PresentationFormat>Widescreen</PresentationFormat>
  <Paragraphs>662</Paragraphs>
  <Slides>73</Slides>
  <Notes>61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3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Wingdings</vt:lpstr>
      <vt:lpstr>Office Theme</vt:lpstr>
      <vt:lpstr>1_Office Theme</vt:lpstr>
      <vt:lpstr>CSCI E-96 Data Mining, Exploration and Discovery Introduction to Clustering Models</vt:lpstr>
      <vt:lpstr>Introduction to Data Mining with Unsupervised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Visualizing Cluster Model Results</vt:lpstr>
      <vt:lpstr>Visualizing Clustering Model Results</vt:lpstr>
      <vt:lpstr>Visualizing Clustering Model Results</vt:lpstr>
      <vt:lpstr>Visualizing Clustering Model Results</vt:lpstr>
      <vt:lpstr>Visualizing Clustering Model Results</vt:lpstr>
      <vt:lpstr>Mini-batch k-means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Non-Euclidean Cluster Models</vt:lpstr>
      <vt:lpstr>Evaluating Non-Euclidean Clustering</vt:lpstr>
      <vt:lpstr>Evaluating Non-Euclidean Clustering</vt:lpstr>
      <vt:lpstr>Evaluating Non-Euclidean Clustering</vt:lpstr>
      <vt:lpstr>Evaluating Non-Euclidean Clustering</vt:lpstr>
      <vt:lpstr>K-Mediods and CLARA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K-medoids Algorithm</vt:lpstr>
      <vt:lpstr>Summary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799</cp:revision>
  <dcterms:created xsi:type="dcterms:W3CDTF">2020-07-25T22:15:22Z</dcterms:created>
  <dcterms:modified xsi:type="dcterms:W3CDTF">2023-07-13T19:21:49Z</dcterms:modified>
</cp:coreProperties>
</file>