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75" r:id="rId2"/>
    <p:sldId id="342" r:id="rId3"/>
    <p:sldId id="343" r:id="rId4"/>
    <p:sldId id="344" r:id="rId5"/>
    <p:sldId id="351" r:id="rId6"/>
    <p:sldId id="345" r:id="rId7"/>
    <p:sldId id="405" r:id="rId8"/>
    <p:sldId id="488" r:id="rId9"/>
    <p:sldId id="482" r:id="rId10"/>
    <p:sldId id="346" r:id="rId11"/>
    <p:sldId id="348" r:id="rId12"/>
    <p:sldId id="347" r:id="rId13"/>
    <p:sldId id="350" r:id="rId14"/>
    <p:sldId id="481" r:id="rId15"/>
    <p:sldId id="354" r:id="rId16"/>
    <p:sldId id="349" r:id="rId17"/>
    <p:sldId id="352" r:id="rId18"/>
    <p:sldId id="389" r:id="rId19"/>
    <p:sldId id="358" r:id="rId20"/>
    <p:sldId id="391" r:id="rId21"/>
    <p:sldId id="404" r:id="rId22"/>
    <p:sldId id="483" r:id="rId23"/>
    <p:sldId id="403" r:id="rId24"/>
    <p:sldId id="362" r:id="rId25"/>
    <p:sldId id="359" r:id="rId26"/>
    <p:sldId id="361" r:id="rId27"/>
    <p:sldId id="360" r:id="rId28"/>
    <p:sldId id="356" r:id="rId29"/>
    <p:sldId id="363" r:id="rId30"/>
    <p:sldId id="484" r:id="rId31"/>
    <p:sldId id="355" r:id="rId32"/>
    <p:sldId id="384" r:id="rId33"/>
    <p:sldId id="385" r:id="rId34"/>
    <p:sldId id="386" r:id="rId35"/>
    <p:sldId id="387" r:id="rId36"/>
    <p:sldId id="388" r:id="rId37"/>
    <p:sldId id="485" r:id="rId38"/>
    <p:sldId id="380" r:id="rId39"/>
    <p:sldId id="381" r:id="rId40"/>
    <p:sldId id="364" r:id="rId41"/>
    <p:sldId id="486" r:id="rId42"/>
    <p:sldId id="382" r:id="rId43"/>
    <p:sldId id="392" r:id="rId44"/>
    <p:sldId id="365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73" r:id="rId53"/>
    <p:sldId id="374" r:id="rId54"/>
    <p:sldId id="375" r:id="rId55"/>
    <p:sldId id="376" r:id="rId56"/>
    <p:sldId id="377" r:id="rId57"/>
    <p:sldId id="378" r:id="rId58"/>
    <p:sldId id="400" r:id="rId59"/>
    <p:sldId id="487" r:id="rId60"/>
    <p:sldId id="401" r:id="rId61"/>
    <p:sldId id="393" r:id="rId62"/>
    <p:sldId id="399" r:id="rId63"/>
    <p:sldId id="397" r:id="rId64"/>
    <p:sldId id="398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6" y="1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47226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en.wikipedia.org/wiki/Stochastic_gradient_descent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flixprize.com/assets/ProgressPrize2008_BigChaos.pdf" TargetMode="External"/><Relationship Id="rId2" Type="http://schemas.openxmlformats.org/officeDocument/2006/relationships/hyperlink" Target="https://www.netflixprize.com/assets/ProgressPrize2007_KorBell.pdf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examples/structured_data/collaborative_filtering_movielens/" TargetMode="External"/><Relationship Id="rId2" Type="http://schemas.openxmlformats.org/officeDocument/2006/relationships/hyperlink" Target="https://www.manning.com/books/graph-powered-machine-lear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orch.org/blog/introducing-torchrec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Recommender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People have complex behavior</a:t>
            </a:r>
          </a:p>
          <a:p>
            <a:pPr lvl="1"/>
            <a:r>
              <a:rPr lang="en-US" dirty="0"/>
              <a:t>Have variable taste – may change mind what they are looking for</a:t>
            </a:r>
          </a:p>
          <a:p>
            <a:pPr lvl="1"/>
            <a:r>
              <a:rPr lang="en-US" dirty="0"/>
              <a:t>May have multiple interests – e.g. user may want both classic country and baroque music</a:t>
            </a:r>
          </a:p>
          <a:p>
            <a:pPr lvl="1"/>
            <a:r>
              <a:rPr lang="en-US" dirty="0"/>
              <a:t>More than one person accessing user account – e.g. a family</a:t>
            </a:r>
          </a:p>
          <a:p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Average rating of movies have increased with time</a:t>
            </a:r>
          </a:p>
          <a:p>
            <a:pPr lvl="1"/>
            <a:r>
              <a:rPr lang="en-US" dirty="0"/>
              <a:t>Game ratings decline with age</a:t>
            </a:r>
          </a:p>
          <a:p>
            <a:pPr lvl="1"/>
            <a:r>
              <a:rPr lang="en-US" dirty="0"/>
              <a:t>Fad products come and go over time 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solidFill>
                  <a:srgbClr val="C00000"/>
                </a:solidFill>
              </a:rPr>
              <a:t>Data usually limits recommender performance far more than algorithm choice!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8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Naïve solutions do not address long-tail</a:t>
            </a:r>
          </a:p>
          <a:p>
            <a:pPr lvl="1"/>
            <a:r>
              <a:rPr lang="en-US" dirty="0"/>
              <a:t>Biased- Do not sample the tail</a:t>
            </a:r>
          </a:p>
          <a:p>
            <a:pPr lvl="1"/>
            <a:r>
              <a:rPr lang="en-US" dirty="0"/>
              <a:t>The most popular stay popular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chaining</a:t>
            </a:r>
            <a:r>
              <a:rPr lang="en-US" dirty="0"/>
              <a:t> or </a:t>
            </a:r>
            <a:r>
              <a:rPr lang="en-US" b="1" dirty="0"/>
              <a:t>rich get richer</a:t>
            </a:r>
            <a:r>
              <a:rPr lang="en-US" dirty="0"/>
              <a:t> effect! –aka the Mathew effect</a:t>
            </a:r>
          </a:p>
          <a:p>
            <a:r>
              <a:rPr lang="en-US" dirty="0"/>
              <a:t>Examples of chaining behavior:</a:t>
            </a:r>
          </a:p>
          <a:p>
            <a:pPr lvl="1"/>
            <a:r>
              <a:rPr lang="en-US" dirty="0"/>
              <a:t>Most popular – e.g. top 10 lists</a:t>
            </a:r>
          </a:p>
          <a:p>
            <a:pPr lvl="1"/>
            <a:r>
              <a:rPr lang="en-US" dirty="0"/>
              <a:t>Trending items – rapidly gaining popularity</a:t>
            </a:r>
          </a:p>
          <a:p>
            <a:pPr lvl="1"/>
            <a:r>
              <a:rPr lang="en-US" dirty="0"/>
              <a:t>Fixed lists – e.g. ‘must have items for your trip’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or rarely purchased </a:t>
            </a:r>
            <a:r>
              <a:rPr lang="en-US" b="1" dirty="0"/>
              <a:t>items</a:t>
            </a:r>
          </a:p>
          <a:p>
            <a:pPr lvl="1"/>
            <a:r>
              <a:rPr lang="en-US" dirty="0"/>
              <a:t>No reviews</a:t>
            </a:r>
          </a:p>
          <a:p>
            <a:pPr lvl="1"/>
            <a:r>
              <a:rPr lang="en-US" dirty="0"/>
              <a:t>No purchase history</a:t>
            </a:r>
          </a:p>
          <a:p>
            <a:pPr lvl="1"/>
            <a:r>
              <a:rPr lang="en-US" dirty="0"/>
              <a:t>Must rely on </a:t>
            </a:r>
            <a:r>
              <a:rPr lang="en-US" b="1" dirty="0"/>
              <a:t>item similarity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</a:t>
            </a:r>
            <a:r>
              <a:rPr lang="en-US" b="1" dirty="0"/>
              <a:t>users</a:t>
            </a:r>
          </a:p>
          <a:p>
            <a:pPr lvl="1"/>
            <a:r>
              <a:rPr lang="en-US" dirty="0"/>
              <a:t>No reviews or purchases</a:t>
            </a:r>
          </a:p>
          <a:p>
            <a:pPr lvl="1"/>
            <a:r>
              <a:rPr lang="en-US" dirty="0"/>
              <a:t>Similarity measures limited – little of no profile information</a:t>
            </a:r>
          </a:p>
          <a:p>
            <a:pPr lvl="1"/>
            <a:r>
              <a:rPr lang="en-US" dirty="0"/>
              <a:t>Must rely on other approaches – frequent item set search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1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Data</a:t>
            </a:r>
            <a:r>
              <a:rPr lang="en-US" b="1" dirty="0"/>
              <a:t> (utility matrix) </a:t>
            </a:r>
            <a:r>
              <a:rPr lang="en-US" dirty="0"/>
              <a:t>has </a:t>
            </a:r>
            <a:r>
              <a:rPr lang="en-US" b="1" dirty="0"/>
              <a:t>very high dimensionality </a:t>
            </a:r>
            <a:r>
              <a:rPr lang="en-US" dirty="0"/>
              <a:t>and is always </a:t>
            </a:r>
            <a:r>
              <a:rPr lang="en-US" b="1" dirty="0"/>
              <a:t>sparse </a:t>
            </a:r>
            <a:endParaRPr lang="en-US" dirty="0"/>
          </a:p>
          <a:p>
            <a:pPr lvl="1"/>
            <a:r>
              <a:rPr lang="en-US" dirty="0"/>
              <a:t>Effect of the long tail – high dimension</a:t>
            </a:r>
          </a:p>
          <a:p>
            <a:pPr lvl="1"/>
            <a:r>
              <a:rPr lang="en-US" dirty="0"/>
              <a:t>With long tail, most user-item entries blank</a:t>
            </a:r>
          </a:p>
          <a:p>
            <a:r>
              <a:rPr lang="en-US" dirty="0"/>
              <a:t>Cold start problem</a:t>
            </a:r>
          </a:p>
          <a:p>
            <a:pPr lvl="1"/>
            <a:r>
              <a:rPr lang="en-US" dirty="0"/>
              <a:t>Blank entries for new user or new item</a:t>
            </a:r>
          </a:p>
          <a:p>
            <a:r>
              <a:rPr lang="en-US" dirty="0"/>
              <a:t>Even for established items and users</a:t>
            </a:r>
          </a:p>
          <a:p>
            <a:pPr lvl="1"/>
            <a:r>
              <a:rPr lang="en-US" dirty="0"/>
              <a:t>Users only ever purchase or rate small fraction of available items</a:t>
            </a:r>
          </a:p>
          <a:p>
            <a:pPr lvl="1"/>
            <a:r>
              <a:rPr lang="en-US" dirty="0"/>
              <a:t>Many users never create ratings</a:t>
            </a:r>
          </a:p>
          <a:p>
            <a:pPr lvl="1"/>
            <a:r>
              <a:rPr lang="en-US" dirty="0"/>
              <a:t>Users with similar taste in one area have limited similarity in others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3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Representation for Recommenders</a:t>
            </a:r>
          </a:p>
        </p:txBody>
      </p:sp>
    </p:spTree>
    <p:extLst>
      <p:ext uri="{BB962C8B-B14F-4D97-AF65-F5344CB8AC3E}">
        <p14:creationId xmlns:p14="http://schemas.microsoft.com/office/powerpoint/2010/main" val="3010856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Recommender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Utility matrix </a:t>
                </a:r>
                <a:r>
                  <a:rPr lang="en-US" dirty="0"/>
                  <a:t>is the representation used for recommender models</a:t>
                </a:r>
              </a:p>
              <a:p>
                <a:r>
                  <a:rPr lang="en-US" dirty="0"/>
                  <a:t>The utility matrix relates a set of customers, </a:t>
                </a:r>
                <a:r>
                  <a:rPr lang="en-US" i="1" dirty="0"/>
                  <a:t>X,</a:t>
                </a:r>
                <a:r>
                  <a:rPr lang="en-US" dirty="0"/>
                  <a:t> and items, </a:t>
                </a:r>
                <a:r>
                  <a:rPr lang="en-US" i="1" dirty="0"/>
                  <a:t>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i="1" dirty="0"/>
              </a:p>
              <a:p>
                <a:r>
                  <a:rPr lang="en-US" i="1" dirty="0"/>
                  <a:t>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The general model is a </a:t>
                </a:r>
                <a:r>
                  <a:rPr lang="en-US" b="1" dirty="0"/>
                  <a:t>utility function,</a:t>
                </a:r>
                <a:r>
                  <a:rPr lang="en-US" dirty="0"/>
                  <a:t> </a:t>
                </a:r>
                <a:r>
                  <a:rPr lang="en-US" i="1" dirty="0"/>
                  <a:t>u</a:t>
                </a:r>
                <a:r>
                  <a:rPr lang="en-US" dirty="0"/>
                  <a:t> that maps a set of customers, </a:t>
                </a:r>
                <a:r>
                  <a:rPr lang="en-US" i="1" dirty="0"/>
                  <a:t>X,</a:t>
                </a:r>
                <a:r>
                  <a:rPr lang="en-US" dirty="0"/>
                  <a:t> and items, </a:t>
                </a:r>
                <a:r>
                  <a:rPr lang="en-US" i="1" dirty="0"/>
                  <a:t>S,</a:t>
                </a:r>
                <a:r>
                  <a:rPr lang="en-US" dirty="0"/>
                  <a:t> to the ratings, </a:t>
                </a:r>
                <a:r>
                  <a:rPr lang="en-US" i="1" dirty="0"/>
                  <a:t>R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Specific algorithms are versions of this general model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75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A </a:t>
            </a:r>
            <a:r>
              <a:rPr lang="en-US" b="1" dirty="0"/>
              <a:t>utility matrix</a:t>
            </a:r>
          </a:p>
          <a:p>
            <a:pPr lvl="1"/>
            <a:r>
              <a:rPr lang="en-US" dirty="0"/>
              <a:t>Users in the rows, item ratings or purchases in the columns</a:t>
            </a:r>
          </a:p>
          <a:p>
            <a:pPr lvl="1"/>
            <a:r>
              <a:rPr lang="en-US" dirty="0"/>
              <a:t>Or the transpose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77600"/>
              </p:ext>
            </p:extLst>
          </p:nvPr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554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that most users have watched only a few movies</a:t>
            </a:r>
          </a:p>
          <a:p>
            <a:r>
              <a:rPr lang="en-US" dirty="0"/>
              <a:t>There is only </a:t>
            </a:r>
            <a:r>
              <a:rPr lang="en-US" b="1" dirty="0"/>
              <a:t>limited similarity </a:t>
            </a:r>
            <a:r>
              <a:rPr lang="en-US" dirty="0"/>
              <a:t>between users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00886"/>
              </p:ext>
            </p:extLst>
          </p:nvPr>
        </p:nvGraphicFramePr>
        <p:xfrm>
          <a:off x="293429" y="1593668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03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3739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70" y="942878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Do we always have ratings from users? </a:t>
            </a:r>
          </a:p>
          <a:p>
            <a:r>
              <a:rPr lang="en-US" dirty="0"/>
              <a:t>No! Many people with buy, watch, or listen without ever rating  </a:t>
            </a:r>
          </a:p>
          <a:p>
            <a:r>
              <a:rPr lang="en-US" dirty="0"/>
              <a:t>Often, only have binary response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02416"/>
              </p:ext>
            </p:extLst>
          </p:nvPr>
        </p:nvGraphicFramePr>
        <p:xfrm>
          <a:off x="356182" y="2958071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61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327186"/>
                <a:ext cx="10515600" cy="53291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integrate binary responses with ordinal ratings? </a:t>
                </a:r>
              </a:p>
              <a:p>
                <a:r>
                  <a:rPr lang="en-US" dirty="0"/>
                  <a:t>Make all responses binary</a:t>
                </a:r>
              </a:p>
              <a:p>
                <a:pPr lvl="1"/>
                <a:r>
                  <a:rPr lang="en-US" dirty="0"/>
                  <a:t>Losses information</a:t>
                </a:r>
              </a:p>
              <a:p>
                <a:r>
                  <a:rPr lang="en-US" b="1" dirty="0"/>
                  <a:t>Interpolate ratings</a:t>
                </a:r>
              </a:p>
              <a:p>
                <a:pPr lvl="1"/>
                <a:r>
                  <a:rPr lang="en-US" dirty="0"/>
                  <a:t>Average for user – may have limited or no rating</a:t>
                </a:r>
              </a:p>
              <a:p>
                <a:pPr lvl="1"/>
                <a:r>
                  <a:rPr lang="en-US" dirty="0"/>
                  <a:t>Average for item – usually a bit better</a:t>
                </a:r>
              </a:p>
              <a:p>
                <a:pPr lvl="1"/>
                <a:r>
                  <a:rPr lang="en-US" dirty="0"/>
                  <a:t>A weighted average of average item and user ratings</a:t>
                </a:r>
              </a:p>
              <a:p>
                <a:pPr lvl="1"/>
                <a:r>
                  <a:rPr lang="en-US" dirty="0"/>
                  <a:t>Averages for nearest neighbors</a:t>
                </a:r>
              </a:p>
              <a:p>
                <a:pPr lvl="1"/>
                <a:r>
                  <a:rPr lang="en-US" dirty="0"/>
                  <a:t>Averages from centroid of clusters</a:t>
                </a:r>
              </a:p>
              <a:p>
                <a:r>
                  <a:rPr lang="en-US" dirty="0"/>
                  <a:t>Interpolated ratings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baseline recommendation model</a:t>
                </a:r>
                <a:endParaRPr lang="en-US" dirty="0"/>
              </a:p>
              <a:p>
                <a:r>
                  <a:rPr lang="en-US" dirty="0"/>
                  <a:t>Average rating for users and items, known as </a:t>
                </a:r>
                <a:r>
                  <a:rPr lang="en-US" b="1" dirty="0"/>
                  <a:t>biases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327186"/>
                <a:ext cx="10515600" cy="5329108"/>
              </a:xfrm>
              <a:blipFill>
                <a:blip r:embed="rId2"/>
                <a:stretch>
                  <a:fillRect l="-1159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26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Catalogs of user choices are growing</a:t>
            </a:r>
          </a:p>
          <a:p>
            <a:r>
              <a:rPr lang="en-US" dirty="0"/>
              <a:t>Users need recommendations to navigate these vast choices</a:t>
            </a:r>
          </a:p>
          <a:p>
            <a:r>
              <a:rPr lang="en-US" dirty="0"/>
              <a:t>Many areas require recommendations</a:t>
            </a:r>
          </a:p>
          <a:p>
            <a:pPr lvl="1"/>
            <a:r>
              <a:rPr lang="en-US" dirty="0"/>
              <a:t>Physical products</a:t>
            </a:r>
          </a:p>
          <a:p>
            <a:pPr lvl="1"/>
            <a:r>
              <a:rPr lang="en-US" dirty="0"/>
              <a:t>Hospitality – Hotels, restaurants,…</a:t>
            </a:r>
          </a:p>
          <a:p>
            <a:pPr lvl="1"/>
            <a:r>
              <a:rPr lang="en-US" dirty="0"/>
              <a:t>Books</a:t>
            </a:r>
          </a:p>
          <a:p>
            <a:pPr lvl="1"/>
            <a:r>
              <a:rPr lang="en-US" dirty="0"/>
              <a:t>News articles</a:t>
            </a:r>
          </a:p>
          <a:p>
            <a:pPr lvl="1"/>
            <a:r>
              <a:rPr lang="en-US" dirty="0"/>
              <a:t>Music</a:t>
            </a:r>
          </a:p>
          <a:p>
            <a:pPr lvl="1"/>
            <a:r>
              <a:rPr lang="en-US" dirty="0"/>
              <a:t>Movies and TV shows</a:t>
            </a:r>
          </a:p>
          <a:p>
            <a:pPr lvl="1"/>
            <a:r>
              <a:rPr lang="en-US" dirty="0"/>
              <a:t>Dates with suitable people</a:t>
            </a:r>
          </a:p>
          <a:p>
            <a:pPr lvl="1"/>
            <a:r>
              <a:rPr lang="en-US" dirty="0"/>
              <a:t>Matching people with required job skills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Maria only one person?</a:t>
            </a:r>
          </a:p>
          <a:p>
            <a:r>
              <a:rPr lang="en-US" dirty="0"/>
              <a:t>Maybe not – multiple people share accounts</a:t>
            </a:r>
          </a:p>
          <a:p>
            <a:r>
              <a:rPr lang="en-US" dirty="0"/>
              <a:t>Perhaps the Maria account represents several people in a household? 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156750"/>
              </p:ext>
            </p:extLst>
          </p:nvPr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307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5758703" cy="532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Graph representation of utility matrix </a:t>
            </a:r>
          </a:p>
          <a:p>
            <a:r>
              <a:rPr lang="en-US" dirty="0"/>
              <a:t>One type of node represent users  </a:t>
            </a:r>
          </a:p>
          <a:p>
            <a:r>
              <a:rPr lang="en-US" dirty="0"/>
              <a:t>One type of node represent items</a:t>
            </a:r>
          </a:p>
          <a:p>
            <a:r>
              <a:rPr lang="en-US" dirty="0"/>
              <a:t>Weighted edges associate users and items – e.g. item ratings</a:t>
            </a:r>
          </a:p>
          <a:p>
            <a:r>
              <a:rPr lang="en-US" dirty="0"/>
              <a:t>Is a bipartite graph   </a:t>
            </a:r>
          </a:p>
          <a:p>
            <a:r>
              <a:rPr lang="en-US" dirty="0"/>
              <a:t>Graph representation is inherently sparse    </a:t>
            </a:r>
          </a:p>
          <a:p>
            <a:r>
              <a:rPr lang="en-US" dirty="0"/>
              <a:t>Many state of the art recommender algorithms are graph-based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003ABD-3B39-AA0F-C112-9FF29515597C}"/>
                  </a:ext>
                </a:extLst>
              </p:cNvPr>
              <p:cNvSpPr/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003ABD-3B39-AA0F-C112-9FF295155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D2F272-2434-64FF-D92F-AB91DB06A68C}"/>
                  </a:ext>
                </a:extLst>
              </p:cNvPr>
              <p:cNvSpPr/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D2F272-2434-64FF-D92F-AB91DB06A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C57D4C-A77C-6F58-3A21-A537D6712A65}"/>
                  </a:ext>
                </a:extLst>
              </p:cNvPr>
              <p:cNvSpPr/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C57D4C-A77C-6F58-3A21-A537D6712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6A96DA-B62A-E446-81C8-55FF1C571022}"/>
                  </a:ext>
                </a:extLst>
              </p:cNvPr>
              <p:cNvSpPr/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6A96DA-B62A-E446-81C8-55FF1C571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A3F876B-B76B-CD0C-769A-B3BB6746FE10}"/>
              </a:ext>
            </a:extLst>
          </p:cNvPr>
          <p:cNvSpPr txBox="1"/>
          <p:nvPr/>
        </p:nvSpPr>
        <p:spPr>
          <a:xfrm rot="5400000">
            <a:off x="7346092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29F326-74FF-9E08-FFB0-9F135AAB8E47}"/>
                  </a:ext>
                </a:extLst>
              </p:cNvPr>
              <p:cNvSpPr/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29F326-74FF-9E08-FFB0-9F135AAB8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9DC023-0357-C181-F7B3-A8E7123A814F}"/>
                  </a:ext>
                </a:extLst>
              </p:cNvPr>
              <p:cNvSpPr/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9DC023-0357-C181-F7B3-A8E7123A8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F2A8B9-F539-A03B-7AC8-4CE9350D0FD8}"/>
                  </a:ext>
                </a:extLst>
              </p:cNvPr>
              <p:cNvSpPr/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F2A8B9-F539-A03B-7AC8-4CE9350D0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79B89C-9AAF-6E43-E435-5C3C2230EC56}"/>
                  </a:ext>
                </a:extLst>
              </p:cNvPr>
              <p:cNvSpPr/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79B89C-9AAF-6E43-E435-5C3C2230EC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AE2823C-C436-6FB8-716C-C896D7BAA916}"/>
              </a:ext>
            </a:extLst>
          </p:cNvPr>
          <p:cNvSpPr txBox="1"/>
          <p:nvPr/>
        </p:nvSpPr>
        <p:spPr>
          <a:xfrm rot="5400000">
            <a:off x="10365260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F45984-64B8-EB5D-2C3C-391EC67CFC9D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7840362" y="1591481"/>
            <a:ext cx="2376617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425FE6-956D-6931-5C10-7B2505CB391A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7840362" y="1591481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069878-B52E-E175-FB7F-52E1C831DB41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0E1441-9112-257A-4262-325000DDC891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7821827" y="3423199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E11619-8A8C-8642-4354-317880D93784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F71378-C3CD-A26D-2CFA-89E54093D09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7821827" y="2507340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D569EB-366F-D041-514B-BC17E280D717}"/>
              </a:ext>
            </a:extLst>
          </p:cNvPr>
          <p:cNvCxnSpPr>
            <a:cxnSpLocks/>
          </p:cNvCxnSpPr>
          <p:nvPr/>
        </p:nvCxnSpPr>
        <p:spPr>
          <a:xfrm flipV="1">
            <a:off x="7821827" y="1591481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5A1BE4-D71B-127B-172E-3C5AAC3D54E7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840362" y="2507340"/>
            <a:ext cx="237661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4C8FCB-2F07-D335-2F2C-F79CB6F3D6CC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7821827" y="2507340"/>
            <a:ext cx="241368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51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Content Based Recommenders</a:t>
            </a:r>
          </a:p>
        </p:txBody>
      </p:sp>
    </p:spTree>
    <p:extLst>
      <p:ext uri="{BB962C8B-B14F-4D97-AF65-F5344CB8AC3E}">
        <p14:creationId xmlns:p14="http://schemas.microsoft.com/office/powerpoint/2010/main" val="1783482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10515600" cy="5329108"/>
          </a:xfrm>
        </p:spPr>
        <p:txBody>
          <a:bodyPr>
            <a:normAutofit/>
          </a:bodyPr>
          <a:lstStyle/>
          <a:p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pPr lvl="1"/>
            <a:r>
              <a:rPr lang="en-US" dirty="0"/>
              <a:t>Based on similarity of item and user profiles</a:t>
            </a:r>
          </a:p>
          <a:p>
            <a:pPr lvl="1"/>
            <a:r>
              <a:rPr lang="en-US" dirty="0"/>
              <a:t>Is unsupervised </a:t>
            </a:r>
            <a:r>
              <a:rPr lang="en-US" b="1" dirty="0"/>
              <a:t>similarity search</a:t>
            </a:r>
          </a:p>
          <a:p>
            <a:r>
              <a:rPr lang="en-US" dirty="0"/>
              <a:t>Goal: Recommend related items to user</a:t>
            </a:r>
          </a:p>
          <a:p>
            <a:r>
              <a:rPr lang="en-US" dirty="0"/>
              <a:t>Example: recommend movie</a:t>
            </a:r>
          </a:p>
          <a:p>
            <a:pPr lvl="1"/>
            <a:r>
              <a:rPr lang="en-US" dirty="0"/>
              <a:t>Find movies with similar actors, director, writers, etc. to user profile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2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49531"/>
            <a:ext cx="10515600" cy="5506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Item profiles (characteristics)</a:t>
            </a:r>
          </a:p>
          <a:p>
            <a:pPr lvl="1"/>
            <a:r>
              <a:rPr lang="en-US" dirty="0"/>
              <a:t>Acquired from descriptions</a:t>
            </a:r>
          </a:p>
          <a:p>
            <a:pPr lvl="1"/>
            <a:r>
              <a:rPr lang="en-US" dirty="0"/>
              <a:t>No item cold-start problem</a:t>
            </a:r>
          </a:p>
          <a:p>
            <a:pPr lvl="1"/>
            <a:r>
              <a:rPr lang="en-US" dirty="0"/>
              <a:t>Feature map from embedding </a:t>
            </a:r>
          </a:p>
          <a:p>
            <a:r>
              <a:rPr lang="en-US" dirty="0"/>
              <a:t>User profile based on activity</a:t>
            </a:r>
          </a:p>
          <a:p>
            <a:pPr lvl="1"/>
            <a:r>
              <a:rPr lang="en-US" dirty="0"/>
              <a:t>Searches (binary)</a:t>
            </a:r>
          </a:p>
          <a:p>
            <a:pPr lvl="1"/>
            <a:r>
              <a:rPr lang="en-US" dirty="0"/>
              <a:t>Purchases (binary)</a:t>
            </a:r>
          </a:p>
          <a:p>
            <a:pPr lvl="1"/>
            <a:r>
              <a:rPr lang="en-US" dirty="0"/>
              <a:t>Ratings (ordinal)</a:t>
            </a:r>
          </a:p>
          <a:p>
            <a:pPr lvl="1"/>
            <a:r>
              <a:rPr lang="en-US" dirty="0"/>
              <a:t>Can combine data types, e.g. search = average rating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14" y="1078072"/>
            <a:ext cx="11263231" cy="523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14 Best People Public Domain images | Silhouette, Image, Human silhouette">
            <a:extLst>
              <a:ext uri="{FF2B5EF4-FFF2-40B4-BE49-F238E27FC236}">
                <a16:creationId xmlns:a16="http://schemas.microsoft.com/office/drawing/2014/main" id="{86277AE8-A377-4213-B6D6-F67F3640F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61" y="1872462"/>
            <a:ext cx="1356826" cy="113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13FFBC8-E5F8-451B-AB0F-A33B2A6BD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080" y="4899621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n on Food and drink vectors in public domain">
            <a:extLst>
              <a:ext uri="{FF2B5EF4-FFF2-40B4-BE49-F238E27FC236}">
                <a16:creationId xmlns:a16="http://schemas.microsoft.com/office/drawing/2014/main" id="{D01855B7-C2FB-4733-9688-ACD3779F7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8" t="-2149" r="13691" b="16343"/>
          <a:stretch/>
        </p:blipFill>
        <p:spPr bwMode="auto">
          <a:xfrm>
            <a:off x="7745235" y="4846601"/>
            <a:ext cx="862148" cy="107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ort bottle silhouette fitness equipment Vector Image">
            <a:extLst>
              <a:ext uri="{FF2B5EF4-FFF2-40B4-BE49-F238E27FC236}">
                <a16:creationId xmlns:a16="http://schemas.microsoft.com/office/drawing/2014/main" id="{5AEA7475-4EB4-4ED6-95A6-BE86AA7A7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9469531" y="4828011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port bottle water solid icon hydro flask Vector Image">
            <a:extLst>
              <a:ext uri="{FF2B5EF4-FFF2-40B4-BE49-F238E27FC236}">
                <a16:creationId xmlns:a16="http://schemas.microsoft.com/office/drawing/2014/main" id="{FA1C0892-BE43-4637-97E2-E1095AC2A9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7" t="21250" r="27664" b="23493"/>
          <a:stretch/>
        </p:blipFill>
        <p:spPr bwMode="auto">
          <a:xfrm>
            <a:off x="8607383" y="4708800"/>
            <a:ext cx="1029355" cy="144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8B554F33-035B-4E5E-B8BE-C24CCDE04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74" y="1963346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FFA4BE12-1F67-42B1-A3D8-C22C0CFA1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954" y="4938854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Sport bottle silhouette fitness equipment Vector Image">
            <a:extLst>
              <a:ext uri="{FF2B5EF4-FFF2-40B4-BE49-F238E27FC236}">
                <a16:creationId xmlns:a16="http://schemas.microsoft.com/office/drawing/2014/main" id="{0F640782-C90D-4AC3-99BF-74A566A37C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1235998" y="4867465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7189EF0-4B51-421F-8CDF-EC764A10ECCB}"/>
              </a:ext>
            </a:extLst>
          </p:cNvPr>
          <p:cNvSpPr/>
          <p:nvPr/>
        </p:nvSpPr>
        <p:spPr>
          <a:xfrm>
            <a:off x="2779775" y="2373572"/>
            <a:ext cx="5925311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A4F91C-7B2F-472C-AF03-842DEB7105AE}"/>
              </a:ext>
            </a:extLst>
          </p:cNvPr>
          <p:cNvSpPr/>
          <p:nvPr/>
        </p:nvSpPr>
        <p:spPr>
          <a:xfrm rot="5400000">
            <a:off x="8381869" y="3685713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EB080C8-5DD0-4125-AC7D-E432DC30D1FC}"/>
              </a:ext>
            </a:extLst>
          </p:cNvPr>
          <p:cNvSpPr/>
          <p:nvPr/>
        </p:nvSpPr>
        <p:spPr>
          <a:xfrm rot="10800000">
            <a:off x="2781106" y="5393111"/>
            <a:ext cx="4732649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44CBB74-1112-4CB6-94EE-4AAE0C52E150}"/>
              </a:ext>
            </a:extLst>
          </p:cNvPr>
          <p:cNvSpPr/>
          <p:nvPr/>
        </p:nvSpPr>
        <p:spPr>
          <a:xfrm rot="16200000">
            <a:off x="1218322" y="3743921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A51C2-7207-45EB-A065-BBB589987E77}"/>
              </a:ext>
            </a:extLst>
          </p:cNvPr>
          <p:cNvSpPr txBox="1"/>
          <p:nvPr/>
        </p:nvSpPr>
        <p:spPr>
          <a:xfrm>
            <a:off x="2778736" y="1635084"/>
            <a:ext cx="5828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profile of searchers, purchases and ratings of bicycle water bottles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76D0D6-E48B-45D6-B58F-BD075535F08B}"/>
              </a:ext>
            </a:extLst>
          </p:cNvPr>
          <p:cNvSpPr txBox="1"/>
          <p:nvPr/>
        </p:nvSpPr>
        <p:spPr>
          <a:xfrm>
            <a:off x="2895203" y="5659207"/>
            <a:ext cx="461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Filter on k highest similarity between user and item profiles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FF296-D31D-4ACC-A718-397BE3FC3EC5}"/>
              </a:ext>
            </a:extLst>
          </p:cNvPr>
          <p:cNvSpPr txBox="1"/>
          <p:nvPr/>
        </p:nvSpPr>
        <p:spPr>
          <a:xfrm>
            <a:off x="2067584" y="3302353"/>
            <a:ext cx="2112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Present recommended</a:t>
            </a:r>
          </a:p>
          <a:p>
            <a:pPr algn="ctr"/>
            <a:r>
              <a:rPr lang="en-US" sz="24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E02F3-7EC5-4256-B8EC-0D2D8BB549F4}"/>
              </a:ext>
            </a:extLst>
          </p:cNvPr>
          <p:cNvSpPr txBox="1"/>
          <p:nvPr/>
        </p:nvSpPr>
        <p:spPr>
          <a:xfrm>
            <a:off x="6928539" y="3302353"/>
            <a:ext cx="2052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Many possible similar items (choices)</a:t>
            </a:r>
          </a:p>
        </p:txBody>
      </p:sp>
    </p:spTree>
    <p:extLst>
      <p:ext uri="{BB962C8B-B14F-4D97-AF65-F5344CB8AC3E}">
        <p14:creationId xmlns:p14="http://schemas.microsoft.com/office/powerpoint/2010/main" val="340981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6" grpId="0"/>
      <p:bldP spid="19" grpId="0"/>
      <p:bldP spid="20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Extracting consistent item characteristics can be difficult</a:t>
            </a:r>
          </a:p>
          <a:p>
            <a:r>
              <a:rPr lang="en-US" dirty="0"/>
              <a:t>Descriptions often inconsistent</a:t>
            </a:r>
          </a:p>
          <a:p>
            <a:pPr lvl="1"/>
            <a:r>
              <a:rPr lang="en-US" dirty="0"/>
              <a:t>Different sources code and format characteristics differently</a:t>
            </a:r>
          </a:p>
          <a:p>
            <a:pPr lvl="1"/>
            <a:r>
              <a:rPr lang="en-US" dirty="0"/>
              <a:t>Integrate categorical and numerical characteristics </a:t>
            </a:r>
          </a:p>
          <a:p>
            <a:r>
              <a:rPr lang="en-US" dirty="0"/>
              <a:t>Unstructured text descriptions</a:t>
            </a:r>
          </a:p>
          <a:p>
            <a:pPr lvl="1"/>
            <a:r>
              <a:rPr lang="en-US" dirty="0"/>
              <a:t>Idea, use TF-IDF to extract key words</a:t>
            </a:r>
          </a:p>
          <a:p>
            <a:pPr lvl="1"/>
            <a:r>
              <a:rPr lang="en-US" dirty="0"/>
              <a:t>Or, use embeddings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0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build a </a:t>
                </a:r>
                <a:r>
                  <a:rPr lang="en-US" b="1" dirty="0"/>
                  <a:t>content-based recommender?</a:t>
                </a:r>
                <a:endParaRPr lang="en-US" dirty="0"/>
              </a:p>
              <a:p>
                <a:r>
                  <a:rPr lang="en-US" dirty="0"/>
                  <a:t>Recommend items with highest measures of similarity</a:t>
                </a:r>
              </a:p>
              <a:p>
                <a:pPr lvl="1"/>
                <a:r>
                  <a:rPr lang="en-US" dirty="0"/>
                  <a:t>Jaccard similarity – binary profiles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Cosign similarity – most commonly used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Pearson’s correlation – widely used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LSH</a:t>
                </a:r>
              </a:p>
              <a:p>
                <a:r>
                  <a:rPr lang="en-US" dirty="0"/>
                  <a:t>Similarity has limitations</a:t>
                </a:r>
              </a:p>
              <a:p>
                <a:pPr lvl="1"/>
                <a:r>
                  <a:rPr lang="en-US" dirty="0"/>
                  <a:t>Assumes item and user profiles consistently coded</a:t>
                </a:r>
              </a:p>
              <a:p>
                <a:pPr lvl="1"/>
                <a:r>
                  <a:rPr lang="en-US" dirty="0"/>
                  <a:t>Similarity by characteristics may not be how humans understand relationships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  <a:blipFill>
                <a:blip r:embed="rId2"/>
                <a:stretch>
                  <a:fillRect l="-1043" t="-2237" b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88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of content based recommenders</a:t>
            </a:r>
          </a:p>
          <a:p>
            <a:r>
              <a:rPr lang="en-US" dirty="0"/>
              <a:t>No need for data on other users, e.g. ratings</a:t>
            </a:r>
          </a:p>
          <a:p>
            <a:r>
              <a:rPr lang="en-US" dirty="0"/>
              <a:t>Recommend new and unpopular item by profile alone</a:t>
            </a:r>
          </a:p>
          <a:p>
            <a:pPr lvl="1"/>
            <a:r>
              <a:rPr lang="en-US" dirty="0"/>
              <a:t>No cold start problem for items</a:t>
            </a:r>
          </a:p>
          <a:p>
            <a:r>
              <a:rPr lang="en-US" dirty="0"/>
              <a:t>Works for users with unusual tastes</a:t>
            </a:r>
          </a:p>
          <a:p>
            <a:pPr lvl="1"/>
            <a:r>
              <a:rPr lang="en-US" dirty="0"/>
              <a:t>No first-rater problem</a:t>
            </a:r>
          </a:p>
          <a:p>
            <a:r>
              <a:rPr lang="en-US" dirty="0"/>
              <a:t>Outcome is explainable</a:t>
            </a:r>
          </a:p>
          <a:p>
            <a:pPr lvl="1"/>
            <a:r>
              <a:rPr lang="en-US" dirty="0"/>
              <a:t>Easy to understand ranking by similarity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5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Disadvantages of content based recommenders</a:t>
            </a:r>
          </a:p>
          <a:p>
            <a:r>
              <a:rPr lang="en-US" dirty="0"/>
              <a:t>Finding features for profile is hard </a:t>
            </a:r>
          </a:p>
          <a:p>
            <a:pPr lvl="1"/>
            <a:r>
              <a:rPr lang="en-US" dirty="0"/>
              <a:t>Inconsistent descriptions</a:t>
            </a:r>
          </a:p>
          <a:p>
            <a:pPr lvl="1"/>
            <a:r>
              <a:rPr lang="en-US" dirty="0"/>
              <a:t>Information in unstructured data; text, images</a:t>
            </a:r>
          </a:p>
          <a:p>
            <a:r>
              <a:rPr lang="en-US" dirty="0"/>
              <a:t>Cold start problem for new user with no profile</a:t>
            </a:r>
          </a:p>
          <a:p>
            <a:r>
              <a:rPr lang="en-US" dirty="0"/>
              <a:t>Can give over-specialized recommendations</a:t>
            </a:r>
          </a:p>
          <a:p>
            <a:pPr lvl="1"/>
            <a:r>
              <a:rPr lang="en-US" dirty="0"/>
              <a:t>Will never find item without similarity to user behavior profile</a:t>
            </a:r>
          </a:p>
          <a:p>
            <a:pPr lvl="1"/>
            <a:r>
              <a:rPr lang="en-US" dirty="0"/>
              <a:t>Does not account for user with multiple interests</a:t>
            </a:r>
          </a:p>
          <a:p>
            <a:pPr lvl="1"/>
            <a:r>
              <a:rPr lang="en-US" dirty="0"/>
              <a:t>Does not use information from other users; e.g. ratings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2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Catalogs of user choices are growing</a:t>
            </a:r>
          </a:p>
          <a:p>
            <a:r>
              <a:rPr lang="en-US" dirty="0"/>
              <a:t>In the physical world user choice is limited to small number of items</a:t>
            </a:r>
          </a:p>
          <a:p>
            <a:pPr lvl="1"/>
            <a:r>
              <a:rPr lang="en-US" dirty="0"/>
              <a:t>Items on the shelves of a store</a:t>
            </a:r>
          </a:p>
          <a:p>
            <a:pPr lvl="1"/>
            <a:r>
              <a:rPr lang="en-US" dirty="0"/>
              <a:t>News articles printed on paper</a:t>
            </a:r>
          </a:p>
          <a:p>
            <a:pPr lvl="1"/>
            <a:r>
              <a:rPr lang="en-US" dirty="0"/>
              <a:t>Books in a book store</a:t>
            </a:r>
          </a:p>
          <a:p>
            <a:pPr lvl="1"/>
            <a:r>
              <a:rPr lang="en-US" dirty="0"/>
              <a:t>Music in a music store</a:t>
            </a:r>
          </a:p>
          <a:p>
            <a:pPr lvl="1"/>
            <a:r>
              <a:rPr lang="en-US" dirty="0"/>
              <a:t>People submitting paper resumes for a job</a:t>
            </a:r>
          </a:p>
          <a:p>
            <a:pPr lvl="1"/>
            <a:r>
              <a:rPr lang="en-US" dirty="0"/>
              <a:t>Movies at a theater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But, in the online word the choices are nearly limitless </a:t>
            </a:r>
          </a:p>
          <a:p>
            <a:pPr lvl="1"/>
            <a:r>
              <a:rPr lang="en-US" dirty="0"/>
              <a:t>Choice is no longer limited by physical constraints</a:t>
            </a:r>
          </a:p>
          <a:p>
            <a:pPr lvl="1"/>
            <a:r>
              <a:rPr lang="en-US" dirty="0"/>
              <a:t>Most of the choices are rarely purchased</a:t>
            </a:r>
          </a:p>
          <a:p>
            <a:pPr lvl="1"/>
            <a:r>
              <a:rPr lang="en-US" dirty="0"/>
              <a:t>Users will rarely find these choices on their own</a:t>
            </a:r>
          </a:p>
          <a:p>
            <a:pPr lvl="1"/>
            <a:r>
              <a:rPr lang="en-US" dirty="0"/>
              <a:t>This is known as the </a:t>
            </a:r>
            <a:r>
              <a:rPr lang="en-US" b="1" dirty="0"/>
              <a:t>long tail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Collaborative Filtering </a:t>
            </a:r>
          </a:p>
        </p:txBody>
      </p:sp>
    </p:spTree>
    <p:extLst>
      <p:ext uri="{BB962C8B-B14F-4D97-AF65-F5344CB8AC3E}">
        <p14:creationId xmlns:p14="http://schemas.microsoft.com/office/powerpoint/2010/main" val="2876937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Uses a measure of similarity,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measure similarity two ways</a:t>
                </a:r>
              </a:p>
              <a:p>
                <a:pPr lvl="1"/>
                <a:r>
                  <a:rPr lang="en-US" dirty="0"/>
                  <a:t>User-User</a:t>
                </a:r>
              </a:p>
              <a:p>
                <a:pPr lvl="1"/>
                <a:r>
                  <a:rPr lang="en-US" dirty="0"/>
                  <a:t>Item-Item</a:t>
                </a:r>
              </a:p>
              <a:p>
                <a:pPr lvl="1"/>
                <a:r>
                  <a:rPr lang="en-US" dirty="0"/>
                  <a:t>We focus on item-item, since generally works better in practice</a:t>
                </a:r>
              </a:p>
              <a:p>
                <a:r>
                  <a:rPr lang="en-US" dirty="0"/>
                  <a:t>Prediction by filtering for k highest similarity, and estimate rating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35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163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Start with a utility matrix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97958"/>
              </p:ext>
            </p:extLst>
          </p:nvPr>
        </p:nvGraphicFramePr>
        <p:xfrm>
          <a:off x="623969" y="3829887"/>
          <a:ext cx="6950812" cy="258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</a:tblGrid>
              <a:tr h="2649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648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20045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Want to predict user 7’s rating for item 1</a:t>
            </a:r>
          </a:p>
          <a:p>
            <a:r>
              <a:rPr lang="en-US" dirty="0"/>
              <a:t>Compute the mean and Variance of the item ratings</a:t>
            </a:r>
          </a:p>
          <a:p>
            <a:r>
              <a:rPr lang="en-US" dirty="0"/>
              <a:t>Subtract mean rating from item rating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204174"/>
              </p:ext>
            </p:extLst>
          </p:nvPr>
        </p:nvGraphicFramePr>
        <p:xfrm>
          <a:off x="623969" y="3829887"/>
          <a:ext cx="10515600" cy="2709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2145182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419606">
                  <a:extLst>
                    <a:ext uri="{9D8B030D-6E8A-4147-A177-3AD203B41FA5}">
                      <a16:colId xmlns:a16="http://schemas.microsoft.com/office/drawing/2014/main" val="1884601115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Mean Rating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Variance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2.80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3.20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3927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1.71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3.40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1.8</a:t>
                      </a: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842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Compute Pearson’s Correlation between item 1 ratings and other items </a:t>
            </a:r>
          </a:p>
          <a:p>
            <a:r>
              <a:rPr lang="en-US" dirty="0"/>
              <a:t>Two items have high correlation similarity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27217" y="437388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213847" y="294632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309322"/>
              </p:ext>
            </p:extLst>
          </p:nvPr>
        </p:nvGraphicFramePr>
        <p:xfrm>
          <a:off x="775446" y="3429000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6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9"/>
            <a:ext cx="10515600" cy="1326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Compute weighted rating = (0.84*2 + 1.0*3)/(0.84+1.0) = </a:t>
            </a:r>
            <a:r>
              <a:rPr lang="en-US" b="1" dirty="0"/>
              <a:t>2.54</a:t>
            </a:r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203739" y="402981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444803" y="260224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3406A42-91FF-48AF-87A0-DBFDB39A0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281086"/>
              </p:ext>
            </p:extLst>
          </p:nvPr>
        </p:nvGraphicFramePr>
        <p:xfrm>
          <a:off x="950157" y="3248247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408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Could we use some other weighting other than similarity, w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Prediction by filtering for k highest weights, and estimate rating: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find optimal weights by minimizing RMSE with gradient descent</a:t>
                </a:r>
              </a:p>
              <a:p>
                <a:pPr lvl="1"/>
                <a:r>
                  <a:rPr lang="en-US" dirty="0"/>
                  <a:t>Can include baseline terms</a:t>
                </a:r>
              </a:p>
              <a:p>
                <a:pPr lvl="1"/>
                <a:r>
                  <a:rPr lang="en-US" dirty="0"/>
                  <a:t>Will take up gradient descent later</a:t>
                </a:r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6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Evaluating Recommenders</a:t>
            </a:r>
          </a:p>
        </p:txBody>
      </p:sp>
    </p:spTree>
    <p:extLst>
      <p:ext uri="{BB962C8B-B14F-4D97-AF65-F5344CB8AC3E}">
        <p14:creationId xmlns:p14="http://schemas.microsoft.com/office/powerpoint/2010/main" val="3114923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evaluate and compare the performance of recommender systems?</a:t>
                </a:r>
              </a:p>
              <a:p>
                <a:r>
                  <a:rPr lang="en-US" dirty="0"/>
                  <a:t>Compare actual ratings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r>
                  <a:rPr lang="en-US" dirty="0"/>
                  <a:t>, to the predicted rating,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Follows supervised learning evaluation process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  <a:blipFill>
                <a:blip r:embed="rId2"/>
                <a:stretch>
                  <a:fillRect l="-1080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C78B94-5AB1-430D-915C-1FDBE7A28BF2}"/>
              </a:ext>
            </a:extLst>
          </p:cNvPr>
          <p:cNvSpPr txBox="1">
            <a:spLocks/>
          </p:cNvSpPr>
          <p:nvPr/>
        </p:nvSpPr>
        <p:spPr>
          <a:xfrm>
            <a:off x="4815523" y="3392982"/>
            <a:ext cx="7270232" cy="309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Compare estimated rating to actual ratings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evaluation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with full data sample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Hold back Bernoulli sampled fraction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using metric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0F5926-38D3-44ED-BAAB-A08528500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87177"/>
              </p:ext>
            </p:extLst>
          </p:nvPr>
        </p:nvGraphicFramePr>
        <p:xfrm>
          <a:off x="887869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2000958" y="3067129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31940" y="467709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08987B-A8C8-45D3-9842-03D904DE9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29502"/>
              </p:ext>
            </p:extLst>
          </p:nvPr>
        </p:nvGraphicFramePr>
        <p:xfrm>
          <a:off x="887868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00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Which evaluation metrics can we use? </a:t>
                </a:r>
              </a:p>
              <a:p>
                <a:r>
                  <a:rPr lang="en-US" dirty="0"/>
                  <a:t>Could compare ratings pair-wise by items or users</a:t>
                </a:r>
              </a:p>
              <a:p>
                <a:pPr lvl="1"/>
                <a:r>
                  <a:rPr lang="en-US" dirty="0"/>
                  <a:t>Average cosign similarity</a:t>
                </a:r>
              </a:p>
              <a:p>
                <a:pPr lvl="1"/>
                <a:r>
                  <a:rPr lang="en-US" dirty="0"/>
                  <a:t>Average Pearson’s correlation</a:t>
                </a:r>
              </a:p>
              <a:p>
                <a:pPr lvl="1"/>
                <a:r>
                  <a:rPr lang="en-US" dirty="0"/>
                  <a:t>…</a:t>
                </a:r>
              </a:p>
              <a:p>
                <a:r>
                  <a:rPr lang="en-US" dirty="0"/>
                  <a:t>Example: </a:t>
                </a:r>
                <a:r>
                  <a:rPr lang="en-US" b="1" dirty="0"/>
                  <a:t>root mean squared error, RMSE</a:t>
                </a:r>
              </a:p>
              <a:p>
                <a:pPr lvl="1"/>
                <a:r>
                  <a:rPr lang="en-US" dirty="0"/>
                  <a:t>Most widely used</a:t>
                </a:r>
              </a:p>
              <a:p>
                <a:pPr lvl="1"/>
                <a:r>
                  <a:rPr lang="en-US" dirty="0"/>
                  <a:t>Assumes algorithm is </a:t>
                </a:r>
                <a:r>
                  <a:rPr lang="en-US" b="1" dirty="0"/>
                  <a:t>MLE</a:t>
                </a:r>
              </a:p>
              <a:p>
                <a:pPr lvl="1"/>
                <a:r>
                  <a:rPr lang="en-US" dirty="0"/>
                  <a:t>Fast to compute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user, </a:t>
                </a:r>
                <a:r>
                  <a:rPr lang="en-US" i="1" dirty="0"/>
                  <a:t>x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  <a:blipFill>
                <a:blip r:embed="rId2"/>
                <a:stretch>
                  <a:fillRect l="-1744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1844204" y="181507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-124814" y="342503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3993A2-0B8A-424E-8A5B-95D40E9E4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518384"/>
              </p:ext>
            </p:extLst>
          </p:nvPr>
        </p:nvGraphicFramePr>
        <p:xfrm>
          <a:off x="731114" y="2384437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67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7819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With large catalogs there are many items which are obscure and rarely purchased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D39A73-62CA-47AA-9DAC-616C09FAF4F2}"/>
              </a:ext>
            </a:extLst>
          </p:cNvPr>
          <p:cNvCxnSpPr>
            <a:cxnSpLocks/>
          </p:cNvCxnSpPr>
          <p:nvPr/>
        </p:nvCxnSpPr>
        <p:spPr>
          <a:xfrm>
            <a:off x="2199784" y="6231635"/>
            <a:ext cx="647850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DD087E-AF0E-4508-885D-5DCD525F2A3E}"/>
              </a:ext>
            </a:extLst>
          </p:cNvPr>
          <p:cNvCxnSpPr>
            <a:cxnSpLocks/>
          </p:cNvCxnSpPr>
          <p:nvPr/>
        </p:nvCxnSpPr>
        <p:spPr>
          <a:xfrm flipH="1" flipV="1">
            <a:off x="2199784" y="2589970"/>
            <a:ext cx="43068" cy="3641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A9CACA3-9F0A-4BE8-A34B-F9AAC56318EF}"/>
              </a:ext>
            </a:extLst>
          </p:cNvPr>
          <p:cNvSpPr/>
          <p:nvPr/>
        </p:nvSpPr>
        <p:spPr>
          <a:xfrm>
            <a:off x="3767564" y="5259758"/>
            <a:ext cx="4248042" cy="731520"/>
          </a:xfrm>
          <a:custGeom>
            <a:avLst/>
            <a:gdLst>
              <a:gd name="connsiteX0" fmla="*/ 4248042 w 4248042"/>
              <a:gd name="connsiteY0" fmla="*/ 731520 h 731520"/>
              <a:gd name="connsiteX1" fmla="*/ 3370218 w 4248042"/>
              <a:gd name="connsiteY1" fmla="*/ 715845 h 731520"/>
              <a:gd name="connsiteX2" fmla="*/ 2434917 w 4248042"/>
              <a:gd name="connsiteY2" fmla="*/ 674044 h 731520"/>
              <a:gd name="connsiteX3" fmla="*/ 1306286 w 4248042"/>
              <a:gd name="connsiteY3" fmla="*/ 543415 h 731520"/>
              <a:gd name="connsiteX4" fmla="*/ 506839 w 4248042"/>
              <a:gd name="connsiteY4" fmla="*/ 308284 h 731520"/>
              <a:gd name="connsiteX5" fmla="*/ 0 w 4248042"/>
              <a:gd name="connsiteY5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8042" h="731520">
                <a:moveTo>
                  <a:pt x="4248042" y="731520"/>
                </a:moveTo>
                <a:lnTo>
                  <a:pt x="3370218" y="715845"/>
                </a:lnTo>
                <a:cubicBezTo>
                  <a:pt x="3068031" y="706266"/>
                  <a:pt x="2778906" y="702782"/>
                  <a:pt x="2434917" y="674044"/>
                </a:cubicBezTo>
                <a:cubicBezTo>
                  <a:pt x="2090928" y="645306"/>
                  <a:pt x="1627632" y="604375"/>
                  <a:pt x="1306286" y="543415"/>
                </a:cubicBezTo>
                <a:cubicBezTo>
                  <a:pt x="984940" y="482455"/>
                  <a:pt x="724553" y="398853"/>
                  <a:pt x="506839" y="308284"/>
                </a:cubicBezTo>
                <a:cubicBezTo>
                  <a:pt x="289125" y="217715"/>
                  <a:pt x="0" y="0"/>
                  <a:pt x="0" y="0"/>
                </a:cubicBez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CF0A0C-2AE0-46BF-874D-E062A27E3AB6}"/>
              </a:ext>
            </a:extLst>
          </p:cNvPr>
          <p:cNvCxnSpPr/>
          <p:nvPr/>
        </p:nvCxnSpPr>
        <p:spPr>
          <a:xfrm>
            <a:off x="3767565" y="5259759"/>
            <a:ext cx="0" cy="971876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C81044-519E-4E6A-9694-7B5BA8C545A8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8015605" y="5991278"/>
            <a:ext cx="1" cy="24035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7FEB203-4F9D-4F47-BEBE-6E4E6FB6548F}"/>
              </a:ext>
            </a:extLst>
          </p:cNvPr>
          <p:cNvSpPr/>
          <p:nvPr/>
        </p:nvSpPr>
        <p:spPr>
          <a:xfrm rot="359675">
            <a:off x="2142751" y="2511551"/>
            <a:ext cx="1780445" cy="2671288"/>
          </a:xfrm>
          <a:custGeom>
            <a:avLst/>
            <a:gdLst>
              <a:gd name="connsiteX0" fmla="*/ 1517073 w 1517073"/>
              <a:gd name="connsiteY0" fmla="*/ 2272145 h 2272145"/>
              <a:gd name="connsiteX1" fmla="*/ 1233055 w 1517073"/>
              <a:gd name="connsiteY1" fmla="*/ 2105891 h 2272145"/>
              <a:gd name="connsiteX2" fmla="*/ 782782 w 1517073"/>
              <a:gd name="connsiteY2" fmla="*/ 1738745 h 2272145"/>
              <a:gd name="connsiteX3" fmla="*/ 443346 w 1517073"/>
              <a:gd name="connsiteY3" fmla="*/ 1336964 h 2272145"/>
              <a:gd name="connsiteX4" fmla="*/ 187037 w 1517073"/>
              <a:gd name="connsiteY4" fmla="*/ 762000 h 2272145"/>
              <a:gd name="connsiteX5" fmla="*/ 76200 w 1517073"/>
              <a:gd name="connsiteY5" fmla="*/ 381000 h 2272145"/>
              <a:gd name="connsiteX6" fmla="*/ 0 w 1517073"/>
              <a:gd name="connsiteY6" fmla="*/ 0 h 227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073" h="2272145">
                <a:moveTo>
                  <a:pt x="1517073" y="2272145"/>
                </a:moveTo>
                <a:cubicBezTo>
                  <a:pt x="1436255" y="2233468"/>
                  <a:pt x="1355437" y="2194791"/>
                  <a:pt x="1233055" y="2105891"/>
                </a:cubicBezTo>
                <a:cubicBezTo>
                  <a:pt x="1110673" y="2016991"/>
                  <a:pt x="914400" y="1866899"/>
                  <a:pt x="782782" y="1738745"/>
                </a:cubicBezTo>
                <a:cubicBezTo>
                  <a:pt x="651164" y="1610590"/>
                  <a:pt x="542637" y="1499755"/>
                  <a:pt x="443346" y="1336964"/>
                </a:cubicBezTo>
                <a:cubicBezTo>
                  <a:pt x="344055" y="1174173"/>
                  <a:pt x="248228" y="921327"/>
                  <a:pt x="187037" y="762000"/>
                </a:cubicBezTo>
                <a:cubicBezTo>
                  <a:pt x="125846" y="602673"/>
                  <a:pt x="107373" y="508000"/>
                  <a:pt x="76200" y="381000"/>
                </a:cubicBezTo>
                <a:cubicBezTo>
                  <a:pt x="45027" y="254000"/>
                  <a:pt x="22513" y="127000"/>
                  <a:pt x="0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5736-A4F6-49A3-87CB-37D6E133AC43}"/>
              </a:ext>
            </a:extLst>
          </p:cNvPr>
          <p:cNvSpPr txBox="1"/>
          <p:nvPr/>
        </p:nvSpPr>
        <p:spPr>
          <a:xfrm rot="16200000">
            <a:off x="113323" y="4225237"/>
            <a:ext cx="355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Frequency of purchase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6A0A7-894F-41DD-9476-98DEC3DBFB47}"/>
              </a:ext>
            </a:extLst>
          </p:cNvPr>
          <p:cNvSpPr txBox="1"/>
          <p:nvPr/>
        </p:nvSpPr>
        <p:spPr>
          <a:xfrm>
            <a:off x="3759925" y="5837322"/>
            <a:ext cx="3025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rarely purchased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57CF84-E5D1-4766-89B7-8CBB693668A8}"/>
              </a:ext>
            </a:extLst>
          </p:cNvPr>
          <p:cNvSpPr txBox="1"/>
          <p:nvPr/>
        </p:nvSpPr>
        <p:spPr>
          <a:xfrm>
            <a:off x="2178998" y="5074339"/>
            <a:ext cx="1645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commonly purchased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9B601-507B-4A67-847D-BF7F5420FD11}"/>
              </a:ext>
            </a:extLst>
          </p:cNvPr>
          <p:cNvSpPr txBox="1"/>
          <p:nvPr/>
        </p:nvSpPr>
        <p:spPr>
          <a:xfrm>
            <a:off x="4198894" y="3984810"/>
            <a:ext cx="4971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Users unlikely to find rarely purchased items without recommender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11D7A0-846E-4571-97D3-F559FC89A575}"/>
              </a:ext>
            </a:extLst>
          </p:cNvPr>
          <p:cNvCxnSpPr/>
          <p:nvPr/>
        </p:nvCxnSpPr>
        <p:spPr>
          <a:xfrm flipV="1">
            <a:off x="4337740" y="4956368"/>
            <a:ext cx="3986784" cy="222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28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9" grpId="0"/>
      <p:bldP spid="15" grpId="0"/>
      <p:bldP spid="16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apply cross validation to recommender algorithms?</a:t>
            </a:r>
          </a:p>
          <a:p>
            <a:r>
              <a:rPr lang="en-US" dirty="0"/>
              <a:t>Yes! Use N-fold method</a:t>
            </a:r>
          </a:p>
          <a:p>
            <a:r>
              <a:rPr lang="en-US" dirty="0"/>
              <a:t>CV is an effective tool for comparing performance of models</a:t>
            </a:r>
          </a:p>
          <a:p>
            <a:r>
              <a:rPr lang="en-US" dirty="0"/>
              <a:t>In theory, can use nested CV for hyperparameter search</a:t>
            </a:r>
          </a:p>
          <a:p>
            <a:pPr lvl="1"/>
            <a:r>
              <a:rPr lang="en-US" dirty="0"/>
              <a:t>But, computation can be prohibitive – data can be massive</a:t>
            </a:r>
          </a:p>
          <a:p>
            <a:pPr lvl="1"/>
            <a:r>
              <a:rPr lang="en-US" dirty="0"/>
              <a:t>Can limit folds and number of hyperparameter values</a:t>
            </a:r>
          </a:p>
          <a:p>
            <a:pPr lvl="1"/>
            <a:r>
              <a:rPr lang="en-US" dirty="0"/>
              <a:t>Use random subsample of users and items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Latent Variable Models</a:t>
            </a:r>
          </a:p>
        </p:txBody>
      </p:sp>
    </p:spTree>
    <p:extLst>
      <p:ext uri="{BB962C8B-B14F-4D97-AF65-F5344CB8AC3E}">
        <p14:creationId xmlns:p14="http://schemas.microsoft.com/office/powerpoint/2010/main" val="4056268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Uses a </a:t>
            </a:r>
            <a:r>
              <a:rPr lang="en-US" b="1" dirty="0"/>
              <a:t>matrix decomposition </a:t>
            </a:r>
            <a:r>
              <a:rPr lang="en-US" dirty="0"/>
              <a:t>of the utility matrix</a:t>
            </a:r>
          </a:p>
          <a:p>
            <a:r>
              <a:rPr lang="en-US" dirty="0"/>
              <a:t>Compute missing ratings from matrix decomposition</a:t>
            </a:r>
          </a:p>
          <a:p>
            <a:r>
              <a:rPr lang="en-US" dirty="0"/>
              <a:t>But, need a trick!</a:t>
            </a:r>
          </a:p>
          <a:p>
            <a:pPr lvl="1"/>
            <a:r>
              <a:rPr lang="en-US" dirty="0"/>
              <a:t>Utility matrix is not square: wide, n users by m items</a:t>
            </a:r>
          </a:p>
          <a:p>
            <a:pPr lvl="1"/>
            <a:r>
              <a:rPr lang="en-US" dirty="0"/>
              <a:t>Typically n &lt;&lt; m, or sometimes m &lt; n</a:t>
            </a:r>
          </a:p>
          <a:p>
            <a:pPr lvl="1"/>
            <a:r>
              <a:rPr lang="en-US" dirty="0"/>
              <a:t>But, many missing values</a:t>
            </a:r>
          </a:p>
          <a:p>
            <a:pPr lvl="1"/>
            <a:r>
              <a:rPr lang="en-US" dirty="0"/>
              <a:t>Standard SVD biased by 0 filling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What are factor models? </a:t>
            </a:r>
          </a:p>
          <a:p>
            <a:r>
              <a:rPr lang="en-US" b="1" dirty="0"/>
              <a:t>Statistical factor models </a:t>
            </a:r>
            <a:r>
              <a:rPr lang="en-US" dirty="0"/>
              <a:t>attempt to </a:t>
            </a:r>
            <a:r>
              <a:rPr lang="en-US" b="1" dirty="0"/>
              <a:t>explain data </a:t>
            </a:r>
            <a:endParaRPr lang="en-US" dirty="0"/>
          </a:p>
          <a:p>
            <a:pPr lvl="1"/>
            <a:r>
              <a:rPr lang="en-US" dirty="0"/>
              <a:t>Is a </a:t>
            </a:r>
            <a:r>
              <a:rPr lang="en-US" b="1" dirty="0"/>
              <a:t>dimensionality reduction </a:t>
            </a:r>
            <a:r>
              <a:rPr lang="en-US" dirty="0"/>
              <a:t>method</a:t>
            </a:r>
          </a:p>
          <a:p>
            <a:pPr lvl="1"/>
            <a:r>
              <a:rPr lang="en-US" dirty="0"/>
              <a:t>Features are </a:t>
            </a:r>
            <a:r>
              <a:rPr lang="en-US" b="1" dirty="0"/>
              <a:t>explanatory factors</a:t>
            </a:r>
          </a:p>
          <a:p>
            <a:pPr lvl="1"/>
            <a:r>
              <a:rPr lang="en-US" dirty="0"/>
              <a:t>Algorithm learns </a:t>
            </a:r>
            <a:r>
              <a:rPr lang="en-US" b="1" dirty="0"/>
              <a:t>factor weights</a:t>
            </a:r>
          </a:p>
          <a:p>
            <a:r>
              <a:rPr lang="en-US" dirty="0"/>
              <a:t>Can be </a:t>
            </a:r>
            <a:r>
              <a:rPr lang="en-US" b="1" dirty="0"/>
              <a:t>observable factors</a:t>
            </a:r>
            <a:endParaRPr lang="en-US" dirty="0"/>
          </a:p>
          <a:p>
            <a:pPr lvl="1"/>
            <a:r>
              <a:rPr lang="en-US" dirty="0"/>
              <a:t>Example; factors for film, director, writer, lead actors</a:t>
            </a:r>
          </a:p>
          <a:p>
            <a:r>
              <a:rPr lang="en-US" b="1" dirty="0"/>
              <a:t>Unobservable factors </a:t>
            </a:r>
            <a:r>
              <a:rPr lang="en-US" dirty="0"/>
              <a:t>are called </a:t>
            </a:r>
            <a:r>
              <a:rPr lang="en-US" b="1" dirty="0"/>
              <a:t>latent factors</a:t>
            </a:r>
          </a:p>
          <a:p>
            <a:pPr lvl="1"/>
            <a:r>
              <a:rPr lang="en-US" dirty="0"/>
              <a:t>Latent since they </a:t>
            </a:r>
            <a:r>
              <a:rPr lang="en-US" b="1" dirty="0"/>
              <a:t>cannot be observed</a:t>
            </a:r>
          </a:p>
          <a:p>
            <a:pPr lvl="1"/>
            <a:r>
              <a:rPr lang="en-US" dirty="0"/>
              <a:t>Factors weights learned from observed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7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Latent factor recommenders are powerful model</a:t>
                </a:r>
              </a:p>
              <a:p>
                <a:r>
                  <a:rPr lang="en-US" dirty="0"/>
                  <a:t>Recall </a:t>
                </a:r>
                <a:r>
                  <a:rPr lang="en-US" b="1" dirty="0"/>
                  <a:t>singular value decomposition (SVD)</a:t>
                </a:r>
                <a:r>
                  <a:rPr lang="en-US" dirty="0"/>
                  <a:t> of </a:t>
                </a:r>
                <a:r>
                  <a:rPr lang="en-US" dirty="0" err="1"/>
                  <a:t>nxm</a:t>
                </a:r>
                <a:r>
                  <a:rPr lang="en-US" dirty="0"/>
                  <a:t> matrix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i="1" dirty="0"/>
                  <a:t>A</a:t>
                </a:r>
                <a:r>
                  <a:rPr lang="en-US" dirty="0"/>
                  <a:t> not square, so no exact (eigen) decomposition</a:t>
                </a:r>
              </a:p>
              <a:p>
                <a:pPr lvl="1"/>
                <a:r>
                  <a:rPr lang="en-US" dirty="0"/>
                  <a:t>Approximate decomposition of </a:t>
                </a:r>
                <a:r>
                  <a:rPr lang="en-US" i="1" dirty="0"/>
                  <a:t>A</a:t>
                </a:r>
                <a:endParaRPr lang="en-US" b="1" i="1" dirty="0"/>
              </a:p>
              <a:p>
                <a:pPr lvl="1"/>
                <a:r>
                  <a:rPr lang="en-US" i="1" dirty="0"/>
                  <a:t>U </a:t>
                </a:r>
                <a:r>
                  <a:rPr lang="en-US" dirty="0"/>
                  <a:t>is </a:t>
                </a:r>
                <a:r>
                  <a:rPr lang="en-US" i="1" dirty="0"/>
                  <a:t>m x s</a:t>
                </a:r>
                <a:r>
                  <a:rPr lang="en-US" dirty="0"/>
                  <a:t> 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left singular vectors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latin typeface="Symbol" panose="05050102010706020507" pitchFamily="18" charset="2"/>
                  </a:rPr>
                  <a:t>S</a:t>
                </a:r>
                <a:r>
                  <a:rPr lang="en-US" dirty="0"/>
                  <a:t> is diagonal matrix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singular values</a:t>
                </a:r>
              </a:p>
              <a:p>
                <a:pPr lvl="1"/>
                <a:r>
                  <a:rPr lang="en-US" i="1" dirty="0"/>
                  <a:t>V</a:t>
                </a:r>
                <a:r>
                  <a:rPr lang="en-US" dirty="0"/>
                  <a:t> is </a:t>
                </a:r>
                <a:r>
                  <a:rPr lang="en-US" i="1" dirty="0"/>
                  <a:t>n x s </a:t>
                </a:r>
                <a:r>
                  <a:rPr lang="en-US" dirty="0"/>
                  <a:t>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right singular vectors</a:t>
                </a:r>
              </a:p>
              <a:p>
                <a:r>
                  <a:rPr lang="en-US" dirty="0"/>
                  <a:t>Matrix multiplication of decomposition,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approximately reconstructs </a:t>
                </a:r>
                <a:r>
                  <a:rPr lang="en-US" i="1" dirty="0"/>
                  <a:t>A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  <a:blipFill>
                <a:blip r:embed="rId2"/>
                <a:stretch>
                  <a:fillRect l="-1159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36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Problem, SVD biased by missing values and produces negative ratings</a:t>
                </a:r>
              </a:p>
              <a:p>
                <a:r>
                  <a:rPr lang="en-US" dirty="0"/>
                  <a:t>Reconstruction of utility matrix is biased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  <a:blipFill>
                <a:blip r:embed="rId2"/>
                <a:stretch>
                  <a:fillRect l="-1159" t="-1867" b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B15E6B-04F9-4ACD-936C-E4B39626D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9339"/>
              </p:ext>
            </p:extLst>
          </p:nvPr>
        </p:nvGraphicFramePr>
        <p:xfrm>
          <a:off x="1189968" y="2256166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29664"/>
              </p:ext>
            </p:extLst>
          </p:nvPr>
        </p:nvGraphicFramePr>
        <p:xfrm>
          <a:off x="9120447" y="2161896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8E3763-5349-497E-896D-21740188E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65341"/>
              </p:ext>
            </p:extLst>
          </p:nvPr>
        </p:nvGraphicFramePr>
        <p:xfrm>
          <a:off x="7198970" y="2204648"/>
          <a:ext cx="1312716" cy="131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</a:tblGrid>
              <a:tr h="31523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7307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970040"/>
              </p:ext>
            </p:extLst>
          </p:nvPr>
        </p:nvGraphicFramePr>
        <p:xfrm>
          <a:off x="5277492" y="2244534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/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/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/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/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3200" baseline="30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8A13AB0-5CDC-445A-8066-8823E48FE52C}"/>
              </a:ext>
            </a:extLst>
          </p:cNvPr>
          <p:cNvSpPr txBox="1"/>
          <p:nvPr/>
        </p:nvSpPr>
        <p:spPr>
          <a:xfrm>
            <a:off x="2303057" y="1721314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36A090-6754-490D-B334-AE21CF62022C}"/>
              </a:ext>
            </a:extLst>
          </p:cNvPr>
          <p:cNvSpPr txBox="1"/>
          <p:nvPr/>
        </p:nvSpPr>
        <p:spPr>
          <a:xfrm rot="16200000">
            <a:off x="334039" y="333128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327855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160" y="923925"/>
                <a:ext cx="10515600" cy="5708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Wait! </a:t>
                </a:r>
              </a:p>
              <a:p>
                <a:pPr lvl="1"/>
                <a:r>
                  <a:rPr lang="en-US" dirty="0"/>
                  <a:t>Don’t care about the orthonormal properties of,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Need a decomposition that works with missing values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We can do another decomposition,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Where,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160" y="923925"/>
                <a:ext cx="10515600" cy="5708251"/>
              </a:xfrm>
              <a:blipFill>
                <a:blip r:embed="rId2"/>
                <a:stretch>
                  <a:fillRect l="-1217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77477"/>
              </p:ext>
            </p:extLst>
          </p:nvPr>
        </p:nvGraphicFramePr>
        <p:xfrm>
          <a:off x="8223192" y="4067909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79104"/>
              </p:ext>
            </p:extLst>
          </p:nvPr>
        </p:nvGraphicFramePr>
        <p:xfrm>
          <a:off x="5529771" y="3996188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552940" y="4439588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40" y="4439588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025683" y="4385874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683" y="4385874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425050"/>
              </p:ext>
            </p:extLst>
          </p:nvPr>
        </p:nvGraphicFramePr>
        <p:xfrm>
          <a:off x="1178700" y="4076139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291789" y="354128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322771" y="5151253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223192" y="3541287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810926" y="509738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501234" y="3501034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239695" y="4491368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68918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8871" y="1080652"/>
                <a:ext cx="10515600" cy="564399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How can we interpret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decomposition?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Vectors of </a:t>
                </a:r>
                <a:r>
                  <a:rPr lang="en-US" b="1" dirty="0">
                    <a:ea typeface="Cambria Math" panose="02040503050406030204" pitchFamily="18" charset="0"/>
                  </a:rPr>
                  <a:t>explanatory factors</a:t>
                </a:r>
                <a:r>
                  <a:rPr lang="en-US" dirty="0">
                    <a:ea typeface="Cambria Math" panose="02040503050406030204" pitchFamily="18" charset="0"/>
                  </a:rPr>
                  <a:t> for the values of the utility matrix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Inner product of </a:t>
                </a:r>
                <a:r>
                  <a:rPr lang="en-US" b="1" dirty="0"/>
                  <a:t>Factor weights </a:t>
                </a:r>
                <a:r>
                  <a:rPr lang="en-US" dirty="0"/>
                  <a:t>predicts the rating values </a:t>
                </a:r>
              </a:p>
              <a:p>
                <a:r>
                  <a:rPr lang="en-US" dirty="0"/>
                  <a:t>Factors for users and items are different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8871" y="1080652"/>
                <a:ext cx="10515600" cy="5643997"/>
              </a:xfrm>
              <a:blipFill>
                <a:blip r:embed="rId2"/>
                <a:stretch>
                  <a:fillRect l="-1043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182546"/>
              </p:ext>
            </p:extLst>
          </p:nvPr>
        </p:nvGraphicFramePr>
        <p:xfrm>
          <a:off x="8669015" y="23349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63798"/>
              </p:ext>
            </p:extLst>
          </p:nvPr>
        </p:nvGraphicFramePr>
        <p:xfrm>
          <a:off x="5975594" y="22632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998763" y="27066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763" y="27066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471506" y="26529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506" y="26529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42845"/>
              </p:ext>
            </p:extLst>
          </p:nvPr>
        </p:nvGraphicFramePr>
        <p:xfrm>
          <a:off x="1624523" y="23431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672084" y="183080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768594" y="34183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603487" y="1830807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5256749" y="33644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881529" y="1790554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685518" y="27584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211834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With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decomposition compute rating of item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i="1" dirty="0" err="1">
                    <a:ea typeface="Cambria Math" panose="02040503050406030204" pitchFamily="18" charset="0"/>
                  </a:rPr>
                  <a:t>i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for user </a:t>
                </a:r>
                <a:r>
                  <a:rPr lang="en-US" i="1" dirty="0">
                    <a:ea typeface="Cambria Math" panose="02040503050406030204" pitchFamily="18" charset="0"/>
                  </a:rPr>
                  <a:t>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vector of factor weights for item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the vector of factor weights for user </a:t>
                </a:r>
                <a:r>
                  <a:rPr lang="en-US" i="1" dirty="0"/>
                  <a:t>x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  <a:blipFill>
                <a:blip r:embed="rId2"/>
                <a:stretch>
                  <a:fillRect l="-1159" t="-4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75190"/>
              </p:ext>
            </p:extLst>
          </p:nvPr>
        </p:nvGraphicFramePr>
        <p:xfrm>
          <a:off x="8096486" y="36656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17236"/>
              </p:ext>
            </p:extLst>
          </p:nvPr>
        </p:nvGraphicFramePr>
        <p:xfrm>
          <a:off x="5403065" y="35939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3750"/>
              </p:ext>
            </p:extLst>
          </p:nvPr>
        </p:nvGraphicFramePr>
        <p:xfrm>
          <a:off x="1051994" y="36738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165083" y="31390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196065" y="47490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096486" y="3139036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684220" y="46951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374528" y="3098783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112989" y="40891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116081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 we compute the factor weights?</a:t>
                </a:r>
              </a:p>
              <a:p>
                <a:r>
                  <a:rPr lang="en-US" dirty="0"/>
                  <a:t>Find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that minimize squared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This problem is under-constrained</a:t>
                </a:r>
              </a:p>
              <a:p>
                <a:r>
                  <a:rPr lang="en-US" dirty="0"/>
                  <a:t>There are areas of the utility matrix that have very sparse values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  <a:blipFill>
                <a:blip r:embed="rId2"/>
                <a:stretch>
                  <a:fillRect l="-1669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45DED00-D403-4BF5-AA23-0B420CD4E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214380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0A77C7FC-1C7B-424F-99D0-1B7C92851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8159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33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Many algorithms have been tried to find recommendations</a:t>
                </a:r>
              </a:p>
              <a:p>
                <a:r>
                  <a:rPr lang="en-US" b="1" dirty="0"/>
                  <a:t>Classifiers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Requires a new model for each user and market segment</a:t>
                </a:r>
              </a:p>
              <a:p>
                <a:pPr lvl="1"/>
                <a:r>
                  <a:rPr lang="en-US" dirty="0"/>
                  <a:t>Long tail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imbalanced training cases</a:t>
                </a:r>
              </a:p>
              <a:p>
                <a:pPr lvl="1"/>
                <a:r>
                  <a:rPr lang="en-US" dirty="0"/>
                  <a:t>Not practical</a:t>
                </a:r>
              </a:p>
              <a:p>
                <a:r>
                  <a:rPr lang="en-US" b="1" dirty="0"/>
                  <a:t>Clustering</a:t>
                </a:r>
                <a:endParaRPr lang="en-US" dirty="0"/>
              </a:p>
              <a:p>
                <a:pPr lvl="1"/>
                <a:r>
                  <a:rPr lang="en-US" dirty="0"/>
                  <a:t>Attempt to put common users and items in groups</a:t>
                </a:r>
              </a:p>
              <a:p>
                <a:pPr lvl="1"/>
                <a:r>
                  <a:rPr lang="en-US" dirty="0"/>
                  <a:t>But data is very sparse in long tail, so often poor performance</a:t>
                </a:r>
              </a:p>
              <a:p>
                <a:pPr lvl="1"/>
                <a:r>
                  <a:rPr lang="en-US" dirty="0"/>
                  <a:t>But, can be used to fill null values when little history – the cold start problem</a:t>
                </a:r>
              </a:p>
              <a:p>
                <a:r>
                  <a:rPr lang="en-US" b="1" dirty="0"/>
                  <a:t>Association models  </a:t>
                </a:r>
              </a:p>
              <a:p>
                <a:pPr lvl="1"/>
                <a:r>
                  <a:rPr lang="en-US" dirty="0"/>
                  <a:t>More on this later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5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minimum squared error problem is under constrained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Require some regularization to constrain factor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Is bias-variance trade-off with two hyperparameters,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6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Solving the minimization problem is difficult since must minimize over two matrices,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Can alternate </a:t>
                </a:r>
                <a:r>
                  <a:rPr lang="en-US" b="1" dirty="0"/>
                  <a:t>gradient descent</a:t>
                </a:r>
                <a:r>
                  <a:rPr lang="en-US" dirty="0"/>
                  <a:t> updates</a:t>
                </a:r>
              </a:p>
              <a:p>
                <a:pPr lvl="1"/>
                <a:r>
                  <a:rPr lang="en-US" dirty="0"/>
                  <a:t>Find initial values of 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; e.g. by SVD</a:t>
                </a:r>
              </a:p>
              <a:p>
                <a:pPr lvl="1"/>
                <a:r>
                  <a:rPr lang="en-US" dirty="0"/>
                  <a:t>Alternate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Until convergence</a:t>
                </a:r>
              </a:p>
              <a:p>
                <a:pPr lvl="1"/>
                <a:r>
                  <a:rPr lang="en-US" dirty="0"/>
                  <a:t>Where first gradient component: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en-US" dirty="0"/>
                  <a:t> is the learning rate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67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a more efficient way to perform updates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Idea: Use </a:t>
                </a:r>
                <a:r>
                  <a:rPr lang="en-US" b="1" dirty="0">
                    <a:hlinkClick r:id="rId2"/>
                  </a:rPr>
                  <a:t>stochastic gradient descent</a:t>
                </a:r>
                <a:r>
                  <a:rPr lang="en-US" b="1" dirty="0"/>
                  <a:t> (SGD)</a:t>
                </a:r>
                <a:r>
                  <a:rPr lang="en-US" dirty="0"/>
                  <a:t> algorithm</a:t>
                </a:r>
              </a:p>
              <a:p>
                <a:pPr lvl="1"/>
                <a:r>
                  <a:rPr lang="en-US" dirty="0"/>
                  <a:t>SGD can operate component-wise: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Compare to batch GD, noticing the double sum: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SGD approximately follows gradient at each step</a:t>
                </a:r>
              </a:p>
              <a:p>
                <a:r>
                  <a:rPr lang="en-US" dirty="0"/>
                  <a:t>Generally, SGD requires more steps, but is more efficient overall than GD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3"/>
                <a:stretch>
                  <a:fillRect l="-1194" t="-2597" b="-2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3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detail the update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are some properties of SGD?</a:t>
                </a:r>
              </a:p>
              <a:p>
                <a:pPr lvl="1"/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pPr lvl="1"/>
                <a:r>
                  <a:rPr lang="en-US" dirty="0"/>
                  <a:t>Gradient is computed locally</a:t>
                </a:r>
              </a:p>
              <a:p>
                <a:pPr lvl="1"/>
                <a:r>
                  <a:rPr lang="en-US" dirty="0"/>
                  <a:t>An update may not reduce global sum of square error – loss function</a:t>
                </a:r>
              </a:p>
              <a:p>
                <a:pPr lvl="1"/>
                <a:r>
                  <a:rPr lang="en-US" dirty="0"/>
                  <a:t>In practice convergence is good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3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r>
                  <a:rPr lang="en-US" dirty="0"/>
                  <a:t>Gradient is computed locally</a:t>
                </a:r>
              </a:p>
              <a:p>
                <a:r>
                  <a:rPr lang="en-US" dirty="0"/>
                  <a:t>An update may not reduce global sum of square error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  <a:blipFill>
                <a:blip r:embed="rId2"/>
                <a:stretch>
                  <a:fillRect l="-258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22DE2B1-BDBE-4C99-82F8-01DADE59B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7" y="1196532"/>
            <a:ext cx="5877221" cy="461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A3287-C740-4C99-914F-D38D1F9CDB52}"/>
              </a:ext>
            </a:extLst>
          </p:cNvPr>
          <p:cNvSpPr txBox="1"/>
          <p:nvPr/>
        </p:nvSpPr>
        <p:spPr>
          <a:xfrm rot="16200000">
            <a:off x="-1809946" y="3174695"/>
            <a:ext cx="4459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Sum of Square Loss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DBE8C-B738-479F-B35C-319B7DD0A8C7}"/>
              </a:ext>
            </a:extLst>
          </p:cNvPr>
          <p:cNvSpPr txBox="1"/>
          <p:nvPr/>
        </p:nvSpPr>
        <p:spPr>
          <a:xfrm>
            <a:off x="989936" y="5843713"/>
            <a:ext cx="5338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Update steps – iterations</a:t>
            </a:r>
          </a:p>
          <a:p>
            <a:pPr algn="ctr"/>
            <a:r>
              <a:rPr lang="en-US" sz="1400" dirty="0"/>
              <a:t>Credit: Wiki Commons</a:t>
            </a:r>
          </a:p>
        </p:txBody>
      </p:sp>
    </p:spTree>
    <p:extLst>
      <p:ext uri="{BB962C8B-B14F-4D97-AF65-F5344CB8AC3E}">
        <p14:creationId xmlns:p14="http://schemas.microsoft.com/office/powerpoint/2010/main" val="412995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Is a linear model parameterized by factors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Like all linear models, can be improved by using </a:t>
                </a:r>
                <a:r>
                  <a:rPr lang="en-US" b="1" dirty="0"/>
                  <a:t>baseline</a:t>
                </a:r>
                <a:r>
                  <a:rPr lang="en-US" dirty="0"/>
                  <a:t> terms</a:t>
                </a:r>
              </a:p>
              <a:p>
                <a:pPr lvl="1"/>
                <a:r>
                  <a:rPr lang="en-US" dirty="0"/>
                  <a:t>Analogous to an intercept terms for linear regression</a:t>
                </a:r>
              </a:p>
              <a:p>
                <a:r>
                  <a:rPr lang="en-US" dirty="0"/>
                  <a:t>But:</a:t>
                </a:r>
              </a:p>
              <a:p>
                <a:pPr lvl="1"/>
                <a:r>
                  <a:rPr lang="en-US" dirty="0"/>
                  <a:t>There is a mean rating of all items</a:t>
                </a:r>
              </a:p>
              <a:p>
                <a:pPr lvl="1"/>
                <a:r>
                  <a:rPr lang="en-US" dirty="0"/>
                  <a:t>Some users have higher or lower average ratings than others</a:t>
                </a:r>
              </a:p>
              <a:p>
                <a:pPr lvl="1"/>
                <a:r>
                  <a:rPr lang="en-US" dirty="0"/>
                  <a:t>Some items get higher or lower average ratings that others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54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user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item</a:t>
                </a:r>
              </a:p>
              <a:p>
                <a:r>
                  <a:rPr lang="en-US" dirty="0"/>
                  <a:t>Including a baseline term in the loss function along with regularization:</a:t>
                </a:r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 r="-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41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Static baseline parameters are not optimal</a:t>
                </a:r>
              </a:p>
              <a:p>
                <a:r>
                  <a:rPr lang="en-US" dirty="0"/>
                  <a:t>Average ratings change with time</a:t>
                </a:r>
              </a:p>
              <a:p>
                <a:pPr lvl="1"/>
                <a:r>
                  <a:rPr lang="en-US" dirty="0"/>
                  <a:t>Users’ movie reviews have increased over time</a:t>
                </a:r>
              </a:p>
              <a:p>
                <a:r>
                  <a:rPr lang="en-US" dirty="0"/>
                  <a:t>Item ratings change with time</a:t>
                </a:r>
              </a:p>
              <a:p>
                <a:pPr lvl="1"/>
                <a:r>
                  <a:rPr lang="en-US" dirty="0"/>
                  <a:t>Game ratings decrease following game release</a:t>
                </a:r>
              </a:p>
              <a:p>
                <a:r>
                  <a:rPr lang="en-US" dirty="0"/>
                  <a:t>Users behavior can change over time</a:t>
                </a:r>
              </a:p>
              <a:p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Linear trends</a:t>
                </a:r>
              </a:p>
              <a:p>
                <a:pPr lvl="1"/>
                <a:r>
                  <a:rPr lang="en-US" dirty="0"/>
                  <a:t>Quadratic trends</a:t>
                </a:r>
              </a:p>
              <a:p>
                <a:pPr lvl="1"/>
                <a:r>
                  <a:rPr lang="en-US" dirty="0"/>
                  <a:t>Nonlinear, tree models, GAMs, </a:t>
                </a:r>
                <a:r>
                  <a:rPr lang="en-US" dirty="0" err="1"/>
                  <a:t>Lowess</a:t>
                </a:r>
                <a:r>
                  <a:rPr lang="en-US" dirty="0"/>
                  <a:t>, etc.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04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State of the art recommenders require additional baseline terms</a:t>
            </a:r>
          </a:p>
          <a:p>
            <a:r>
              <a:rPr lang="en-US" dirty="0"/>
              <a:t>Peoples’ opinions differ in many systematic ways</a:t>
            </a:r>
          </a:p>
          <a:p>
            <a:pPr lvl="1"/>
            <a:r>
              <a:rPr lang="en-US" dirty="0"/>
              <a:t>Regional differences</a:t>
            </a:r>
          </a:p>
          <a:p>
            <a:pPr lvl="1"/>
            <a:r>
              <a:rPr lang="en-US" dirty="0"/>
              <a:t>Product category differences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Can add baseline terms for </a:t>
            </a:r>
            <a:r>
              <a:rPr lang="en-US" b="1" dirty="0"/>
              <a:t>observable factors</a:t>
            </a:r>
          </a:p>
          <a:p>
            <a:pPr lvl="1"/>
            <a:r>
              <a:rPr lang="en-US" dirty="0"/>
              <a:t>Selection of factors is solution specific</a:t>
            </a:r>
          </a:p>
          <a:p>
            <a:pPr lvl="1"/>
            <a:r>
              <a:rPr lang="en-US" dirty="0"/>
              <a:t>May be time 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Hybrid Models</a:t>
            </a:r>
          </a:p>
        </p:txBody>
      </p:sp>
    </p:spTree>
    <p:extLst>
      <p:ext uri="{BB962C8B-B14F-4D97-AF65-F5344CB8AC3E}">
        <p14:creationId xmlns:p14="http://schemas.microsoft.com/office/powerpoint/2010/main" val="235148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 by similarity measure</a:t>
            </a:r>
          </a:p>
          <a:p>
            <a:pPr lvl="1"/>
            <a:r>
              <a:rPr lang="en-US" dirty="0"/>
              <a:t>Related to frequent item set algorithms – Last lesson of course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or between users</a:t>
            </a:r>
          </a:p>
          <a:p>
            <a:pPr lvl="1"/>
            <a:r>
              <a:rPr lang="en-US" dirty="0"/>
              <a:t>Formerly widely used algorithm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b="1" dirty="0"/>
              <a:t>Latent variable methods</a:t>
            </a:r>
          </a:p>
          <a:p>
            <a:pPr lvl="1"/>
            <a:r>
              <a:rPr lang="en-US" dirty="0"/>
              <a:t>Until recently, state of the art approach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dirty="0"/>
              <a:t>Can apply graph-based models to Collaborative filtering and Latent variable methods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/>
              <a:t>Hybrid Recommenders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combine methods</a:t>
            </a:r>
          </a:p>
          <a:p>
            <a:r>
              <a:rPr lang="en-US" dirty="0"/>
              <a:t>May improve performance if errors are reasonably uncorrelated</a:t>
            </a:r>
          </a:p>
          <a:p>
            <a:r>
              <a:rPr lang="en-US" dirty="0"/>
              <a:t>Possibly overcome cold start problem</a:t>
            </a:r>
          </a:p>
          <a:p>
            <a:r>
              <a:rPr lang="en-US" dirty="0"/>
              <a:t>Different models can help with cold start problem</a:t>
            </a:r>
          </a:p>
          <a:p>
            <a:pPr lvl="1"/>
            <a:r>
              <a:rPr lang="en-US" dirty="0"/>
              <a:t>Baseline estimates</a:t>
            </a:r>
          </a:p>
          <a:p>
            <a:pPr lvl="1"/>
            <a:r>
              <a:rPr lang="en-US" dirty="0"/>
              <a:t>Use clustering methods to find similar users and items</a:t>
            </a:r>
          </a:p>
          <a:p>
            <a:r>
              <a:rPr lang="en-US" dirty="0"/>
              <a:t>Can start with semi-supervised (content-based) systems </a:t>
            </a:r>
          </a:p>
          <a:p>
            <a:pPr lvl="1"/>
            <a:r>
              <a:rPr lang="en-US" dirty="0"/>
              <a:t>Initially use item profiles</a:t>
            </a:r>
          </a:p>
          <a:p>
            <a:pPr lvl="1"/>
            <a:r>
              <a:rPr lang="en-US" dirty="0"/>
              <a:t>Combine with matrix factorization results as more data acquired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1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create ensembles of recommenders </a:t>
            </a:r>
          </a:p>
          <a:p>
            <a:r>
              <a:rPr lang="en-US" dirty="0"/>
              <a:t>Yes!</a:t>
            </a:r>
          </a:p>
          <a:p>
            <a:r>
              <a:rPr lang="en-US" dirty="0"/>
              <a:t>Can use different algorithms to overcome some cold start problems</a:t>
            </a:r>
          </a:p>
          <a:p>
            <a:r>
              <a:rPr lang="en-US" dirty="0"/>
              <a:t>Winners of the Netflix prize used complex ensembles</a:t>
            </a:r>
          </a:p>
          <a:p>
            <a:pPr lvl="1"/>
            <a:r>
              <a:rPr lang="en-US" dirty="0" err="1">
                <a:hlinkClick r:id="rId2"/>
              </a:rPr>
              <a:t>BellKor</a:t>
            </a:r>
            <a:r>
              <a:rPr lang="en-US" dirty="0">
                <a:hlinkClick r:id="rId2"/>
              </a:rPr>
              <a:t> team solution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Big chaos solution</a:t>
            </a:r>
            <a:endParaRPr lang="en-US" dirty="0"/>
          </a:p>
          <a:p>
            <a:pPr lvl="1"/>
            <a:r>
              <a:rPr lang="en-US" dirty="0"/>
              <a:t>But, these solutions are complex and may not be worth effort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5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r>
              <a:rPr lang="en-US" dirty="0"/>
              <a:t>Online catalogs have a long tail</a:t>
            </a:r>
          </a:p>
          <a:p>
            <a:pPr lvl="1"/>
            <a:r>
              <a:rPr lang="en-US" dirty="0"/>
              <a:t>Many rarely purchased and reviewed items</a:t>
            </a:r>
          </a:p>
          <a:p>
            <a:pPr lvl="1"/>
            <a:r>
              <a:rPr lang="en-US" dirty="0"/>
              <a:t>Users will not find items in the tail without a recommender</a:t>
            </a:r>
          </a:p>
          <a:p>
            <a:r>
              <a:rPr lang="en-US" dirty="0"/>
              <a:t>Recommender algorithms connect users with items</a:t>
            </a:r>
          </a:p>
          <a:p>
            <a:r>
              <a:rPr lang="en-US" dirty="0"/>
              <a:t>Creating a good recommender algorithm for the real-world is hard!</a:t>
            </a:r>
          </a:p>
          <a:p>
            <a:pPr lvl="1"/>
            <a:r>
              <a:rPr lang="en-US" dirty="0"/>
              <a:t>People have complex and variable behavior</a:t>
            </a:r>
          </a:p>
          <a:p>
            <a:pPr lvl="1"/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Cold start problem for new items</a:t>
            </a:r>
          </a:p>
          <a:p>
            <a:pPr lvl="1"/>
            <a:r>
              <a:rPr lang="en-US" dirty="0"/>
              <a:t>Cold start problem for new users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94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</a:t>
            </a:r>
          </a:p>
          <a:p>
            <a:pPr lvl="1"/>
            <a:r>
              <a:rPr lang="en-US" dirty="0"/>
              <a:t>Related to frequent item set algorithms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and between users</a:t>
            </a:r>
          </a:p>
          <a:p>
            <a:pPr lvl="1"/>
            <a:r>
              <a:rPr lang="en-US" dirty="0"/>
              <a:t>Widely used algorithms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b="1" dirty="0"/>
              <a:t>Latent factor methods</a:t>
            </a:r>
          </a:p>
          <a:p>
            <a:pPr lvl="1"/>
            <a:r>
              <a:rPr lang="en-US" dirty="0"/>
              <a:t>State of the art approach</a:t>
            </a:r>
          </a:p>
          <a:p>
            <a:pPr lvl="1"/>
            <a:r>
              <a:rPr lang="en-US" dirty="0"/>
              <a:t>Has cold-start problem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930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methods</a:t>
            </a:r>
            <a:r>
              <a:rPr lang="en-US" dirty="0"/>
              <a:t> are </a:t>
            </a:r>
            <a:r>
              <a:rPr lang="en-US"/>
              <a:t>powerful models</a:t>
            </a:r>
            <a:endParaRPr lang="en-US" dirty="0"/>
          </a:p>
          <a:p>
            <a:r>
              <a:rPr lang="en-US" dirty="0"/>
              <a:t>Decompose utility matrix into item and user latent factors, PQ</a:t>
            </a:r>
            <a:r>
              <a:rPr lang="en-US" baseline="30000" dirty="0"/>
              <a:t>T</a:t>
            </a:r>
          </a:p>
          <a:p>
            <a:pPr lvl="1"/>
            <a:r>
              <a:rPr lang="en-US" dirty="0"/>
              <a:t>Efficiently learn factor weights with SGD </a:t>
            </a:r>
          </a:p>
          <a:p>
            <a:pPr lvl="1"/>
            <a:r>
              <a:rPr lang="en-US" dirty="0"/>
              <a:t>Predict missing ratings by product PQ</a:t>
            </a:r>
            <a:r>
              <a:rPr lang="en-US" baseline="30000" dirty="0"/>
              <a:t>T</a:t>
            </a:r>
          </a:p>
          <a:p>
            <a:r>
              <a:rPr lang="en-US" dirty="0"/>
              <a:t>Improve with baseline functions</a:t>
            </a:r>
          </a:p>
          <a:p>
            <a:pPr lvl="1"/>
            <a:r>
              <a:rPr lang="en-US" dirty="0"/>
              <a:t>Average rating</a:t>
            </a:r>
          </a:p>
          <a:p>
            <a:pPr lvl="1"/>
            <a:r>
              <a:rPr lang="en-US" dirty="0"/>
              <a:t>Average user rating</a:t>
            </a:r>
          </a:p>
          <a:p>
            <a:pPr lvl="1"/>
            <a:r>
              <a:rPr lang="en-US" dirty="0"/>
              <a:t>Average item rating</a:t>
            </a:r>
          </a:p>
          <a:p>
            <a:r>
              <a:rPr lang="en-US" dirty="0"/>
              <a:t>Evaluate recommenders</a:t>
            </a:r>
          </a:p>
          <a:p>
            <a:pPr lvl="1"/>
            <a:r>
              <a:rPr lang="en-US" dirty="0"/>
              <a:t>Most commonly used metric, RMSE</a:t>
            </a:r>
          </a:p>
          <a:p>
            <a:pPr lvl="1"/>
            <a:r>
              <a:rPr lang="en-US" dirty="0"/>
              <a:t>Can perform cross validation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7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Many algorithms have been tried to find recommendations</a:t>
                </a:r>
              </a:p>
              <a:p>
                <a:r>
                  <a:rPr lang="en-US" b="1" dirty="0"/>
                  <a:t>Deep neural networks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Considerable recent research interest</a:t>
                </a:r>
              </a:p>
              <a:p>
                <a:pPr lvl="1"/>
                <a:r>
                  <a:rPr lang="en-US" dirty="0"/>
                  <a:t>Practical algorithms generally ‘neural’ versions of graph models</a:t>
                </a:r>
              </a:p>
              <a:p>
                <a:pPr lvl="1"/>
                <a:r>
                  <a:rPr lang="en-US" dirty="0"/>
                  <a:t>Complex model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hard to train on long tail </a:t>
                </a:r>
              </a:p>
              <a:p>
                <a:pPr lvl="1"/>
                <a:r>
                  <a:rPr lang="en-US" dirty="0"/>
                  <a:t>Can have poor response to unexpected or changing searches </a:t>
                </a:r>
              </a:p>
              <a:p>
                <a:r>
                  <a:rPr lang="en-US" dirty="0"/>
                  <a:t>Commercial implementations focus on highly efficient graph models</a:t>
                </a:r>
              </a:p>
              <a:p>
                <a:r>
                  <a:rPr lang="en-US" b="1" dirty="0"/>
                  <a:t>Other interesting approaches </a:t>
                </a:r>
                <a:endParaRPr lang="en-US" dirty="0"/>
              </a:p>
              <a:p>
                <a:pPr lvl="1"/>
                <a:r>
                  <a:rPr lang="en-US" dirty="0"/>
                  <a:t>Use text embeddings for feature extraction  </a:t>
                </a:r>
              </a:p>
              <a:p>
                <a:pPr lvl="1"/>
                <a:r>
                  <a:rPr lang="en-US" dirty="0"/>
                  <a:t>Models for changing user behavior in time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14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Resources for massively scalable recommenders</a:t>
            </a:r>
          </a:p>
          <a:p>
            <a:r>
              <a:rPr lang="en-US" dirty="0"/>
              <a:t>For examples of using graph recommender models at massive scale with Neo4j, see </a:t>
            </a:r>
            <a:r>
              <a:rPr lang="en-US" dirty="0">
                <a:hlinkClick r:id="rId2"/>
              </a:rPr>
              <a:t>Graph Powered Machine Learning, Alessandro Negro, Manning, 2021</a:t>
            </a:r>
            <a:r>
              <a:rPr lang="en-US" dirty="0"/>
              <a:t> </a:t>
            </a:r>
          </a:p>
          <a:p>
            <a:r>
              <a:rPr lang="en-US" dirty="0"/>
              <a:t>For an example of building scalable collaborative filtering and neural collaborative filtering recommenders in </a:t>
            </a:r>
            <a:r>
              <a:rPr lang="en-US" dirty="0" err="1"/>
              <a:t>Keras</a:t>
            </a:r>
            <a:r>
              <a:rPr lang="en-US" dirty="0"/>
              <a:t>, see </a:t>
            </a:r>
            <a:r>
              <a:rPr lang="en-US" dirty="0">
                <a:hlinkClick r:id="rId3"/>
              </a:rPr>
              <a:t>this example by Siddhartha Banerjee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hlinkClick r:id="rId4"/>
              </a:rPr>
              <a:t>Torch Rec system from Meta</a:t>
            </a:r>
            <a:r>
              <a:rPr lang="en-US" dirty="0"/>
              <a:t> supports building massive scale recommenders using </a:t>
            </a:r>
            <a:r>
              <a:rPr lang="en-US" dirty="0" err="1"/>
              <a:t>sharding</a:t>
            </a:r>
            <a:r>
              <a:rPr lang="en-US" dirty="0"/>
              <a:t> and embedding algorithms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3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Generating Recommendations is Hard!</a:t>
            </a:r>
          </a:p>
        </p:txBody>
      </p:sp>
    </p:spTree>
    <p:extLst>
      <p:ext uri="{BB962C8B-B14F-4D97-AF65-F5344CB8AC3E}">
        <p14:creationId xmlns:p14="http://schemas.microsoft.com/office/powerpoint/2010/main" val="231933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7559</TotalTime>
  <Words>4113</Words>
  <Application>Microsoft Office PowerPoint</Application>
  <PresentationFormat>Widescreen</PresentationFormat>
  <Paragraphs>1498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Segoe UI Light</vt:lpstr>
      <vt:lpstr>Segoe UI Symbol</vt:lpstr>
      <vt:lpstr>Symbol</vt:lpstr>
      <vt:lpstr>Office Theme</vt:lpstr>
      <vt:lpstr>CSCI E-96 Data Mining, Exploration and Discovery Recommender Algorithms</vt:lpstr>
      <vt:lpstr>Why Recommender Systems?</vt:lpstr>
      <vt:lpstr>Why Recommender Systems?</vt:lpstr>
      <vt:lpstr>Why Recommender Systems?</vt:lpstr>
      <vt:lpstr>Recommender Systems</vt:lpstr>
      <vt:lpstr>Recommender Systems</vt:lpstr>
      <vt:lpstr>Recommender Systems</vt:lpstr>
      <vt:lpstr>Recommender Systems</vt:lpstr>
      <vt:lpstr>PowerPoint Presentation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PowerPoint Presentation</vt:lpstr>
      <vt:lpstr>General Recommender Model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PowerPoint Presentation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PowerPoint Presentation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PowerPoint Presentation</vt:lpstr>
      <vt:lpstr>Evaluating Recommenders</vt:lpstr>
      <vt:lpstr>Evaluating Recommenders</vt:lpstr>
      <vt:lpstr>Evaluating Recommenders</vt:lpstr>
      <vt:lpstr>PowerPoint Presentation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PowerPoint Presentation</vt:lpstr>
      <vt:lpstr>Hybrid Recommenders</vt:lpstr>
      <vt:lpstr>Recommender Ensembles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442</cp:revision>
  <dcterms:created xsi:type="dcterms:W3CDTF">2020-08-19T23:28:02Z</dcterms:created>
  <dcterms:modified xsi:type="dcterms:W3CDTF">2023-07-05T18:10:33Z</dcterms:modified>
</cp:coreProperties>
</file>