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7" r:id="rId17"/>
    <p:sldId id="268" r:id="rId18"/>
    <p:sldId id="272" r:id="rId19"/>
    <p:sldId id="271" r:id="rId20"/>
    <p:sldId id="274" r:id="rId21"/>
    <p:sldId id="384" r:id="rId22"/>
    <p:sldId id="275" r:id="rId23"/>
    <p:sldId id="427" r:id="rId24"/>
    <p:sldId id="435" r:id="rId25"/>
    <p:sldId id="428" r:id="rId26"/>
    <p:sldId id="431" r:id="rId27"/>
    <p:sldId id="429" r:id="rId28"/>
    <p:sldId id="430" r:id="rId29"/>
    <p:sldId id="432" r:id="rId30"/>
    <p:sldId id="433" r:id="rId31"/>
    <p:sldId id="434" r:id="rId32"/>
    <p:sldId id="385" r:id="rId33"/>
    <p:sldId id="276" r:id="rId34"/>
    <p:sldId id="285" r:id="rId35"/>
    <p:sldId id="286" r:id="rId36"/>
    <p:sldId id="284" r:id="rId37"/>
    <p:sldId id="277" r:id="rId38"/>
    <p:sldId id="279" r:id="rId39"/>
    <p:sldId id="280" r:id="rId40"/>
    <p:sldId id="281" r:id="rId41"/>
    <p:sldId id="282" r:id="rId42"/>
    <p:sldId id="283" r:id="rId43"/>
    <p:sldId id="377" r:id="rId44"/>
    <p:sldId id="381" r:id="rId45"/>
    <p:sldId id="390" r:id="rId46"/>
    <p:sldId id="391" r:id="rId47"/>
    <p:sldId id="394" r:id="rId48"/>
    <p:sldId id="393" r:id="rId49"/>
    <p:sldId id="395" r:id="rId50"/>
    <p:sldId id="397" r:id="rId51"/>
    <p:sldId id="396" r:id="rId52"/>
    <p:sldId id="421" r:id="rId53"/>
    <p:sldId id="398" r:id="rId54"/>
    <p:sldId id="410" r:id="rId55"/>
    <p:sldId id="399" r:id="rId56"/>
    <p:sldId id="406" r:id="rId57"/>
    <p:sldId id="400" r:id="rId58"/>
    <p:sldId id="401" r:id="rId59"/>
    <p:sldId id="402" r:id="rId60"/>
    <p:sldId id="403" r:id="rId61"/>
    <p:sldId id="404" r:id="rId62"/>
    <p:sldId id="405" r:id="rId63"/>
    <p:sldId id="407" r:id="rId64"/>
    <p:sldId id="409" r:id="rId65"/>
    <p:sldId id="426" r:id="rId66"/>
    <p:sldId id="408" r:id="rId67"/>
    <p:sldId id="378" r:id="rId68"/>
    <p:sldId id="379" r:id="rId69"/>
    <p:sldId id="292" r:id="rId70"/>
    <p:sldId id="287" r:id="rId71"/>
    <p:sldId id="288" r:id="rId72"/>
    <p:sldId id="386" r:id="rId73"/>
    <p:sldId id="387" r:id="rId74"/>
    <p:sldId id="388" r:id="rId75"/>
    <p:sldId id="380" r:id="rId76"/>
    <p:sldId id="289" r:id="rId77"/>
    <p:sldId id="290" r:id="rId78"/>
    <p:sldId id="412" r:id="rId79"/>
    <p:sldId id="414" r:id="rId80"/>
    <p:sldId id="415" r:id="rId81"/>
    <p:sldId id="416" r:id="rId82"/>
    <p:sldId id="417" r:id="rId83"/>
    <p:sldId id="420" r:id="rId84"/>
    <p:sldId id="419" r:id="rId85"/>
    <p:sldId id="422" r:id="rId86"/>
    <p:sldId id="424" r:id="rId87"/>
    <p:sldId id="423" r:id="rId88"/>
    <p:sldId id="425" r:id="rId89"/>
    <p:sldId id="373" r:id="rId90"/>
    <p:sldId id="374" r:id="rId91"/>
    <p:sldId id="376" r:id="rId92"/>
    <p:sldId id="383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10.png"/><Relationship Id="rId7" Type="http://schemas.openxmlformats.org/officeDocument/2006/relationships/image" Target="../media/image131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.png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Geometric_distribution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5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12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Reservoir sampling</a:t>
            </a:r>
            <a:r>
              <a:rPr lang="en-US" dirty="0"/>
              <a:t>: compute statistic from a random sample of the stream 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samples in a window </a:t>
            </a:r>
          </a:p>
          <a:p>
            <a:r>
              <a:rPr lang="en-US" dirty="0"/>
              <a:t>Move window by a stride, number of samples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observations to the end of window</a:t>
            </a:r>
          </a:p>
          <a:p>
            <a:pPr lvl="1"/>
            <a:r>
              <a:rPr lang="en-US" dirty="0"/>
              <a:t>Remove old observations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Algorithm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Moving window updates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observations!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click streams and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Internet packet streams for cybersecurity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5A34-09D0-9863-8B8E-2A7877E4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38D6D-C896-057F-1876-31F8FE48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3001"/>
            <a:ext cx="10515600" cy="544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randomly sample from infinite streams to compute an analytic?    </a:t>
            </a:r>
          </a:p>
          <a:p>
            <a:r>
              <a:rPr lang="en-US" dirty="0"/>
              <a:t>Why do we need random samples or </a:t>
            </a:r>
            <a:r>
              <a:rPr lang="en-US" b="1" dirty="0"/>
              <a:t>probabilistic sampling algorithms</a:t>
            </a:r>
            <a:r>
              <a:rPr lang="en-US" dirty="0"/>
              <a:t>? </a:t>
            </a:r>
          </a:p>
          <a:p>
            <a:r>
              <a:rPr lang="en-US" dirty="0"/>
              <a:t>Moving window samples only hold information for a finite time </a:t>
            </a:r>
          </a:p>
          <a:p>
            <a:pPr lvl="1"/>
            <a:r>
              <a:rPr lang="en-US" dirty="0"/>
              <a:t>Loose history  </a:t>
            </a:r>
          </a:p>
          <a:p>
            <a:r>
              <a:rPr lang="en-US" dirty="0"/>
              <a:t>Exponential smoothing methods only works for certain statistics  </a:t>
            </a:r>
          </a:p>
          <a:p>
            <a:pPr lvl="1"/>
            <a:r>
              <a:rPr lang="en-US" dirty="0"/>
              <a:t>We </a:t>
            </a:r>
            <a:r>
              <a:rPr lang="en-US" dirty="0" err="1"/>
              <a:t>canot</a:t>
            </a:r>
            <a:r>
              <a:rPr lang="en-US" dirty="0"/>
              <a:t> derive closed form updates for many statistics, e.g. median   </a:t>
            </a:r>
          </a:p>
          <a:p>
            <a:r>
              <a:rPr lang="en-US" dirty="0"/>
              <a:t>Idea, use a random sample of the observations   </a:t>
            </a:r>
          </a:p>
          <a:p>
            <a:pPr lvl="1"/>
            <a:r>
              <a:rPr lang="en-US" dirty="0"/>
              <a:t>A random sample is representative of the full stream</a:t>
            </a:r>
          </a:p>
          <a:p>
            <a:pPr lvl="1"/>
            <a:r>
              <a:rPr lang="en-US" dirty="0"/>
              <a:t>Must updated random sample as new observations arrive</a:t>
            </a:r>
          </a:p>
          <a:p>
            <a:pPr lvl="1"/>
            <a:r>
              <a:rPr lang="en-US" dirty="0"/>
              <a:t>The stream has infinite length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29D0E8-589E-DBAF-C137-3E98400762B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413101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F6DA2-7018-3355-EDD0-6051A0CC9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 to compute an analytic?    </a:t>
                </a:r>
              </a:p>
              <a:p>
                <a:r>
                  <a:rPr lang="en-US" dirty="0"/>
                  <a:t>Could we Poisson sample from the stream? </a:t>
                </a:r>
              </a:p>
              <a:p>
                <a:r>
                  <a:rPr lang="en-US" dirty="0"/>
                  <a:t>Consider the required memory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sampling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number of sample seen from the stream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size of the Poisson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memory required for a Poisson sample is </a:t>
                </a:r>
                <a:r>
                  <a:rPr lang="en-US" b="1" dirty="0"/>
                  <a:t>unbounded for an infinite stream!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11E44-AA94-5A14-44CB-A8FA2A74C8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0F111B46-A4F4-7899-E8FF-1492C12715B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5805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E7E5-D8F8-29D4-50B2-123A6858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The reservoir sampling algorithm maintains a random sample </a:t>
                </a:r>
                <a:r>
                  <a:rPr lang="en-US" b="1" dirty="0"/>
                  <a:t>within fixed memory</a:t>
                </a:r>
              </a:p>
              <a:p>
                <a:r>
                  <a:rPr lang="en-US" dirty="0"/>
                  <a:t>Reservoir sampling is massively scalable for large number of streams</a:t>
                </a:r>
              </a:p>
              <a:p>
                <a:r>
                  <a:rPr lang="en-US" dirty="0"/>
                  <a:t>Apply sampling with fixed reservoir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Define reservoir,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Random sample </a:t>
                </a:r>
                <a:r>
                  <a:rPr lang="en-US" i="1" dirty="0"/>
                  <a:t>n</a:t>
                </a:r>
                <a:r>
                  <a:rPr lang="en-US" dirty="0"/>
                  <a:t>th observation </a:t>
                </a:r>
              </a:p>
              <a:p>
                <a:pPr marL="914400" lvl="2" indent="0">
                  <a:buNone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Repeat step 2 indefinitely for each new observation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Find details for reservoir sampling in </a:t>
                </a:r>
                <a:r>
                  <a:rPr lang="en-US" dirty="0">
                    <a:hlinkClick r:id="rId2"/>
                  </a:rPr>
                  <a:t>Algorithms and Structures for Massive Data Sets, </a:t>
                </a:r>
                <a:r>
                  <a:rPr lang="en-US" dirty="0" err="1">
                    <a:hlinkClick r:id="rId2"/>
                  </a:rPr>
                  <a:t>Medjodovic</a:t>
                </a:r>
                <a:r>
                  <a:rPr lang="en-US" dirty="0">
                    <a:hlinkClick r:id="rId2"/>
                  </a:rPr>
                  <a:t>, et al., 2022, Manning</a:t>
                </a:r>
                <a:r>
                  <a:rPr lang="en-US" dirty="0"/>
                  <a:t>  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3F6978-85C6-8112-A7AB-52CE400A6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3"/>
                <a:stretch>
                  <a:fillRect l="-1217" t="-1904" b="-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BC0191A-EC6B-467A-4BD5-3EEECD14F2B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01417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D776-E7E8-2269-454F-ECD4B884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7AC4AC-0E58-CD34-15F6-EFB09EAFEF43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234D6-3429-19CF-D83D-7A71768A1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599" y="614629"/>
            <a:ext cx="3591426" cy="3105583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BD6D28-1CE2-DEEE-20F3-772692DC8AD3}"/>
              </a:ext>
            </a:extLst>
          </p:cNvPr>
          <p:cNvSpPr txBox="1">
            <a:spLocks/>
          </p:cNvSpPr>
          <p:nvPr/>
        </p:nvSpPr>
        <p:spPr>
          <a:xfrm>
            <a:off x="787264" y="2102631"/>
            <a:ext cx="6606174" cy="3814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Compare reservoir sampling to Poisson sampling    </a:t>
            </a:r>
          </a:p>
          <a:p>
            <a:r>
              <a:rPr lang="en-US" sz="2400" dirty="0"/>
              <a:t>A Poisson sample grows linearly, whereas the reservoir sample is constant</a:t>
            </a:r>
          </a:p>
          <a:p>
            <a:r>
              <a:rPr lang="en-US" sz="2400" dirty="0"/>
              <a:t>The probability of a sample residing in a Poisson sample is constant, whereas the  probability declines for reservoir sampling   </a:t>
            </a:r>
          </a:p>
          <a:p>
            <a:endParaRPr lang="en-US" sz="2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8BF40B-1E30-7A3A-9025-F1E825ECE14E}"/>
              </a:ext>
            </a:extLst>
          </p:cNvPr>
          <p:cNvCxnSpPr/>
          <p:nvPr/>
        </p:nvCxnSpPr>
        <p:spPr>
          <a:xfrm flipV="1">
            <a:off x="6767538" y="2704081"/>
            <a:ext cx="1378935" cy="5721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CF7E5D-B997-1F69-F474-51730F40DE06}"/>
              </a:ext>
            </a:extLst>
          </p:cNvPr>
          <p:cNvCxnSpPr>
            <a:cxnSpLocks/>
          </p:cNvCxnSpPr>
          <p:nvPr/>
        </p:nvCxnSpPr>
        <p:spPr>
          <a:xfrm>
            <a:off x="6875114" y="4303059"/>
            <a:ext cx="1188069" cy="6112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006358-7A7B-88C9-1E21-8211D8755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883" y="3720212"/>
            <a:ext cx="3534268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B159-F634-7F0E-2C68-E0B921B2D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randomly sample from infinite streams?    </a:t>
                </a:r>
              </a:p>
              <a:p>
                <a:r>
                  <a:rPr lang="en-US" dirty="0"/>
                  <a:t>Why does reservoir sampling algorithm produce a random sample?   </a:t>
                </a:r>
              </a:p>
              <a:p>
                <a:r>
                  <a:rPr lang="en-US" dirty="0"/>
                  <a:t>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samples are included in the reservoir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added to the reservoir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resides in the reservoir just before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is replaced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probability that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still in the reservoir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sample arrives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probability of including a new sample is the same as the probability of retaining that sample when a new sample arrives, e.g. random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5845BB-38AF-D1A6-710E-5053EACA0E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043" t="-1792" r="-116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1022D6F-3193-3ECF-F840-DF813D9DE990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180362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7A012-CF26-CB0B-B0C0-00CA1567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The simple algorithm requires generating a random integer for each arriving sample   </a:t>
                </a:r>
              </a:p>
              <a:p>
                <a:pPr lvl="1"/>
                <a:r>
                  <a:rPr lang="en-US" dirty="0"/>
                  <a:t>Random number generation is computationally intensive   </a:t>
                </a:r>
              </a:p>
              <a:p>
                <a:pPr lvl="1"/>
                <a:r>
                  <a:rPr lang="en-US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 arrivals </a:t>
                </a:r>
              </a:p>
              <a:p>
                <a:r>
                  <a:rPr lang="en-US" dirty="0"/>
                  <a:t>Let’s investigate an alternative sampling scheme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A0780-1D9C-6E94-2505-109747AEA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DEB1F33-F9C7-CEE6-290E-4B3E24E0CCC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334213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3B4B-DD1E-A67E-CBA9-34A33CBDC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Consider a uniformly distributed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indices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values,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are uniformly distributed random numbers, with the largest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a new random sample arrives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maintaining the set 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smallest random values </a:t>
                </a:r>
              </a:p>
              <a:p>
                <a:r>
                  <a:rPr lang="en-US" dirty="0"/>
                  <a:t>We can avoid testing each new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en-US" dirty="0"/>
                  <a:t>,… if we take draws from a </a:t>
                </a:r>
                <a:r>
                  <a:rPr lang="en-US" b="1" dirty="0"/>
                  <a:t>geometric distribution </a:t>
                </a:r>
                <a:r>
                  <a:rPr lang="en-US" dirty="0"/>
                  <a:t>of the interval,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until the next accepted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since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49B439-7837-F184-B221-ED3924F2DC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1217" t="-1904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5CA1E99-E416-A055-7BD8-3DA8B33F291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605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728E8-4C5F-CE4C-1035-20A2CC5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scale reservoir sampling?    </a:t>
                </a:r>
              </a:p>
              <a:p>
                <a:r>
                  <a:rPr lang="en-US" dirty="0"/>
                  <a:t>Key idea: sample from a Geometric probability distribution of the interval between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First take a random draw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draw an index for the next sample to include in the reservoir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𝑓𝑙𝑜𝑜𝑟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𝑈𝑛𝑖𝑓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 a random index from the reservoir to determine which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to replace,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𝑈𝑛𝑖𝑓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three random draws need only be done when a sample is </a:t>
                </a:r>
                <a:r>
                  <a:rPr lang="en-US" b="1" dirty="0"/>
                  <a:t>accepted</a:t>
                </a:r>
                <a:r>
                  <a:rPr lang="en-US" dirty="0"/>
                  <a:t> into the reservoir</a:t>
                </a:r>
              </a:p>
              <a:p>
                <a:pPr lvl="1"/>
                <a:r>
                  <a:rPr lang="en-US" dirty="0"/>
                  <a:t>Computational complexity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A4531-B0B2-78F1-63AB-1C0406352E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3001"/>
                <a:ext cx="10515600" cy="5448300"/>
              </a:xfrm>
              <a:blipFill>
                <a:blip r:embed="rId2"/>
                <a:stretch>
                  <a:fillRect l="-928" t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165DAAEA-C9FF-6AD5-5C04-B414ABDEEB3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</p:spTree>
    <p:extLst>
      <p:ext uri="{BB962C8B-B14F-4D97-AF65-F5344CB8AC3E}">
        <p14:creationId xmlns:p14="http://schemas.microsoft.com/office/powerpoint/2010/main" val="272980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8E46-6DA7-5973-6D5F-F08C23232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582F9-095B-074B-E20C-5B02CD5A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3" y="1735893"/>
            <a:ext cx="2692263" cy="4855407"/>
          </a:xfrm>
        </p:spPr>
        <p:txBody>
          <a:bodyPr>
            <a:normAutofit/>
          </a:bodyPr>
          <a:lstStyle/>
          <a:p>
            <a:r>
              <a:rPr lang="en-US" dirty="0"/>
              <a:t>Take an initial random draw</a:t>
            </a:r>
          </a:p>
          <a:p>
            <a:r>
              <a:rPr lang="en-US" dirty="0"/>
              <a:t>Compute index of next sample to expect</a:t>
            </a:r>
          </a:p>
          <a:p>
            <a:r>
              <a:rPr lang="en-US" dirty="0"/>
              <a:t>Add sample to random location in reservoir buffer</a:t>
            </a:r>
          </a:p>
          <a:p>
            <a:r>
              <a:rPr lang="en-US" dirty="0"/>
              <a:t>Update random value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0D59AB-D34D-218F-6EA3-E2E64FCCEF4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Reservoir Sampling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C47AE66-7C97-801C-417A-BF719471842B}"/>
              </a:ext>
            </a:extLst>
          </p:cNvPr>
          <p:cNvSpPr txBox="1">
            <a:spLocks/>
          </p:cNvSpPr>
          <p:nvPr/>
        </p:nvSpPr>
        <p:spPr>
          <a:xfrm>
            <a:off x="750183" y="1101004"/>
            <a:ext cx="11181841" cy="4478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How can we scale reservoir sampling?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715753-ABAE-FC1B-108B-57FF26E768FC}"/>
              </a:ext>
            </a:extLst>
          </p:cNvPr>
          <p:cNvSpPr txBox="1">
            <a:spLocks/>
          </p:cNvSpPr>
          <p:nvPr/>
        </p:nvSpPr>
        <p:spPr>
          <a:xfrm>
            <a:off x="4151475" y="1662547"/>
            <a:ext cx="7911760" cy="5060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 =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## Loop over the </a:t>
            </a:r>
            <a:r>
              <a:rPr lang="en-US" sz="2600" dirty="0" err="1"/>
              <a:t>remianing</a:t>
            </a:r>
            <a:r>
              <a:rPr lang="en-US" sz="2600" dirty="0"/>
              <a:t> samples in the stream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while </a:t>
            </a:r>
            <a:r>
              <a:rPr lang="en-US" sz="2600" dirty="0" err="1"/>
              <a:t>i</a:t>
            </a:r>
            <a:r>
              <a:rPr lang="en-US" sz="2600" dirty="0"/>
              <a:t> &lt; n: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</a:t>
            </a:r>
            <a:r>
              <a:rPr lang="en-US" sz="2600" dirty="0" err="1"/>
              <a:t>i</a:t>
            </a:r>
            <a:r>
              <a:rPr lang="en-US" sz="2600" dirty="0"/>
              <a:t> = </a:t>
            </a:r>
            <a:r>
              <a:rPr lang="en-US" sz="2600" dirty="0" err="1"/>
              <a:t>i</a:t>
            </a:r>
            <a:r>
              <a:rPr lang="en-US" sz="2600" dirty="0"/>
              <a:t> + </a:t>
            </a:r>
            <a:r>
              <a:rPr lang="en-US" sz="2600" dirty="0" err="1"/>
              <a:t>math.floor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())/math.log(1 - W))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if </a:t>
            </a:r>
            <a:r>
              <a:rPr lang="en-US" sz="2600" dirty="0" err="1"/>
              <a:t>i</a:t>
            </a:r>
            <a:r>
              <a:rPr lang="en-US" sz="2600" dirty="0"/>
              <a:t> &lt; n: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indx</a:t>
            </a:r>
            <a:r>
              <a:rPr lang="en-US" sz="2600" dirty="0"/>
              <a:t> = </a:t>
            </a:r>
            <a:r>
              <a:rPr lang="en-US" sz="2600" dirty="0" err="1"/>
              <a:t>random.randint</a:t>
            </a:r>
            <a:r>
              <a:rPr lang="en-US" sz="2600" dirty="0"/>
              <a:t>(1, k) -1 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</a:t>
            </a:r>
            <a:r>
              <a:rPr lang="en-US" sz="2600" dirty="0" err="1"/>
              <a:t>reservoir_buffer</a:t>
            </a:r>
            <a:r>
              <a:rPr lang="en-US" sz="2600" dirty="0"/>
              <a:t>[</a:t>
            </a:r>
            <a:r>
              <a:rPr lang="en-US" sz="2600" dirty="0" err="1"/>
              <a:t>indx</a:t>
            </a:r>
            <a:r>
              <a:rPr lang="en-US" sz="2600" dirty="0"/>
              <a:t>] = stream[</a:t>
            </a:r>
            <a:r>
              <a:rPr lang="en-US" sz="2600" dirty="0" err="1"/>
              <a:t>i</a:t>
            </a:r>
            <a:r>
              <a:rPr lang="en-US" sz="2600" dirty="0"/>
              <a:t>]         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600" dirty="0"/>
              <a:t>         W = W * </a:t>
            </a:r>
            <a:r>
              <a:rPr lang="en-US" sz="2600" dirty="0" err="1"/>
              <a:t>math.exp</a:t>
            </a:r>
            <a:r>
              <a:rPr lang="en-US" sz="2600" dirty="0"/>
              <a:t>(math.log(</a:t>
            </a:r>
            <a:r>
              <a:rPr lang="en-US" sz="2600" dirty="0" err="1"/>
              <a:t>random.random</a:t>
            </a:r>
            <a:r>
              <a:rPr lang="en-US" sz="2600" dirty="0"/>
              <a:t>())/k)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8B29A3-F261-6616-2B77-6E95DDF4F231}"/>
              </a:ext>
            </a:extLst>
          </p:cNvPr>
          <p:cNvCxnSpPr/>
          <p:nvPr/>
        </p:nvCxnSpPr>
        <p:spPr>
          <a:xfrm flipV="1">
            <a:off x="3080599" y="1907037"/>
            <a:ext cx="1070876" cy="229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0A8C5A-155F-4EB5-0EE6-B8A3400BA3B7}"/>
              </a:ext>
            </a:extLst>
          </p:cNvPr>
          <p:cNvCxnSpPr>
            <a:cxnSpLocks/>
          </p:cNvCxnSpPr>
          <p:nvPr/>
        </p:nvCxnSpPr>
        <p:spPr>
          <a:xfrm flipV="1">
            <a:off x="3314007" y="3225338"/>
            <a:ext cx="908858" cy="66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3FA9B3-C0DC-A747-5820-00567FFC22A8}"/>
              </a:ext>
            </a:extLst>
          </p:cNvPr>
          <p:cNvCxnSpPr>
            <a:cxnSpLocks/>
          </p:cNvCxnSpPr>
          <p:nvPr/>
        </p:nvCxnSpPr>
        <p:spPr>
          <a:xfrm flipV="1">
            <a:off x="2715491" y="4508432"/>
            <a:ext cx="1964085" cy="174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BFED9F-FB06-8761-1ED2-CB393AE88153}"/>
              </a:ext>
            </a:extLst>
          </p:cNvPr>
          <p:cNvCxnSpPr>
            <a:cxnSpLocks/>
          </p:cNvCxnSpPr>
          <p:nvPr/>
        </p:nvCxnSpPr>
        <p:spPr>
          <a:xfrm flipV="1">
            <a:off x="3424844" y="5007196"/>
            <a:ext cx="1484555" cy="8006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6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Counts </a:t>
            </a:r>
            <a:r>
              <a:rPr lang="en-US" dirty="0" err="1"/>
              <a:t>ofKey</a:t>
            </a:r>
            <a:r>
              <a:rPr lang="en-US" dirty="0"/>
              <a:t>-value lookups</a:t>
            </a:r>
          </a:p>
          <a:p>
            <a:r>
              <a:rPr lang="en-US" dirty="0"/>
              <a:t>Counts of IP address pairs in internet traffic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 or in a reservoir sample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of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large-scale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in the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worst-case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Applications of cardinality – counting distinct events</a:t>
                </a:r>
                <a:endParaRPr lang="en-US" b="1" dirty="0"/>
              </a:p>
              <a:p>
                <a:r>
                  <a:rPr lang="en-US" dirty="0"/>
                  <a:t>Unique IP address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Facebook friend links assuming an average of 50 friends per user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Number of unique inventory items processed – hundreds of millions  </a:t>
                </a:r>
              </a:p>
              <a:p>
                <a:r>
                  <a:rPr lang="en-US" dirty="0"/>
                  <a:t>Etc.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cardinality 3: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has probabilities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Another </a:t>
                </a:r>
                <a:r>
                  <a:rPr lang="en-US" b="1" dirty="0">
                    <a:hlinkClick r:id="rId2"/>
                  </a:rPr>
                  <a:t>Geometric distribution!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3"/>
                <a:stretch>
                  <a:fillRect l="-1391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stream: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lvl="1"/>
                <a:r>
                  <a:rPr lang="en-US" dirty="0"/>
                  <a:t>Use first </a:t>
                </a:r>
                <a:r>
                  <a:rPr lang="en-US" dirty="0">
                    <a:latin typeface="Cambria Math" panose="02040503050406030204" pitchFamily="18" charset="0"/>
                  </a:rPr>
                  <a:t>𝑏</a:t>
                </a:r>
                <a:r>
                  <a:rPr lang="en-US" dirty="0"/>
                  <a:t> bits to address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/>
                  <a:t> buckets, typically </a:t>
                </a:r>
                <a:r>
                  <a:rPr lang="en-US" dirty="0">
                    <a:latin typeface="Cambria Math" panose="02040503050406030204" pitchFamily="18" charset="0"/>
                  </a:rPr>
                  <a:t>𝑚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≥16=2^4</a:t>
                </a: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026" t="-2080" r="-426" b="-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t="-23077" b="-461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=10010100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t="-23529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t="-25490" b="-490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1.04/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864028" cy="4958516"/>
              </a:xfrm>
              <a:blipFill>
                <a:blip r:embed="rId2"/>
                <a:stretch>
                  <a:fillRect l="-1178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for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is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r>
              <a:rPr lang="en-US" dirty="0"/>
              <a:t>Archive all data per regulatory required retention policy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747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Reservoir sampling 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22260</TotalTime>
  <Words>7089</Words>
  <Application>Microsoft Office PowerPoint</Application>
  <PresentationFormat>Widescreen</PresentationFormat>
  <Paragraphs>1426</Paragraphs>
  <Slides>92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8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576</cp:revision>
  <cp:lastPrinted>2019-09-03T23:18:19Z</cp:lastPrinted>
  <dcterms:created xsi:type="dcterms:W3CDTF">2019-08-02T23:14:29Z</dcterms:created>
  <dcterms:modified xsi:type="dcterms:W3CDTF">2025-02-16T01:41:54Z</dcterms:modified>
</cp:coreProperties>
</file>