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75" r:id="rId2"/>
    <p:sldId id="342" r:id="rId3"/>
    <p:sldId id="343" r:id="rId4"/>
    <p:sldId id="400" r:id="rId5"/>
    <p:sldId id="380" r:id="rId6"/>
    <p:sldId id="344" r:id="rId7"/>
    <p:sldId id="416" r:id="rId8"/>
    <p:sldId id="346" r:id="rId9"/>
    <p:sldId id="350" r:id="rId10"/>
    <p:sldId id="351" r:id="rId11"/>
    <p:sldId id="410" r:id="rId12"/>
    <p:sldId id="353" r:id="rId13"/>
    <p:sldId id="352" r:id="rId14"/>
    <p:sldId id="363" r:id="rId15"/>
    <p:sldId id="366" r:id="rId16"/>
    <p:sldId id="367" r:id="rId17"/>
    <p:sldId id="368" r:id="rId18"/>
    <p:sldId id="402" r:id="rId19"/>
    <p:sldId id="354" r:id="rId20"/>
    <p:sldId id="411" r:id="rId21"/>
    <p:sldId id="345" r:id="rId22"/>
    <p:sldId id="414" r:id="rId23"/>
    <p:sldId id="370" r:id="rId24"/>
    <p:sldId id="347" r:id="rId25"/>
    <p:sldId id="371" r:id="rId26"/>
    <p:sldId id="348" r:id="rId27"/>
    <p:sldId id="372" r:id="rId28"/>
    <p:sldId id="349" r:id="rId29"/>
    <p:sldId id="373" r:id="rId30"/>
    <p:sldId id="374" r:id="rId31"/>
    <p:sldId id="409" r:id="rId32"/>
    <p:sldId id="412" r:id="rId33"/>
    <p:sldId id="381" r:id="rId34"/>
    <p:sldId id="403" r:id="rId35"/>
    <p:sldId id="405" r:id="rId36"/>
    <p:sldId id="406" r:id="rId37"/>
    <p:sldId id="407" r:id="rId38"/>
    <p:sldId id="355" r:id="rId39"/>
    <p:sldId id="413" r:id="rId40"/>
    <p:sldId id="408" r:id="rId41"/>
    <p:sldId id="356" r:id="rId42"/>
    <p:sldId id="383" r:id="rId43"/>
    <p:sldId id="386" r:id="rId44"/>
    <p:sldId id="387" r:id="rId45"/>
    <p:sldId id="388" r:id="rId46"/>
    <p:sldId id="390" r:id="rId47"/>
    <p:sldId id="391" r:id="rId48"/>
    <p:sldId id="392" r:id="rId49"/>
    <p:sldId id="393" r:id="rId50"/>
    <p:sldId id="395" r:id="rId51"/>
    <p:sldId id="397" r:id="rId52"/>
    <p:sldId id="398" r:id="rId53"/>
    <p:sldId id="379" r:id="rId54"/>
    <p:sldId id="378" r:id="rId55"/>
    <p:sldId id="399" r:id="rId56"/>
    <p:sldId id="401" r:id="rId57"/>
    <p:sldId id="4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ami-1.readthedocs.io/en/latest/index.html" TargetMode="External"/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ml-frequent-pattern-mining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the presence of </a:t>
                </a:r>
                <a:r>
                  <a:rPr lang="en-US" b="1" dirty="0"/>
                  <a:t>two items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685800" lvl="2"/>
            <a:r>
              <a:rPr lang="en-US" altLang="en-US" sz="2400" dirty="0"/>
              <a:t>Downward closure property also know as the </a:t>
            </a:r>
            <a:r>
              <a:rPr lang="en-US" altLang="en-US" sz="2400" b="1" dirty="0"/>
              <a:t>monotonicity property of sets</a:t>
            </a:r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Count sets to find frequent ones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tuples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over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Match similar names or entities   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set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unreliability of a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in making a correct prediction compared to random chance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Support is the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</a:t>
                </a:r>
                <a:r>
                  <a:rPr lang="en-US" b="1" dirty="0"/>
                  <a:t>unreliability of the association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ratio that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conviction in </a:t>
                </a:r>
                <a:r>
                  <a:rPr lang="en-US" b="1" dirty="0"/>
                  <a:t>unbounded!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3115" r="-14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r>
                  <a:rPr lang="en-US" dirty="0"/>
                  <a:t>Association models are a </a:t>
                </a:r>
                <a:r>
                  <a:rPr lang="en-US" b="1" dirty="0"/>
                  <a:t>similarity search on sets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with lift &gt;1 and conviction &lt; 1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032411"/>
                  </p:ext>
                </p:extLst>
              </p:nvPr>
            </p:nvGraphicFramePr>
            <p:xfrm>
              <a:off x="2697982" y="1358015"/>
              <a:ext cx="9204280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668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032411"/>
                  </p:ext>
                </p:extLst>
              </p:nvPr>
            </p:nvGraphicFramePr>
            <p:xfrm>
              <a:off x="2697982" y="1358015"/>
              <a:ext cx="9204280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668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9310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9310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in hash bucket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fast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pPr lvl="1"/>
            <a:r>
              <a:rPr lang="en-US" dirty="0"/>
              <a:t>Example; content-based recommenders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Large number of items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along pointers to find </a:t>
                </a:r>
                <a:r>
                  <a:rPr lang="en-US"/>
                  <a:t>item counts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a,b</a:t>
            </a:r>
            <a:r>
              <a:rPr lang="en-US" dirty="0"/>
              <a:t>} and {</a:t>
            </a:r>
            <a:r>
              <a:rPr lang="en-US" dirty="0" err="1"/>
              <a:t>a,b,c</a:t>
            </a:r>
            <a:r>
              <a:rPr lang="en-US" dirty="0"/>
              <a:t>} requires no additional memory given set {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173204" y="2162810"/>
            <a:ext cx="1785488" cy="5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a,b,c,d</a:t>
            </a:r>
            <a:r>
              <a:rPr lang="en-US" sz="2400" dirty="0"/>
              <a:t>}, {</a:t>
            </a:r>
            <a:r>
              <a:rPr lang="en-US" sz="2400" dirty="0" err="1"/>
              <a:t>a,b,c</a:t>
            </a:r>
            <a:r>
              <a:rPr lang="en-US" sz="2400" dirty="0"/>
              <a:t>} and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Python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 mining is supported in a number Python packages</a:t>
            </a:r>
          </a:p>
          <a:p>
            <a:r>
              <a:rPr lang="en-US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r>
              <a:rPr lang="en-US" dirty="0">
                <a:solidFill>
                  <a:srgbClr val="0070C0"/>
                </a:solidFill>
              </a:rPr>
              <a:t> appears to have conflicts with latest Pandas</a:t>
            </a:r>
          </a:p>
          <a:p>
            <a:r>
              <a:rPr lang="en-US" dirty="0">
                <a:solidFill>
                  <a:srgbClr val="0070C0"/>
                </a:solidFill>
                <a:hlinkClick r:id="rId3"/>
              </a:rPr>
              <a:t>PAMI</a:t>
            </a:r>
            <a:r>
              <a:rPr lang="en-US" dirty="0">
                <a:solidFill>
                  <a:srgbClr val="0070C0"/>
                </a:solidFill>
              </a:rPr>
              <a:t> is a dedicated association rule mining package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PAMI includes standard database mining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PAMI extends to time-dependent, sequential and spatial-dependent patterns! </a:t>
            </a:r>
          </a:p>
          <a:p>
            <a:r>
              <a:rPr lang="en-US" dirty="0">
                <a:solidFill>
                  <a:srgbClr val="0070C0"/>
                </a:solidFill>
                <a:hlinkClick r:id="rId4"/>
              </a:rPr>
              <a:t>Frequent Pattern Minning package </a:t>
            </a:r>
            <a:r>
              <a:rPr lang="en-US" dirty="0">
                <a:solidFill>
                  <a:srgbClr val="0070C0"/>
                </a:solidFill>
              </a:rPr>
              <a:t>in Spark is considered highly scalable</a:t>
            </a: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CE260-EDE9-1FAF-03AA-52BC7DD85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398-EE5A-A383-856F-524F3CFD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8E9E-E0CE-D180-D225-A4D1B480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Now used in many domains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5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Let’s start with some definitions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Membership in a set is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{bread, eggs},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{butter, eggs}, …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56B28-1227-DF54-F511-D5548B14D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E8D6-5E3E-6706-D3E2-C081B9EA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66A2-2989-159C-93F6-24842F92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Frequent item sets </a:t>
            </a:r>
            <a:r>
              <a:rPr lang="en-US" dirty="0"/>
              <a:t>are sets of items that occur in many baskets   </a:t>
            </a:r>
          </a:p>
          <a:p>
            <a:r>
              <a:rPr lang="en-US" dirty="0">
                <a:latin typeface="Cambria Math" panose="02040503050406030204" pitchFamily="18" charset="0"/>
              </a:rPr>
              <a:t>Let’s start with some definitions </a:t>
            </a:r>
            <a:endParaRPr lang="en-US" b="0" dirty="0">
              <a:latin typeface="Cambria Math" panose="02040503050406030204" pitchFamily="18" charset="0"/>
            </a:endParaRPr>
          </a:p>
          <a:p>
            <a:r>
              <a:rPr lang="en-US" b="1" dirty="0"/>
              <a:t>Many to many relationship </a:t>
            </a:r>
            <a:r>
              <a:rPr lang="en-US" dirty="0"/>
              <a:t>between baskets and items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bipartite graph</a:t>
            </a:r>
            <a:r>
              <a:rPr lang="en-US" dirty="0"/>
              <a:t>! </a:t>
            </a:r>
          </a:p>
          <a:p>
            <a:pPr lvl="1"/>
            <a:r>
              <a:rPr lang="en-US" dirty="0"/>
              <a:t>We have seen this before in other similarity searches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search in step 1</a:t>
                </a:r>
              </a:p>
              <a:p>
                <a:pPr lvl="1"/>
                <a:r>
                  <a:rPr lang="en-US" dirty="0"/>
                  <a:t>A familiar problem in similarity searches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18707</TotalTime>
  <Words>5702</Words>
  <Application>Microsoft Office PowerPoint</Application>
  <PresentationFormat>Widescreen</PresentationFormat>
  <Paragraphs>1347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Python Support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990</cp:revision>
  <dcterms:created xsi:type="dcterms:W3CDTF">2020-08-19T23:28:02Z</dcterms:created>
  <dcterms:modified xsi:type="dcterms:W3CDTF">2025-04-30T20:52:42Z</dcterms:modified>
</cp:coreProperties>
</file>