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71"/>
  </p:notesMasterIdLst>
  <p:sldIdLst>
    <p:sldId id="275" r:id="rId3"/>
    <p:sldId id="603" r:id="rId4"/>
    <p:sldId id="627" r:id="rId5"/>
    <p:sldId id="605" r:id="rId6"/>
    <p:sldId id="710" r:id="rId7"/>
    <p:sldId id="712" r:id="rId8"/>
    <p:sldId id="705" r:id="rId9"/>
    <p:sldId id="606" r:id="rId10"/>
    <p:sldId id="626" r:id="rId11"/>
    <p:sldId id="639" r:id="rId12"/>
    <p:sldId id="718" r:id="rId13"/>
    <p:sldId id="604" r:id="rId14"/>
    <p:sldId id="672" r:id="rId15"/>
    <p:sldId id="607" r:id="rId16"/>
    <p:sldId id="752" r:id="rId17"/>
    <p:sldId id="753" r:id="rId18"/>
    <p:sldId id="713" r:id="rId19"/>
    <p:sldId id="619" r:id="rId20"/>
    <p:sldId id="706" r:id="rId21"/>
    <p:sldId id="620" r:id="rId22"/>
    <p:sldId id="621" r:id="rId23"/>
    <p:sldId id="670" r:id="rId24"/>
    <p:sldId id="686" r:id="rId25"/>
    <p:sldId id="622" r:id="rId26"/>
    <p:sldId id="623" r:id="rId27"/>
    <p:sldId id="750" r:id="rId28"/>
    <p:sldId id="667" r:id="rId29"/>
    <p:sldId id="751" r:id="rId30"/>
    <p:sldId id="714" r:id="rId31"/>
    <p:sldId id="637" r:id="rId32"/>
    <p:sldId id="638" r:id="rId33"/>
    <p:sldId id="640" r:id="rId34"/>
    <p:sldId id="630" r:id="rId35"/>
    <p:sldId id="625" r:id="rId36"/>
    <p:sldId id="628" r:id="rId37"/>
    <p:sldId id="629" r:id="rId38"/>
    <p:sldId id="668" r:id="rId39"/>
    <p:sldId id="631" r:id="rId40"/>
    <p:sldId id="722" r:id="rId41"/>
    <p:sldId id="723" r:id="rId42"/>
    <p:sldId id="724" r:id="rId43"/>
    <p:sldId id="725" r:id="rId44"/>
    <p:sldId id="726" r:id="rId45"/>
    <p:sldId id="728" r:id="rId46"/>
    <p:sldId id="721" r:id="rId47"/>
    <p:sldId id="644" r:id="rId48"/>
    <p:sldId id="689" r:id="rId49"/>
    <p:sldId id="715" r:id="rId50"/>
    <p:sldId id="719" r:id="rId51"/>
    <p:sldId id="688" r:id="rId52"/>
    <p:sldId id="645" r:id="rId53"/>
    <p:sldId id="707" r:id="rId54"/>
    <p:sldId id="708" r:id="rId55"/>
    <p:sldId id="709" r:id="rId56"/>
    <p:sldId id="736" r:id="rId57"/>
    <p:sldId id="633" r:id="rId58"/>
    <p:sldId id="687" r:id="rId59"/>
    <p:sldId id="659" r:id="rId60"/>
    <p:sldId id="729" r:id="rId61"/>
    <p:sldId id="684" r:id="rId62"/>
    <p:sldId id="685" r:id="rId63"/>
    <p:sldId id="755" r:id="rId64"/>
    <p:sldId id="720" r:id="rId65"/>
    <p:sldId id="734" r:id="rId66"/>
    <p:sldId id="662" r:id="rId67"/>
    <p:sldId id="663" r:id="rId68"/>
    <p:sldId id="665" r:id="rId69"/>
    <p:sldId id="669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94" autoAdjust="0"/>
    <p:restoredTop sz="94660"/>
  </p:normalViewPr>
  <p:slideViewPr>
    <p:cSldViewPr snapToGrid="0">
      <p:cViewPr varScale="1">
        <p:scale>
          <a:sx n="68" d="100"/>
          <a:sy n="68" d="100"/>
        </p:scale>
        <p:origin x="2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775BF-0227-8DF0-8E30-9539A5AFB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6799A-9459-44C5-686E-1731CE2CC7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22AD2E-45FF-C5DC-3902-458E35137C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38DF1-B648-D0E6-8761-EB46D913C4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90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E18CF-8A18-AA55-55F6-851B6F4A3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A0501E-C536-101E-42CD-5941A34C95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B4FD81-A9D9-DD5E-978E-327B4521DB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5167-0D3B-FA8B-A417-28A2238EF0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59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12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95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91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434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9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9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2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59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556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6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597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80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56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69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05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0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5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34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53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48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19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182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885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024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567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331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2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005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51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3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57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23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5366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610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110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516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04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80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139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54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02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49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74A07-E6C7-3064-6DFE-8D020E919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4FF5CD-550F-A9A0-F453-6E7456635C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BC9F5F-C8DC-5B7C-7E3D-FE6206911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47FD0-96B6-A1E3-6649-23CAD493EF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583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407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5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1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pi/sklearn.metrics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ustering.html#calinski-harabasz-index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037" y="983276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8581" y="4041385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</a:t>
            </a:r>
            <a:r>
              <a:rPr lang="en-US" sz="1100"/>
              <a:t>, 2024, 2025, </a:t>
            </a:r>
            <a:r>
              <a:rPr lang="en-US" sz="1100" dirty="0"/>
              <a:t>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is </a:t>
            </a:r>
            <a:r>
              <a:rPr lang="en-US" b="1" dirty="0">
                <a:latin typeface="+mn-lt"/>
              </a:rPr>
              <a:t>no one best clustering model</a:t>
            </a:r>
            <a:r>
              <a:rPr lang="en-US" dirty="0">
                <a:latin typeface="+mn-lt"/>
              </a:rPr>
              <a:t>!</a:t>
            </a:r>
          </a:p>
          <a:p>
            <a:r>
              <a:rPr lang="en-US" dirty="0">
                <a:latin typeface="+mn-lt"/>
              </a:rPr>
              <a:t>Many classes of models </a:t>
            </a:r>
          </a:p>
          <a:p>
            <a:r>
              <a:rPr lang="en-US" dirty="0">
                <a:latin typeface="+mn-lt"/>
              </a:rPr>
              <a:t>Models seeking </a:t>
            </a:r>
            <a:r>
              <a:rPr lang="en-US" b="1" dirty="0">
                <a:latin typeface="+mn-lt"/>
              </a:rPr>
              <a:t>compactness</a:t>
            </a:r>
          </a:p>
          <a:p>
            <a:r>
              <a:rPr lang="en-US" dirty="0">
                <a:latin typeface="+mn-lt"/>
              </a:rPr>
              <a:t>Models seeking </a:t>
            </a:r>
            <a:r>
              <a:rPr lang="en-US" b="1" dirty="0">
                <a:latin typeface="+mn-lt"/>
              </a:rPr>
              <a:t>affinity</a:t>
            </a:r>
            <a:r>
              <a:rPr lang="en-US" dirty="0">
                <a:latin typeface="+mn-lt"/>
              </a:rPr>
              <a:t> between points</a:t>
            </a:r>
          </a:p>
          <a:p>
            <a:r>
              <a:rPr lang="en-US" dirty="0">
                <a:latin typeface="+mn-lt"/>
              </a:rPr>
              <a:t>Models seeking </a:t>
            </a:r>
            <a:r>
              <a:rPr lang="en-US" b="1" dirty="0">
                <a:latin typeface="+mn-lt"/>
              </a:rPr>
              <a:t>high density regions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Distance and Similarity Measures for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1922091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Relationships in data is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Multiple variables with </a:t>
            </a:r>
            <a:r>
              <a:rPr lang="en-US" dirty="0">
                <a:latin typeface="+mn-lt"/>
              </a:rPr>
              <a:t>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inherently </a:t>
            </a:r>
            <a:r>
              <a:rPr lang="en-US" sz="2800" b="1" dirty="0">
                <a:latin typeface="+mn-lt"/>
              </a:rPr>
              <a:t>multivariate</a:t>
            </a:r>
            <a:r>
              <a:rPr lang="en-US" sz="2800" dirty="0">
                <a:latin typeface="+mn-lt"/>
              </a:rPr>
              <a:t>    </a:t>
            </a:r>
          </a:p>
          <a:p>
            <a:pPr lvl="1"/>
            <a:r>
              <a:rPr lang="en-US" sz="2800" dirty="0">
                <a:latin typeface="+mn-lt"/>
              </a:rPr>
              <a:t>Distance is a </a:t>
            </a:r>
            <a:r>
              <a:rPr lang="en-US" sz="2800" b="1" dirty="0">
                <a:latin typeface="+mn-lt"/>
              </a:rPr>
              <a:t>scalar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or binary distance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usually binary,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Axioms of distance metrics </a:t>
                </a:r>
                <a:r>
                  <a:rPr lang="en-US" dirty="0">
                    <a:latin typeface="+mn-lt"/>
                  </a:rPr>
                  <a:t>are required properties of any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nonnegative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symmetric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triangle inequality 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numeric dissimilarity can be computed for </a:t>
                </a:r>
                <a:r>
                  <a:rPr lang="en-US" b="1" dirty="0">
                    <a:latin typeface="+mn-lt"/>
                  </a:rPr>
                  <a:t>numeric and ordinal variables </a:t>
                </a:r>
                <a:r>
                  <a:rPr lang="en-US" dirty="0">
                    <a:latin typeface="+mn-lt"/>
                  </a:rPr>
                  <a:t>in p dimensions</a:t>
                </a:r>
              </a:p>
              <a:p>
                <a:r>
                  <a:rPr lang="en-US" b="1" dirty="0">
                    <a:latin typeface="+mn-lt"/>
                  </a:rPr>
                  <a:t>Weighted sum of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(square of </a:t>
                </a:r>
                <a:r>
                  <a:rPr lang="en-US" b="1" dirty="0">
                    <a:latin typeface="+mn-lt"/>
                  </a:rPr>
                  <a:t>Euclidian distance, 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FF18B08-693D-4580-BC14-651EAF2C9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6990-C4F5-C5F4-414F-23F930228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1ECEB9-946E-D155-ABF0-E864171D9AF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numeric dissimilarity can be computed for </a:t>
                </a:r>
                <a:r>
                  <a:rPr lang="en-US" b="1" dirty="0">
                    <a:latin typeface="+mn-lt"/>
                  </a:rPr>
                  <a:t>numeric, ordinal and categorical variables </a:t>
                </a:r>
                <a:r>
                  <a:rPr lang="en-US" dirty="0">
                    <a:latin typeface="+mn-lt"/>
                  </a:rPr>
                  <a:t>in p dimensions</a:t>
                </a:r>
              </a:p>
              <a:p>
                <a:r>
                  <a:rPr lang="en-US" b="1" dirty="0">
                    <a:latin typeface="+mn-lt"/>
                  </a:rPr>
                  <a:t>Cosine distance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Hamming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Jaccard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𝐼𝑛𝑡𝑒𝑟𝑠𝑒𝑐𝑡𝑖𝑜𝑛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𝑈𝑛𝑖𝑜𝑛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Pearson (correlation) distance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1 −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1ECEB9-946E-D155-ABF0-E864171D9A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0365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E35511C-A2C6-B106-F8F6-13A940F15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FA0F-8369-971B-F3DF-0AA4801D5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2EC88-92EC-5BAC-6D01-8BDCC110E9F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 so many choices, how can we pick a distance metric for clustering?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Carefully consider the problem and the variable types in the data</a:t>
            </a:r>
          </a:p>
          <a:p>
            <a:pPr lvl="1"/>
            <a:r>
              <a:rPr lang="en-US" dirty="0">
                <a:latin typeface="+mn-lt"/>
                <a:ea typeface="Cambria Math" panose="02040503050406030204" pitchFamily="18" charset="0"/>
              </a:rPr>
              <a:t>Example, Euclidean distance optimal for Normally distributed numeric variables </a:t>
            </a:r>
          </a:p>
          <a:p>
            <a:pPr lvl="1"/>
            <a:r>
              <a:rPr lang="en-US" dirty="0">
                <a:latin typeface="+mn-lt"/>
                <a:ea typeface="Cambria Math" panose="02040503050406030204" pitchFamily="18" charset="0"/>
              </a:rPr>
              <a:t>Example, ordinal variables often best with rank difference, cosine, and </a:t>
            </a:r>
            <a:r>
              <a:rPr lang="en-US" dirty="0" err="1">
                <a:latin typeface="+mn-lt"/>
                <a:ea typeface="Cambria Math" panose="02040503050406030204" pitchFamily="18" charset="0"/>
              </a:rPr>
              <a:t>Jacard</a:t>
            </a:r>
            <a:r>
              <a:rPr lang="en-US" dirty="0">
                <a:latin typeface="+mn-lt"/>
                <a:ea typeface="Cambria Math" panose="02040503050406030204" pitchFamily="18" charset="0"/>
              </a:rPr>
              <a:t>  </a:t>
            </a:r>
          </a:p>
          <a:p>
            <a:pPr lvl="1"/>
            <a:r>
              <a:rPr lang="en-US" dirty="0">
                <a:latin typeface="+mn-lt"/>
                <a:ea typeface="Cambria Math" panose="02040503050406030204" pitchFamily="18" charset="0"/>
              </a:rPr>
              <a:t>Example, binary variables can use Hamming distance or Pearson distance</a:t>
            </a:r>
          </a:p>
          <a:p>
            <a:pPr lvl="1"/>
            <a:r>
              <a:rPr lang="en-US" dirty="0">
                <a:latin typeface="+mn-lt"/>
                <a:ea typeface="Cambria Math" panose="02040503050406030204" pitchFamily="18" charset="0"/>
              </a:rPr>
              <a:t>Example, categorical variables can use Hamming, cosine and Pearson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Ultimately this </a:t>
            </a:r>
            <a:r>
              <a:rPr lang="en-US" b="1" dirty="0">
                <a:latin typeface="+mn-lt"/>
                <a:ea typeface="Cambria Math" panose="02040503050406030204" pitchFamily="18" charset="0"/>
              </a:rPr>
              <a:t>question can only be resolved </a:t>
            </a:r>
            <a:r>
              <a:rPr lang="en-US" b="1" dirty="0" err="1">
                <a:latin typeface="+mn-lt"/>
                <a:ea typeface="Cambria Math" panose="02040503050406030204" pitchFamily="18" charset="0"/>
              </a:rPr>
              <a:t>emperically</a:t>
            </a:r>
            <a:r>
              <a:rPr lang="en-US" dirty="0">
                <a:latin typeface="+mn-lt"/>
                <a:ea typeface="Cambria Math" panose="02040503050406030204" pitchFamily="18" charset="0"/>
              </a:rPr>
              <a:t>, one needs to try many distance metrics and use the ones that give reasonable results </a:t>
            </a:r>
          </a:p>
          <a:p>
            <a:pPr lvl="1"/>
            <a:r>
              <a:rPr lang="en-US" dirty="0">
                <a:latin typeface="+mn-lt"/>
                <a:ea typeface="Cambria Math" panose="02040503050406030204" pitchFamily="18" charset="0"/>
              </a:rPr>
              <a:t>For real-world mixed variable type problems considerable exploration may be required 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Analytics packages like </a:t>
            </a:r>
            <a:r>
              <a:rPr lang="en-US" dirty="0">
                <a:latin typeface="+mn-lt"/>
                <a:ea typeface="Cambria Math" panose="02040503050406030204" pitchFamily="18" charset="0"/>
                <a:hlinkClick r:id="rId3"/>
              </a:rPr>
              <a:t>Scikit-Learn Metrics </a:t>
            </a:r>
            <a:r>
              <a:rPr lang="en-US" dirty="0">
                <a:latin typeface="+mn-lt"/>
                <a:ea typeface="Cambria Math" panose="02040503050406030204" pitchFamily="18" charset="0"/>
              </a:rPr>
              <a:t>support a large number of distance metrics</a:t>
            </a:r>
            <a:endParaRPr lang="en-US" sz="2800" b="0" dirty="0">
              <a:latin typeface="+mn-lt"/>
              <a:ea typeface="Cambria Math" panose="02040503050406030204" pitchFamily="18" charset="0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97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K-Means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3573557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904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K-means clustering algorithm </a:t>
            </a:r>
            <a:r>
              <a:rPr lang="en-US" dirty="0">
                <a:latin typeface="+mn-lt"/>
              </a:rPr>
              <a:t>is arguably the most widely used method</a:t>
            </a:r>
          </a:p>
          <a:p>
            <a:r>
              <a:rPr lang="en-US" dirty="0">
                <a:latin typeface="+mn-lt"/>
              </a:rPr>
              <a:t>Long history</a:t>
            </a:r>
          </a:p>
          <a:p>
            <a:pPr lvl="1"/>
            <a:r>
              <a:rPr lang="en-US" dirty="0">
                <a:latin typeface="+mn-lt"/>
              </a:rPr>
              <a:t>One of the earliest data mining algorithms </a:t>
            </a:r>
          </a:p>
          <a:p>
            <a:pPr lvl="1"/>
            <a:r>
              <a:rPr lang="en-US" dirty="0">
                <a:latin typeface="+mn-lt"/>
              </a:rPr>
              <a:t>First proposed as a coding method by Stuart Lloyd in 1957 – not published until 1982</a:t>
            </a:r>
          </a:p>
          <a:p>
            <a:pPr lvl="1"/>
            <a:r>
              <a:rPr lang="en-US" dirty="0">
                <a:latin typeface="+mn-lt"/>
              </a:rPr>
              <a:t>Term ‘k-means’ coined by Jason MacQueen in 1967</a:t>
            </a:r>
          </a:p>
          <a:p>
            <a:r>
              <a:rPr lang="en-US" dirty="0">
                <a:latin typeface="+mn-lt"/>
              </a:rPr>
              <a:t>The goal of the k-means algorithm is to find the </a:t>
            </a:r>
            <a:r>
              <a:rPr lang="en-US" b="1" dirty="0">
                <a:latin typeface="+mn-lt"/>
              </a:rPr>
              <a:t>best k clusters</a:t>
            </a:r>
          </a:p>
          <a:p>
            <a:pPr lvl="1"/>
            <a:r>
              <a:rPr lang="en-US" dirty="0">
                <a:latin typeface="+mn-lt"/>
              </a:rPr>
              <a:t>Most compact is considered best</a:t>
            </a:r>
          </a:p>
          <a:p>
            <a:pPr lvl="1"/>
            <a:r>
              <a:rPr lang="en-US" dirty="0">
                <a:latin typeface="+mn-lt"/>
              </a:rPr>
              <a:t>K is a chosen hyperparameter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580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K-means clustering algorithm </a:t>
                </a:r>
                <a:r>
                  <a:rPr lang="en-US" dirty="0">
                    <a:latin typeface="+mn-lt"/>
                  </a:rPr>
                  <a:t>is arguably the most widely used method</a:t>
                </a:r>
              </a:p>
              <a:p>
                <a:r>
                  <a:rPr lang="en-US" dirty="0">
                    <a:latin typeface="+mn-lt"/>
                  </a:rPr>
                  <a:t>The goal of the k-means algorithm is to find the </a:t>
                </a:r>
                <a:r>
                  <a:rPr lang="en-US" b="1" dirty="0">
                    <a:latin typeface="+mn-lt"/>
                  </a:rPr>
                  <a:t>best k clusters</a:t>
                </a:r>
              </a:p>
              <a:p>
                <a:r>
                  <a:rPr lang="en-US" dirty="0">
                    <a:latin typeface="+mn-lt"/>
                  </a:rPr>
                  <a:t>How do we define best for the k-means algorithm?</a:t>
                </a:r>
              </a:p>
              <a:p>
                <a:pPr lvl="1"/>
                <a:r>
                  <a:rPr lang="en-US" dirty="0">
                    <a:latin typeface="+mn-lt"/>
                  </a:rPr>
                  <a:t>Dissimilarity metric is </a:t>
                </a:r>
                <a:r>
                  <a:rPr lang="en-US" b="1" dirty="0">
                    <a:latin typeface="+mn-lt"/>
                  </a:rPr>
                  <a:t>sum of squared distances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Minimize dissimilarity within clusters – minimize the inertia within clusters</a:t>
                </a:r>
              </a:p>
              <a:p>
                <a:pPr lvl="1"/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sz="2000" dirty="0">
                    <a:latin typeface="+mn-lt"/>
                  </a:rPr>
                  <a:t>Where, </a:t>
                </a:r>
                <a:r>
                  <a:rPr lang="en-US" sz="2000" b="1" dirty="0">
                    <a:latin typeface="+mn-lt"/>
                  </a:rPr>
                  <a:t>squared distance </a:t>
                </a:r>
                <a:r>
                  <a:rPr lang="en-US" sz="2000" dirty="0">
                    <a:latin typeface="+mn-lt"/>
                  </a:rPr>
                  <a:t>of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latin typeface="+mn-lt"/>
                  </a:rPr>
                  <a:t>, from centroid,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>
                    <a:latin typeface="+mn-lt"/>
                  </a:rPr>
                  <a:t>, of cluster </a:t>
                </a:r>
                <a:r>
                  <a:rPr lang="en-US" sz="2000" i="1" dirty="0">
                    <a:latin typeface="+mn-lt"/>
                  </a:rPr>
                  <a:t>i</a:t>
                </a:r>
                <a:r>
                  <a:rPr lang="en-US" sz="2000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  <a:blipFill>
                <a:blip r:embed="rId3"/>
                <a:stretch>
                  <a:fillRect l="-1111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55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Overview, Unsupervised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Supervised vs. unsupervised learning</a:t>
                </a:r>
              </a:p>
              <a:p>
                <a:r>
                  <a:rPr lang="en-US" dirty="0">
                    <a:latin typeface="+mn-lt"/>
                  </a:rPr>
                  <a:t>Many ML algorithms fall in the domain of </a:t>
                </a:r>
                <a:r>
                  <a:rPr lang="en-US" b="1" dirty="0">
                    <a:latin typeface="+mn-lt"/>
                  </a:rPr>
                  <a:t>supervised machine learning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Training, evaluation and test </a:t>
                </a:r>
                <a:r>
                  <a:rPr lang="en-US" sz="2800" b="1" dirty="0">
                    <a:latin typeface="+mn-lt"/>
                  </a:rPr>
                  <a:t>cases are labeled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Data contain features, </a:t>
                </a:r>
                <a:r>
                  <a:rPr lang="en-US" sz="2800" i="1" dirty="0">
                    <a:latin typeface="+mn-lt"/>
                  </a:rPr>
                  <a:t>X</a:t>
                </a:r>
                <a:r>
                  <a:rPr lang="en-US" sz="2800" dirty="0">
                    <a:latin typeface="+mn-lt"/>
                  </a:rPr>
                  <a:t>, and labels, </a:t>
                </a:r>
                <a:r>
                  <a:rPr lang="en-US" sz="2800" i="1" dirty="0">
                    <a:latin typeface="+mn-lt"/>
                  </a:rPr>
                  <a:t>y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</a:t>
                </a:r>
                <a:r>
                  <a:rPr lang="en-US" sz="2800" b="1" dirty="0">
                    <a:latin typeface="+mn-lt"/>
                  </a:rPr>
                  <a:t>model learns a function approximation </a:t>
                </a:r>
                <a:r>
                  <a:rPr lang="en-US" sz="2800" dirty="0">
                    <a:latin typeface="+mn-lt"/>
                  </a:rPr>
                  <a:t>using the labeled cases: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We say the model is trained by a </a:t>
                </a:r>
                <a:r>
                  <a:rPr lang="en-US" sz="2800" b="1" dirty="0">
                    <a:latin typeface="+mn-lt"/>
                  </a:rPr>
                  <a:t>supervisor</a:t>
                </a:r>
              </a:p>
              <a:p>
                <a:r>
                  <a:rPr lang="en-US" dirty="0">
                    <a:latin typeface="+mn-lt"/>
                  </a:rPr>
                  <a:t>Can we always expect to have labeled cases? </a:t>
                </a:r>
              </a:p>
              <a:p>
                <a:r>
                  <a:rPr lang="en-US" sz="2800" b="1" dirty="0">
                    <a:solidFill>
                      <a:srgbClr val="C00000"/>
                    </a:solidFill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Most data is not labeled</a:t>
                </a:r>
              </a:p>
              <a:p>
                <a:r>
                  <a:rPr lang="en-US" sz="2800" dirty="0">
                    <a:latin typeface="+mn-lt"/>
                  </a:rPr>
                  <a:t>What can be learned from </a:t>
                </a:r>
                <a:r>
                  <a:rPr lang="en-US" sz="2800" b="1" dirty="0">
                    <a:latin typeface="+mn-lt"/>
                  </a:rPr>
                  <a:t>unlabeled data</a:t>
                </a:r>
                <a:r>
                  <a:rPr lang="en-US" sz="2800" dirty="0">
                    <a:latin typeface="+mn-lt"/>
                  </a:rPr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2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</a:t>
                </a:r>
                <a:r>
                  <a:rPr lang="en-US" dirty="0">
                    <a:latin typeface="+mn-lt"/>
                  </a:rPr>
                  <a:t>or</a:t>
                </a:r>
                <a:r>
                  <a:rPr lang="en-US" b="1" dirty="0">
                    <a:latin typeface="+mn-lt"/>
                  </a:rPr>
                  <a:t> inertia </a:t>
                </a:r>
                <a:r>
                  <a:rPr lang="en-US" dirty="0">
                    <a:latin typeface="+mn-lt"/>
                  </a:rPr>
                  <a:t>within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there a practical algorithm to directly solve this optimization problem? </a:t>
                </a:r>
              </a:p>
              <a:p>
                <a:r>
                  <a:rPr lang="en-US" dirty="0">
                    <a:latin typeface="+mn-lt"/>
                  </a:rPr>
                  <a:t>Unfortunately, no! </a:t>
                </a:r>
              </a:p>
              <a:p>
                <a:pPr lvl="1"/>
                <a:r>
                  <a:rPr lang="en-US" dirty="0">
                    <a:latin typeface="+mn-lt"/>
                  </a:rPr>
                  <a:t>Fixed number of clusters, </a:t>
                </a:r>
                <a:r>
                  <a:rPr lang="en-US" i="1" dirty="0">
                    <a:latin typeface="+mn-lt"/>
                  </a:rPr>
                  <a:t>k</a:t>
                </a:r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For each of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 there are a combinatorial number of possible cluster assignments to search</a:t>
                </a: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:r>
                  <a:rPr lang="en-US" i="1" dirty="0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 observation and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clusters, search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No simple search algorithm is feasible!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Search will not work.</a:t>
                </a:r>
              </a:p>
              <a:p>
                <a:r>
                  <a:rPr lang="en-US" dirty="0">
                    <a:latin typeface="+mn-lt"/>
                  </a:rPr>
                  <a:t>Need a </a:t>
                </a:r>
                <a:r>
                  <a:rPr lang="en-US" b="1" dirty="0">
                    <a:latin typeface="+mn-lt"/>
                  </a:rPr>
                  <a:t>good heuristic! </a:t>
                </a:r>
              </a:p>
              <a:p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Randomly 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starting (initial) centroids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given new cluster members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6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15836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7AE0E-E2D2-479B-95D0-0EFE423AD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311" y="1595941"/>
            <a:ext cx="8667378" cy="4815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44E61-19C3-4128-867D-546511057B54}"/>
              </a:ext>
            </a:extLst>
          </p:cNvPr>
          <p:cNvSpPr txBox="1"/>
          <p:nvPr/>
        </p:nvSpPr>
        <p:spPr>
          <a:xfrm>
            <a:off x="123986" y="6348965"/>
            <a:ext cx="1193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dirty="0"/>
              <a:t>Credit: Data Mining, Practical Machine Learning Tools and Techniques, Whitten et. al., fourth edition, 2016</a:t>
            </a:r>
          </a:p>
        </p:txBody>
      </p:sp>
    </p:spTree>
    <p:extLst>
      <p:ext uri="{BB962C8B-B14F-4D97-AF65-F5344CB8AC3E}">
        <p14:creationId xmlns:p14="http://schemas.microsoft.com/office/powerpoint/2010/main" val="30856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893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EE04E-9C08-4788-A5AB-7FE5D00BDB19}"/>
              </a:ext>
            </a:extLst>
          </p:cNvPr>
          <p:cNvSpPr/>
          <p:nvPr/>
        </p:nvSpPr>
        <p:spPr>
          <a:xfrm>
            <a:off x="294261" y="1969527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03FA1-F222-42B8-8587-E11C1EA998DC}"/>
              </a:ext>
            </a:extLst>
          </p:cNvPr>
          <p:cNvSpPr txBox="1"/>
          <p:nvPr/>
        </p:nvSpPr>
        <p:spPr>
          <a:xfrm>
            <a:off x="569044" y="210138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995CD-94D4-4B99-A43E-5DCED22C6D46}"/>
              </a:ext>
            </a:extLst>
          </p:cNvPr>
          <p:cNvSpPr txBox="1"/>
          <p:nvPr/>
        </p:nvSpPr>
        <p:spPr>
          <a:xfrm>
            <a:off x="783790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65EA3-62F3-4674-948B-3E1DD4C016C5}"/>
              </a:ext>
            </a:extLst>
          </p:cNvPr>
          <p:cNvSpPr txBox="1"/>
          <p:nvPr/>
        </p:nvSpPr>
        <p:spPr>
          <a:xfrm>
            <a:off x="1067805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9D73C-8F08-4202-9FA5-C08DC81152E6}"/>
              </a:ext>
            </a:extLst>
          </p:cNvPr>
          <p:cNvSpPr txBox="1"/>
          <p:nvPr/>
        </p:nvSpPr>
        <p:spPr>
          <a:xfrm>
            <a:off x="569047" y="255957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C1767-0E70-4C32-A0A9-DB8822BBB42F}"/>
              </a:ext>
            </a:extLst>
          </p:cNvPr>
          <p:cNvSpPr txBox="1"/>
          <p:nvPr/>
        </p:nvSpPr>
        <p:spPr>
          <a:xfrm>
            <a:off x="1732279" y="239789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38D7-1AD2-4E6D-8DBC-A80438BBA0CB}"/>
              </a:ext>
            </a:extLst>
          </p:cNvPr>
          <p:cNvSpPr txBox="1"/>
          <p:nvPr/>
        </p:nvSpPr>
        <p:spPr>
          <a:xfrm>
            <a:off x="2521444" y="226844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6D557-02D0-4219-A972-ED88C20CA0A6}"/>
              </a:ext>
            </a:extLst>
          </p:cNvPr>
          <p:cNvSpPr txBox="1"/>
          <p:nvPr/>
        </p:nvSpPr>
        <p:spPr>
          <a:xfrm>
            <a:off x="2012759" y="26161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C4B64-1779-49CE-BF1C-74C9CD6664A6}"/>
              </a:ext>
            </a:extLst>
          </p:cNvPr>
          <p:cNvSpPr txBox="1"/>
          <p:nvPr/>
        </p:nvSpPr>
        <p:spPr>
          <a:xfrm>
            <a:off x="2481707" y="269540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FC93C9-7003-43A7-8367-D534F7EBA414}"/>
              </a:ext>
            </a:extLst>
          </p:cNvPr>
          <p:cNvSpPr txBox="1"/>
          <p:nvPr/>
        </p:nvSpPr>
        <p:spPr>
          <a:xfrm>
            <a:off x="2124958" y="2985532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7EB28-7B8E-42FD-AA05-BDE0D0855C43}"/>
              </a:ext>
            </a:extLst>
          </p:cNvPr>
          <p:cNvSpPr txBox="1"/>
          <p:nvPr/>
        </p:nvSpPr>
        <p:spPr>
          <a:xfrm>
            <a:off x="602395" y="347438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FBD46-C439-41FA-9545-AC51359F15BD}"/>
              </a:ext>
            </a:extLst>
          </p:cNvPr>
          <p:cNvSpPr txBox="1"/>
          <p:nvPr/>
        </p:nvSpPr>
        <p:spPr>
          <a:xfrm>
            <a:off x="1499106" y="334231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A53EE4-015D-48BA-80B4-B66DBEF43807}"/>
              </a:ext>
            </a:extLst>
          </p:cNvPr>
          <p:cNvSpPr txBox="1"/>
          <p:nvPr/>
        </p:nvSpPr>
        <p:spPr>
          <a:xfrm>
            <a:off x="882875" y="3692697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F3BB7-2C33-4CEC-B356-734B7EBEBC73}"/>
              </a:ext>
            </a:extLst>
          </p:cNvPr>
          <p:cNvSpPr txBox="1"/>
          <p:nvPr/>
        </p:nvSpPr>
        <p:spPr>
          <a:xfrm>
            <a:off x="1351823" y="37718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1F77B0-2F97-4394-B78D-4C895B982B10}"/>
              </a:ext>
            </a:extLst>
          </p:cNvPr>
          <p:cNvSpPr txBox="1"/>
          <p:nvPr/>
        </p:nvSpPr>
        <p:spPr>
          <a:xfrm>
            <a:off x="995074" y="406203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C376D6B4-D5C0-4BB8-B20D-A58FA3AE6440}"/>
              </a:ext>
            </a:extLst>
          </p:cNvPr>
          <p:cNvSpPr/>
          <p:nvPr/>
        </p:nvSpPr>
        <p:spPr>
          <a:xfrm>
            <a:off x="809094" y="30398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37491179-2129-49EE-B020-2CE30F69E82D}"/>
              </a:ext>
            </a:extLst>
          </p:cNvPr>
          <p:cNvSpPr/>
          <p:nvPr/>
        </p:nvSpPr>
        <p:spPr>
          <a:xfrm>
            <a:off x="2237226" y="361918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6E44C08-6F05-4EA5-BC65-170EE14F0EB5}"/>
              </a:ext>
            </a:extLst>
          </p:cNvPr>
          <p:cNvSpPr/>
          <p:nvPr/>
        </p:nvSpPr>
        <p:spPr>
          <a:xfrm>
            <a:off x="2120718" y="230539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CBCB0D-DA88-47C6-B218-ED6BA91EFAE9}"/>
              </a:ext>
            </a:extLst>
          </p:cNvPr>
          <p:cNvSpPr/>
          <p:nvPr/>
        </p:nvSpPr>
        <p:spPr>
          <a:xfrm>
            <a:off x="3327312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F4028F85-7C65-463E-804C-5493DAD9C1B8}"/>
              </a:ext>
            </a:extLst>
          </p:cNvPr>
          <p:cNvSpPr/>
          <p:nvPr/>
        </p:nvSpPr>
        <p:spPr>
          <a:xfrm>
            <a:off x="3819056" y="3021968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61EE8AAF-08AB-4EC6-986D-160B265A9B12}"/>
              </a:ext>
            </a:extLst>
          </p:cNvPr>
          <p:cNvSpPr/>
          <p:nvPr/>
        </p:nvSpPr>
        <p:spPr>
          <a:xfrm>
            <a:off x="5247188" y="3601289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ECE13560-C8DE-4228-B694-F8AD22A09F08}"/>
              </a:ext>
            </a:extLst>
          </p:cNvPr>
          <p:cNvSpPr/>
          <p:nvPr/>
        </p:nvSpPr>
        <p:spPr>
          <a:xfrm>
            <a:off x="5130680" y="228750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7C28A40-3C0E-4103-B4A6-05B9F3EFD7EC}"/>
              </a:ext>
            </a:extLst>
          </p:cNvPr>
          <p:cNvSpPr/>
          <p:nvPr/>
        </p:nvSpPr>
        <p:spPr>
          <a:xfrm>
            <a:off x="5223670" y="312251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D36C4A-9C54-4A3F-B387-8EBB17B8AE20}"/>
              </a:ext>
            </a:extLst>
          </p:cNvPr>
          <p:cNvSpPr/>
          <p:nvPr/>
        </p:nvSpPr>
        <p:spPr>
          <a:xfrm>
            <a:off x="3666110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5DC157-08F4-4C52-A528-BE39617BE549}"/>
              </a:ext>
            </a:extLst>
          </p:cNvPr>
          <p:cNvSpPr/>
          <p:nvPr/>
        </p:nvSpPr>
        <p:spPr>
          <a:xfrm>
            <a:off x="4854288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D44DAC-4F53-4AF5-9470-785A5BAC4272}"/>
              </a:ext>
            </a:extLst>
          </p:cNvPr>
          <p:cNvSpPr/>
          <p:nvPr/>
        </p:nvSpPr>
        <p:spPr>
          <a:xfrm>
            <a:off x="5125542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FD93BF-181C-4B5B-B3C9-1405137286D2}"/>
              </a:ext>
            </a:extLst>
          </p:cNvPr>
          <p:cNvSpPr/>
          <p:nvPr/>
        </p:nvSpPr>
        <p:spPr>
          <a:xfrm>
            <a:off x="5623183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78DEE1-C4AE-4180-A9C1-834063CDD17E}"/>
              </a:ext>
            </a:extLst>
          </p:cNvPr>
          <p:cNvSpPr/>
          <p:nvPr/>
        </p:nvSpPr>
        <p:spPr>
          <a:xfrm>
            <a:off x="5596513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4E1A0666-CE40-4E67-89AA-4883F21B80CB}"/>
              </a:ext>
            </a:extLst>
          </p:cNvPr>
          <p:cNvSpPr/>
          <p:nvPr/>
        </p:nvSpPr>
        <p:spPr>
          <a:xfrm>
            <a:off x="4520562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729A574B-AEE9-49B8-82CA-86C67970B262}"/>
              </a:ext>
            </a:extLst>
          </p:cNvPr>
          <p:cNvSpPr/>
          <p:nvPr/>
        </p:nvSpPr>
        <p:spPr>
          <a:xfrm>
            <a:off x="4484525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4CD5A1-972D-43E7-97FE-C3977A0BAE6B}"/>
              </a:ext>
            </a:extLst>
          </p:cNvPr>
          <p:cNvSpPr/>
          <p:nvPr/>
        </p:nvSpPr>
        <p:spPr>
          <a:xfrm>
            <a:off x="3892568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99A0C34-2E28-4E43-8D85-C6524AE6D331}"/>
              </a:ext>
            </a:extLst>
          </p:cNvPr>
          <p:cNvSpPr/>
          <p:nvPr/>
        </p:nvSpPr>
        <p:spPr>
          <a:xfrm>
            <a:off x="4167355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AF03C9-0685-40FF-859C-131DB982121E}"/>
              </a:ext>
            </a:extLst>
          </p:cNvPr>
          <p:cNvSpPr/>
          <p:nvPr/>
        </p:nvSpPr>
        <p:spPr>
          <a:xfrm>
            <a:off x="3666110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A7D626E-BF51-40C0-921E-00964EBC41EB}"/>
              </a:ext>
            </a:extLst>
          </p:cNvPr>
          <p:cNvSpPr/>
          <p:nvPr/>
        </p:nvSpPr>
        <p:spPr>
          <a:xfrm>
            <a:off x="3704590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67DBF5-0BC1-4179-BBE6-875689E471B0}"/>
              </a:ext>
            </a:extLst>
          </p:cNvPr>
          <p:cNvSpPr/>
          <p:nvPr/>
        </p:nvSpPr>
        <p:spPr>
          <a:xfrm>
            <a:off x="3991463" y="380489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9E90204-0FC7-4E1C-BEBB-7F03CDAD86AB}"/>
              </a:ext>
            </a:extLst>
          </p:cNvPr>
          <p:cNvSpPr/>
          <p:nvPr/>
        </p:nvSpPr>
        <p:spPr>
          <a:xfrm>
            <a:off x="4090811" y="417422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0E875FF-A215-4EFB-9ECC-445F1B8E9958}"/>
              </a:ext>
            </a:extLst>
          </p:cNvPr>
          <p:cNvSpPr/>
          <p:nvPr/>
        </p:nvSpPr>
        <p:spPr>
          <a:xfrm>
            <a:off x="6310116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>
            <a:extLst>
              <a:ext uri="{FF2B5EF4-FFF2-40B4-BE49-F238E27FC236}">
                <a16:creationId xmlns:a16="http://schemas.microsoft.com/office/drawing/2014/main" id="{8592D32A-727D-4876-BC42-E476C1F82B4F}"/>
              </a:ext>
            </a:extLst>
          </p:cNvPr>
          <p:cNvSpPr/>
          <p:nvPr/>
        </p:nvSpPr>
        <p:spPr>
          <a:xfrm>
            <a:off x="6900755" y="301798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6EC3D0B3-3F3F-4145-BFC8-F54D5128ED36}"/>
              </a:ext>
            </a:extLst>
          </p:cNvPr>
          <p:cNvSpPr/>
          <p:nvPr/>
        </p:nvSpPr>
        <p:spPr>
          <a:xfrm>
            <a:off x="7475859" y="3654450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>
            <a:extLst>
              <a:ext uri="{FF2B5EF4-FFF2-40B4-BE49-F238E27FC236}">
                <a16:creationId xmlns:a16="http://schemas.microsoft.com/office/drawing/2014/main" id="{E5ECA91A-8229-4930-B890-85B9692A25E3}"/>
              </a:ext>
            </a:extLst>
          </p:cNvPr>
          <p:cNvSpPr/>
          <p:nvPr/>
        </p:nvSpPr>
        <p:spPr>
          <a:xfrm>
            <a:off x="8297944" y="2533541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2132BF4-5EAF-43B7-8136-C39A47F49F61}"/>
              </a:ext>
            </a:extLst>
          </p:cNvPr>
          <p:cNvSpPr/>
          <p:nvPr/>
        </p:nvSpPr>
        <p:spPr>
          <a:xfrm>
            <a:off x="6648914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3490EB-AF75-414D-A24A-9C78EE63AD7A}"/>
              </a:ext>
            </a:extLst>
          </p:cNvPr>
          <p:cNvSpPr/>
          <p:nvPr/>
        </p:nvSpPr>
        <p:spPr>
          <a:xfrm>
            <a:off x="7837092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1175B6-7530-44A5-B992-75A20D7D50C5}"/>
              </a:ext>
            </a:extLst>
          </p:cNvPr>
          <p:cNvSpPr/>
          <p:nvPr/>
        </p:nvSpPr>
        <p:spPr>
          <a:xfrm>
            <a:off x="8108346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5732B4-1096-4C6F-A1DC-10856E8132DF}"/>
              </a:ext>
            </a:extLst>
          </p:cNvPr>
          <p:cNvSpPr/>
          <p:nvPr/>
        </p:nvSpPr>
        <p:spPr>
          <a:xfrm>
            <a:off x="8605987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966CF0-BF7C-4057-854A-1426B995B1C9}"/>
              </a:ext>
            </a:extLst>
          </p:cNvPr>
          <p:cNvSpPr/>
          <p:nvPr/>
        </p:nvSpPr>
        <p:spPr>
          <a:xfrm>
            <a:off x="8579317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8F9A27BD-064C-4949-BB69-151EE7FB899A}"/>
              </a:ext>
            </a:extLst>
          </p:cNvPr>
          <p:cNvSpPr/>
          <p:nvPr/>
        </p:nvSpPr>
        <p:spPr>
          <a:xfrm>
            <a:off x="7503366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B4E8C7A6-EC1A-48B9-B48E-115A753BE097}"/>
              </a:ext>
            </a:extLst>
          </p:cNvPr>
          <p:cNvSpPr/>
          <p:nvPr/>
        </p:nvSpPr>
        <p:spPr>
          <a:xfrm>
            <a:off x="7467329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B103445-C3ED-461E-A4D9-C9C84F77B3A2}"/>
              </a:ext>
            </a:extLst>
          </p:cNvPr>
          <p:cNvSpPr/>
          <p:nvPr/>
        </p:nvSpPr>
        <p:spPr>
          <a:xfrm>
            <a:off x="6875372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A4FB579-A406-408C-96C0-F7117D177BA9}"/>
              </a:ext>
            </a:extLst>
          </p:cNvPr>
          <p:cNvSpPr/>
          <p:nvPr/>
        </p:nvSpPr>
        <p:spPr>
          <a:xfrm>
            <a:off x="7150159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20A37FC-33A5-4B9E-ACD5-E87320FBF83C}"/>
              </a:ext>
            </a:extLst>
          </p:cNvPr>
          <p:cNvSpPr/>
          <p:nvPr/>
        </p:nvSpPr>
        <p:spPr>
          <a:xfrm>
            <a:off x="6648914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B4E3F1D-68DD-425B-843D-027C5DD06D3A}"/>
              </a:ext>
            </a:extLst>
          </p:cNvPr>
          <p:cNvSpPr/>
          <p:nvPr/>
        </p:nvSpPr>
        <p:spPr>
          <a:xfrm>
            <a:off x="6687394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7F497AD-B31D-47AF-AE62-494F6A06D104}"/>
              </a:ext>
            </a:extLst>
          </p:cNvPr>
          <p:cNvSpPr/>
          <p:nvPr/>
        </p:nvSpPr>
        <p:spPr>
          <a:xfrm>
            <a:off x="8296743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8BE965FB-171E-4734-A197-0AA2766B83E3}"/>
              </a:ext>
            </a:extLst>
          </p:cNvPr>
          <p:cNvSpPr/>
          <p:nvPr/>
        </p:nvSpPr>
        <p:spPr>
          <a:xfrm>
            <a:off x="6997199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51F120C1-A779-4811-ABEF-DEC99E0A5D03}"/>
              </a:ext>
            </a:extLst>
          </p:cNvPr>
          <p:cNvSpPr/>
          <p:nvPr/>
        </p:nvSpPr>
        <p:spPr>
          <a:xfrm>
            <a:off x="7114199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CD2255-8ECA-4A01-8827-07A6A8B47B28}"/>
              </a:ext>
            </a:extLst>
          </p:cNvPr>
          <p:cNvSpPr/>
          <p:nvPr/>
        </p:nvSpPr>
        <p:spPr>
          <a:xfrm>
            <a:off x="9284533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ross 80">
            <a:extLst>
              <a:ext uri="{FF2B5EF4-FFF2-40B4-BE49-F238E27FC236}">
                <a16:creationId xmlns:a16="http://schemas.microsoft.com/office/drawing/2014/main" id="{7DAC99E7-9A2A-40B0-9A8A-FD92350C493F}"/>
              </a:ext>
            </a:extLst>
          </p:cNvPr>
          <p:cNvSpPr/>
          <p:nvPr/>
        </p:nvSpPr>
        <p:spPr>
          <a:xfrm>
            <a:off x="9764447" y="244262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ross 81">
            <a:extLst>
              <a:ext uri="{FF2B5EF4-FFF2-40B4-BE49-F238E27FC236}">
                <a16:creationId xmlns:a16="http://schemas.microsoft.com/office/drawing/2014/main" id="{E80E7877-C608-4A49-9FFF-05CED5E57AA9}"/>
              </a:ext>
            </a:extLst>
          </p:cNvPr>
          <p:cNvSpPr/>
          <p:nvPr/>
        </p:nvSpPr>
        <p:spPr>
          <a:xfrm>
            <a:off x="10156386" y="37362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CC41D04B-E706-4947-9D76-D68569A2E3E2}"/>
              </a:ext>
            </a:extLst>
          </p:cNvPr>
          <p:cNvSpPr/>
          <p:nvPr/>
        </p:nvSpPr>
        <p:spPr>
          <a:xfrm>
            <a:off x="11304746" y="268083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6FBE4E-099A-4D7F-B057-4D7A525E0F6B}"/>
              </a:ext>
            </a:extLst>
          </p:cNvPr>
          <p:cNvSpPr/>
          <p:nvPr/>
        </p:nvSpPr>
        <p:spPr>
          <a:xfrm>
            <a:off x="9623331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C0D6C20-D30B-440B-800E-EC33C96353E2}"/>
              </a:ext>
            </a:extLst>
          </p:cNvPr>
          <p:cNvSpPr/>
          <p:nvPr/>
        </p:nvSpPr>
        <p:spPr>
          <a:xfrm>
            <a:off x="10811509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8D19F4-0696-4124-811B-2D688C4EDB75}"/>
              </a:ext>
            </a:extLst>
          </p:cNvPr>
          <p:cNvSpPr/>
          <p:nvPr/>
        </p:nvSpPr>
        <p:spPr>
          <a:xfrm>
            <a:off x="11082763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A3E520-36BE-413F-80A7-69FD05137D26}"/>
              </a:ext>
            </a:extLst>
          </p:cNvPr>
          <p:cNvSpPr/>
          <p:nvPr/>
        </p:nvSpPr>
        <p:spPr>
          <a:xfrm>
            <a:off x="11580404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58DDA99-63C5-4B5C-A073-A20885627E19}"/>
              </a:ext>
            </a:extLst>
          </p:cNvPr>
          <p:cNvSpPr/>
          <p:nvPr/>
        </p:nvSpPr>
        <p:spPr>
          <a:xfrm>
            <a:off x="11553734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721A2449-5F82-478C-A179-5AED4F94F276}"/>
              </a:ext>
            </a:extLst>
          </p:cNvPr>
          <p:cNvSpPr/>
          <p:nvPr/>
        </p:nvSpPr>
        <p:spPr>
          <a:xfrm>
            <a:off x="10477783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9604B44C-9BD0-4048-9AE6-CEC338028796}"/>
              </a:ext>
            </a:extLst>
          </p:cNvPr>
          <p:cNvSpPr/>
          <p:nvPr/>
        </p:nvSpPr>
        <p:spPr>
          <a:xfrm>
            <a:off x="10441746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401D066-CB46-405D-BAA6-444776D36E4D}"/>
              </a:ext>
            </a:extLst>
          </p:cNvPr>
          <p:cNvSpPr/>
          <p:nvPr/>
        </p:nvSpPr>
        <p:spPr>
          <a:xfrm>
            <a:off x="9849789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7FC28C6-A68F-40F0-84AD-A40564AD4506}"/>
              </a:ext>
            </a:extLst>
          </p:cNvPr>
          <p:cNvSpPr/>
          <p:nvPr/>
        </p:nvSpPr>
        <p:spPr>
          <a:xfrm>
            <a:off x="10124576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EE895CA-6CEC-4886-B620-EBB15AF5A151}"/>
              </a:ext>
            </a:extLst>
          </p:cNvPr>
          <p:cNvSpPr/>
          <p:nvPr/>
        </p:nvSpPr>
        <p:spPr>
          <a:xfrm>
            <a:off x="9623331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F942A8E-8E2E-4263-8239-E4313BDC126A}"/>
              </a:ext>
            </a:extLst>
          </p:cNvPr>
          <p:cNvSpPr/>
          <p:nvPr/>
        </p:nvSpPr>
        <p:spPr>
          <a:xfrm>
            <a:off x="11271160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8EB447D0-675C-4FC1-A603-4C10A662807F}"/>
              </a:ext>
            </a:extLst>
          </p:cNvPr>
          <p:cNvSpPr/>
          <p:nvPr/>
        </p:nvSpPr>
        <p:spPr>
          <a:xfrm>
            <a:off x="9971616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51F7018F-C4B5-4272-898D-A0C662A9760A}"/>
              </a:ext>
            </a:extLst>
          </p:cNvPr>
          <p:cNvSpPr/>
          <p:nvPr/>
        </p:nvSpPr>
        <p:spPr>
          <a:xfrm>
            <a:off x="10088616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95B581C7-2D2D-4BC8-AC32-138D83ECD6CD}"/>
              </a:ext>
            </a:extLst>
          </p:cNvPr>
          <p:cNvSpPr/>
          <p:nvPr/>
        </p:nvSpPr>
        <p:spPr>
          <a:xfrm>
            <a:off x="9618242" y="356044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651444B-3D18-4166-8094-D91EDC33F851}"/>
              </a:ext>
            </a:extLst>
          </p:cNvPr>
          <p:cNvSpPr txBox="1"/>
          <p:nvPr/>
        </p:nvSpPr>
        <p:spPr>
          <a:xfrm>
            <a:off x="294261" y="5646093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Assign Random cluster centers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B4C0DC-A105-41E2-A3E7-E2CF9BEC389A}"/>
              </a:ext>
            </a:extLst>
          </p:cNvPr>
          <p:cNvSpPr txBox="1"/>
          <p:nvPr/>
        </p:nvSpPr>
        <p:spPr>
          <a:xfrm>
            <a:off x="294261" y="4819856"/>
            <a:ext cx="267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Start with data points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63B697-C064-440B-9B16-07CE1ADBFAD8}"/>
              </a:ext>
            </a:extLst>
          </p:cNvPr>
          <p:cNvSpPr txBox="1"/>
          <p:nvPr/>
        </p:nvSpPr>
        <p:spPr>
          <a:xfrm>
            <a:off x="3249209" y="4844870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Initial cluster assignments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E965B2-821A-45E0-8E44-A74147BFB83C}"/>
              </a:ext>
            </a:extLst>
          </p:cNvPr>
          <p:cNvSpPr txBox="1"/>
          <p:nvPr/>
        </p:nvSpPr>
        <p:spPr>
          <a:xfrm>
            <a:off x="6352309" y="4922445"/>
            <a:ext cx="2619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Update cluster centers and assignments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817D14-C985-4900-81F9-85A1F41D5368}"/>
              </a:ext>
            </a:extLst>
          </p:cNvPr>
          <p:cNvSpPr txBox="1"/>
          <p:nvPr/>
        </p:nvSpPr>
        <p:spPr>
          <a:xfrm>
            <a:off x="9307257" y="4819863"/>
            <a:ext cx="2619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Iterate cluster centers and assignments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0358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∈{1,2,…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– </a:t>
                </a:r>
                <a:r>
                  <a:rPr lang="en-US" b="1" dirty="0">
                    <a:latin typeface="+mn-lt"/>
                  </a:rPr>
                  <a:t>convergence</a:t>
                </a:r>
              </a:p>
              <a:p>
                <a:pPr lvl="1"/>
                <a:r>
                  <a:rPr lang="en-US" dirty="0">
                    <a:latin typeface="+mn-lt"/>
                  </a:rPr>
                  <a:t>Convergence defined by small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9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several difficulties with using the k-means algorithm</a:t>
            </a:r>
          </a:p>
          <a:p>
            <a:r>
              <a:rPr lang="en-US" dirty="0">
                <a:latin typeface="+mn-lt"/>
              </a:rPr>
              <a:t>What is the value of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, the number of clusters?</a:t>
            </a:r>
          </a:p>
          <a:p>
            <a:pPr lvl="1"/>
            <a:r>
              <a:rPr lang="en-US" dirty="0">
                <a:latin typeface="+mn-lt"/>
              </a:rPr>
              <a:t>The number of clusters should reflect fundamental relationships in the data</a:t>
            </a:r>
          </a:p>
          <a:p>
            <a:pPr lvl="1"/>
            <a:r>
              <a:rPr lang="en-US" dirty="0">
                <a:latin typeface="+mn-lt"/>
              </a:rPr>
              <a:t>Is there any way to know k in advance for high dimensional problems? </a:t>
            </a:r>
          </a:p>
          <a:p>
            <a:pPr lvl="1"/>
            <a:r>
              <a:rPr lang="en-US" dirty="0">
                <a:latin typeface="+mn-lt"/>
              </a:rPr>
              <a:t>No, k is found empirically, and the selection is often a bit subjective</a:t>
            </a:r>
          </a:p>
          <a:p>
            <a:r>
              <a:rPr lang="en-US" dirty="0">
                <a:latin typeface="+mn-lt"/>
              </a:rPr>
              <a:t>How to find good starting values of the centroids?</a:t>
            </a:r>
          </a:p>
          <a:p>
            <a:pPr lvl="1"/>
            <a:r>
              <a:rPr lang="en-US" dirty="0">
                <a:latin typeface="+mn-lt"/>
              </a:rPr>
              <a:t>At convergence the resulting clusters depend on the starting values</a:t>
            </a:r>
          </a:p>
          <a:p>
            <a:pPr lvl="1"/>
            <a:r>
              <a:rPr lang="en-US" dirty="0">
                <a:latin typeface="+mn-lt"/>
              </a:rPr>
              <a:t>Is there any algorithm for finding good starting values? </a:t>
            </a:r>
          </a:p>
          <a:p>
            <a:pPr lvl="1"/>
            <a:r>
              <a:rPr lang="en-US" dirty="0">
                <a:latin typeface="+mn-lt"/>
              </a:rPr>
              <a:t>No!</a:t>
            </a:r>
          </a:p>
          <a:p>
            <a:pPr lvl="1"/>
            <a:r>
              <a:rPr lang="en-US" dirty="0">
                <a:latin typeface="+mn-lt"/>
              </a:rPr>
              <a:t>So, </a:t>
            </a:r>
            <a:r>
              <a:rPr lang="en-US" b="1" dirty="0">
                <a:latin typeface="+mn-lt"/>
              </a:rPr>
              <a:t>multiple random starts</a:t>
            </a:r>
            <a:r>
              <a:rPr lang="en-US" dirty="0">
                <a:latin typeface="+mn-lt"/>
              </a:rPr>
              <a:t> are often used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42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K-Means clustering </a:t>
                </a:r>
              </a:p>
              <a:p>
                <a:r>
                  <a:rPr lang="en-US" dirty="0">
                    <a:latin typeface="+mn-lt"/>
                  </a:rPr>
                  <a:t>K must be determined empirically </a:t>
                </a:r>
              </a:p>
              <a:p>
                <a:r>
                  <a:rPr lang="en-US" dirty="0">
                    <a:latin typeface="+mn-lt"/>
                  </a:rPr>
                  <a:t>K-means clustering creates a flat cluster structure</a:t>
                </a:r>
              </a:p>
              <a:p>
                <a:r>
                  <a:rPr lang="en-US" dirty="0">
                    <a:latin typeface="+mn-lt"/>
                  </a:rPr>
                  <a:t>Search for nearest centroid in Euclidean space means K-means algorithm is most effective for low-dimensional data,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Can apply dimensionality reduction/embedding methods</a:t>
                </a:r>
              </a:p>
              <a:p>
                <a:r>
                  <a:rPr lang="en-US" dirty="0">
                    <a:latin typeface="+mn-lt"/>
                  </a:rPr>
                  <a:t>Using sum of square distance allows only </a:t>
                </a:r>
                <a:r>
                  <a:rPr lang="en-US" b="1" dirty="0">
                    <a:latin typeface="+mn-lt"/>
                  </a:rPr>
                  <a:t>convex clusters</a:t>
                </a:r>
              </a:p>
              <a:p>
                <a:r>
                  <a:rPr lang="en-US" dirty="0">
                    <a:latin typeface="+mn-lt"/>
                  </a:rPr>
                  <a:t>Random starts give non-deterministic outcomes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64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32324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46563" y="896079"/>
            <a:ext cx="4812062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K-means clustering produces convex clusters</a:t>
            </a:r>
          </a:p>
          <a:p>
            <a:r>
              <a:rPr lang="en-US" dirty="0">
                <a:latin typeface="+mn-lt"/>
              </a:rPr>
              <a:t>Clusters are linearly separated</a:t>
            </a:r>
          </a:p>
          <a:p>
            <a:r>
              <a:rPr lang="en-US" dirty="0">
                <a:latin typeface="+mn-lt"/>
              </a:rPr>
              <a:t>Clusters are within </a:t>
            </a:r>
            <a:r>
              <a:rPr lang="en-US" b="1" dirty="0">
                <a:latin typeface="+mn-lt"/>
              </a:rPr>
              <a:t>Voronoi regions</a:t>
            </a:r>
          </a:p>
          <a:p>
            <a:r>
              <a:rPr lang="en-US" dirty="0">
                <a:latin typeface="+mn-lt"/>
              </a:rPr>
              <a:t>Analogous to k-NN search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C25CAB-9A22-45EE-9551-83BDE89DB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1" y="819010"/>
            <a:ext cx="6999042" cy="524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27C47-B43C-4FCC-B550-F453ED7ED3EA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15240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Computational complexity of the algorithm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clusters,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observations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+mn-lt"/>
                  </a:rPr>
                  <a:t> dimensions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Randomly 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starting (initial) centroids,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Initialize cluster assignments,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to make assignments for each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we can improve by using KD-tree search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assuming uniformly distributed observations,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Repeated steps 3 and 4 until convergence 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iterations the complexity is about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memory required to store lists of centroids and cluster assignments in addition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for observations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005" t="-1604" r="-476" b="-1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03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Evaluating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2068607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Overview,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should we care about unsupervised learning?</a:t>
            </a:r>
          </a:p>
          <a:p>
            <a:r>
              <a:rPr lang="en-US" dirty="0">
                <a:latin typeface="+mn-lt"/>
              </a:rPr>
              <a:t>Most data is not labeled</a:t>
            </a:r>
          </a:p>
          <a:p>
            <a:r>
              <a:rPr lang="en-US" sz="2800" dirty="0">
                <a:latin typeface="+mn-lt"/>
              </a:rPr>
              <a:t>Learning relationships in data is useful in many data mining solutions:</a:t>
            </a:r>
          </a:p>
          <a:p>
            <a:pPr lvl="1"/>
            <a:r>
              <a:rPr lang="en-US" sz="2800" dirty="0">
                <a:latin typeface="+mn-lt"/>
              </a:rPr>
              <a:t>Discover unusual or outlier events</a:t>
            </a:r>
          </a:p>
          <a:p>
            <a:pPr lvl="1"/>
            <a:r>
              <a:rPr lang="en-US" sz="2800" dirty="0">
                <a:latin typeface="+mn-lt"/>
              </a:rPr>
              <a:t>Similar genes in </a:t>
            </a:r>
            <a:r>
              <a:rPr lang="en-US" sz="2800" dirty="0" err="1">
                <a:latin typeface="+mn-lt"/>
              </a:rPr>
              <a:t>microassay</a:t>
            </a:r>
            <a:r>
              <a:rPr lang="en-US" sz="2800" dirty="0">
                <a:latin typeface="+mn-lt"/>
              </a:rPr>
              <a:t> data</a:t>
            </a:r>
          </a:p>
          <a:p>
            <a:pPr lvl="1"/>
            <a:r>
              <a:rPr lang="en-US" sz="2800" dirty="0">
                <a:latin typeface="+mn-lt"/>
              </a:rPr>
              <a:t>Group similar products</a:t>
            </a:r>
          </a:p>
          <a:p>
            <a:pPr lvl="1"/>
            <a:r>
              <a:rPr lang="en-US" sz="2800" dirty="0">
                <a:latin typeface="+mn-lt"/>
              </a:rPr>
              <a:t>Find groups of people with similar behaviors – e.g. voting, purchasers, products,…</a:t>
            </a:r>
          </a:p>
          <a:p>
            <a:pPr lvl="1"/>
            <a:r>
              <a:rPr lang="en-US" sz="2800" dirty="0">
                <a:latin typeface="+mn-lt"/>
              </a:rPr>
              <a:t>Find patients with related symptoms</a:t>
            </a:r>
          </a:p>
          <a:p>
            <a:pPr lvl="1"/>
            <a:r>
              <a:rPr lang="en-US" sz="2800" dirty="0">
                <a:latin typeface="+mn-lt"/>
              </a:rPr>
              <a:t>Data compression algorithms</a:t>
            </a:r>
          </a:p>
          <a:p>
            <a:pPr lvl="1"/>
            <a:r>
              <a:rPr lang="en-US" sz="2800" dirty="0">
                <a:latin typeface="+mn-lt"/>
              </a:rPr>
              <a:t>And many more...</a:t>
            </a:r>
          </a:p>
          <a:p>
            <a:pPr lvl="1"/>
            <a:endParaRPr lang="en-US" sz="2800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No direct measure as with supervised machine learning</a:t>
            </a:r>
          </a:p>
          <a:p>
            <a:r>
              <a:rPr lang="en-US" dirty="0">
                <a:latin typeface="+mn-lt"/>
              </a:rPr>
              <a:t>Can we use cross validation? </a:t>
            </a:r>
          </a:p>
          <a:p>
            <a:pPr lvl="1"/>
            <a:r>
              <a:rPr lang="en-US" dirty="0">
                <a:latin typeface="+mn-lt"/>
              </a:rPr>
              <a:t>Not directly, we have no labels</a:t>
            </a:r>
          </a:p>
          <a:p>
            <a:r>
              <a:rPr lang="en-US" dirty="0">
                <a:latin typeface="+mn-lt"/>
              </a:rPr>
              <a:t>Use metrics that measure the properties of the clusters</a:t>
            </a:r>
          </a:p>
          <a:p>
            <a:pPr lvl="1"/>
            <a:r>
              <a:rPr lang="en-US" dirty="0">
                <a:latin typeface="+mn-lt"/>
              </a:rPr>
              <a:t>Compactness of clusters</a:t>
            </a:r>
          </a:p>
          <a:p>
            <a:pPr lvl="1"/>
            <a:r>
              <a:rPr lang="en-US" dirty="0">
                <a:latin typeface="+mn-lt"/>
              </a:rPr>
              <a:t>Separation between clusters</a:t>
            </a:r>
          </a:p>
          <a:p>
            <a:r>
              <a:rPr lang="en-US" dirty="0">
                <a:latin typeface="+mn-lt"/>
              </a:rPr>
              <a:t>For k-means clustering the distance metric is quadratic</a:t>
            </a:r>
          </a:p>
          <a:p>
            <a:pPr lvl="1"/>
            <a:r>
              <a:rPr lang="en-US" dirty="0">
                <a:latin typeface="+mn-lt"/>
              </a:rPr>
              <a:t>Use sum of square metrics   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88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Within and between cluster sum of squares</a:t>
            </a:r>
          </a:p>
          <a:p>
            <a:pPr lvl="1"/>
            <a:r>
              <a:rPr lang="en-US" sz="2800" dirty="0">
                <a:latin typeface="+mn-lt"/>
              </a:rPr>
              <a:t>Can compare cluster models</a:t>
            </a:r>
          </a:p>
          <a:p>
            <a:pPr lvl="1"/>
            <a:r>
              <a:rPr lang="en-US" sz="2800" dirty="0">
                <a:latin typeface="+mn-lt"/>
              </a:rPr>
              <a:t>Determine </a:t>
            </a:r>
            <a:r>
              <a:rPr lang="en-US" sz="2800" i="1" dirty="0">
                <a:latin typeface="+mn-lt"/>
              </a:rPr>
              <a:t>k</a:t>
            </a:r>
          </a:p>
          <a:p>
            <a:pPr lvl="1"/>
            <a:r>
              <a:rPr lang="en-US" sz="2800" dirty="0">
                <a:latin typeface="+mn-lt"/>
              </a:rPr>
              <a:t>Only useful </a:t>
            </a:r>
            <a:r>
              <a:rPr lang="en-US" sz="2800" b="1" dirty="0">
                <a:latin typeface="+mn-lt"/>
              </a:rPr>
              <a:t>for Euclidean space!</a:t>
            </a:r>
          </a:p>
          <a:p>
            <a:r>
              <a:rPr lang="en-US" dirty="0">
                <a:latin typeface="+mn-lt"/>
              </a:rPr>
              <a:t>Other methods</a:t>
            </a:r>
          </a:p>
          <a:p>
            <a:pPr lvl="1"/>
            <a:r>
              <a:rPr lang="en-US" sz="2800" dirty="0">
                <a:latin typeface="+mn-lt"/>
              </a:rPr>
              <a:t>Silhouette coefficients – Does not depend on Euclidian space </a:t>
            </a:r>
          </a:p>
          <a:p>
            <a:pPr lvl="1"/>
            <a:r>
              <a:rPr lang="en-US" sz="2800" dirty="0" err="1">
                <a:latin typeface="+mn-lt"/>
              </a:rPr>
              <a:t>Calinski-Harabasz</a:t>
            </a:r>
            <a:r>
              <a:rPr lang="en-US" sz="2800" dirty="0">
                <a:latin typeface="+mn-lt"/>
              </a:rPr>
              <a:t> index – Only for </a:t>
            </a:r>
            <a:r>
              <a:rPr lang="en-US" sz="2800" b="1" dirty="0">
                <a:latin typeface="+mn-lt"/>
              </a:rPr>
              <a:t>Euclidean space!</a:t>
            </a:r>
          </a:p>
          <a:p>
            <a:pPr lvl="1"/>
            <a:r>
              <a:rPr lang="en-US" sz="2800" dirty="0">
                <a:latin typeface="+mn-lt"/>
              </a:rPr>
              <a:t>Many others…….</a:t>
            </a:r>
          </a:p>
          <a:p>
            <a:r>
              <a:rPr lang="en-US" dirty="0">
                <a:latin typeface="+mn-lt"/>
              </a:rPr>
              <a:t>Notice that all of these methods assume clusters are Normally distributed in a Euclidean space!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90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Between and within cluster metrics</a:t>
                </a:r>
              </a:p>
              <a:p>
                <a:r>
                  <a:rPr lang="en-US" b="1" dirty="0">
                    <a:latin typeface="+mn-lt"/>
                  </a:rPr>
                  <a:t>Within cluster sum of squares </a:t>
                </a:r>
                <a:r>
                  <a:rPr lang="en-US" dirty="0">
                    <a:latin typeface="+mn-lt"/>
                  </a:rPr>
                  <a:t>is the sum of squares within each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𝑐𝑙𝑢𝑠𝑡𝑒𝑟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Total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𝑡𝑜𝑡𝑎𝑙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Between cluster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0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9119" y="1152041"/>
            <a:ext cx="11419505" cy="1575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WCSS and BCSS to compare clustering models</a:t>
            </a:r>
          </a:p>
          <a:p>
            <a:r>
              <a:rPr lang="en-US" dirty="0">
                <a:latin typeface="+mn-lt"/>
              </a:rPr>
              <a:t>Limit number of clusters where WCSS and BCSS  have marginal changes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800AAA-4B70-039D-1F00-1E0F00EFB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2310628"/>
            <a:ext cx="10377055" cy="432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</a:t>
                </a:r>
              </a:p>
              <a:p>
                <a:r>
                  <a:rPr lang="en-US" dirty="0">
                    <a:latin typeface="+mn-lt"/>
                  </a:rPr>
                  <a:t>The normalized average distance, in any metric, between a point and the other members of its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normalized average distance, in any metric, between a point and the members of other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∉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  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the normalized difference of averages of between cluster and within cluster distances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139" r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1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interpret the silhouette coefficient?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bounded by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Three cases can give intuition of how good a cluster is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clustering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Silhouette coefficient is biased toward convex clusters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7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786912" y="896079"/>
            <a:ext cx="507171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Silhouette coefficients can be graphed for small number of samples</a:t>
            </a:r>
          </a:p>
          <a:p>
            <a:r>
              <a:rPr lang="en-US" dirty="0">
                <a:latin typeface="+mn-lt"/>
              </a:rPr>
              <a:t>Plot shows how compact and well separated the clusters are</a:t>
            </a:r>
          </a:p>
          <a:p>
            <a:r>
              <a:rPr lang="en-US" dirty="0">
                <a:latin typeface="+mn-lt"/>
              </a:rPr>
              <a:t>Negative silhouette coefficients indicate sample incorrectly clustered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1C62-EE92-4E8D-853B-933BDF24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1" y="896079"/>
            <a:ext cx="5504959" cy="57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5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 err="1">
                    <a:latin typeface="+mn-lt"/>
                    <a:hlinkClick r:id="rId3"/>
                  </a:rPr>
                  <a:t>Calinski-Harabasz</a:t>
                </a:r>
                <a:r>
                  <a:rPr lang="en-US" b="1" dirty="0">
                    <a:latin typeface="+mn-lt"/>
                    <a:hlinkClick r:id="rId3"/>
                  </a:rPr>
                  <a:t> index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variance ratio criteria </a:t>
                </a:r>
                <a:r>
                  <a:rPr lang="en-US" dirty="0">
                    <a:latin typeface="+mn-lt"/>
                  </a:rPr>
                  <a:t>measure the ratio between the cluster compactness and separation</a:t>
                </a:r>
              </a:p>
              <a:p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the adjusted ratio of the BCSS and WCSS </a:t>
                </a:r>
              </a:p>
              <a:p>
                <a:r>
                  <a:rPr lang="en-US" dirty="0">
                    <a:latin typeface="+mn-lt"/>
                  </a:rPr>
                  <a:t>Starting with the WCSS matrix and the BCSS matrix,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a degree of freedom adjusted ratio of the matrix trace (sum of diagonal)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larger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the higher the ratio of cluster separation to cluster compactness.</a:t>
                </a:r>
              </a:p>
              <a:p>
                <a:r>
                  <a:rPr lang="en-US" dirty="0">
                    <a:latin typeface="+mn-lt"/>
                  </a:rPr>
                  <a:t>Since it is based on variance measures,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only valid for convex clusters in Euclidean spaces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4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3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multiple metrics to find best number of clusters</a:t>
            </a:r>
          </a:p>
          <a:p>
            <a:r>
              <a:rPr lang="en-US" dirty="0">
                <a:latin typeface="+mn-lt"/>
              </a:rPr>
              <a:t>Knee in WCSS and BCSS – 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not very reliable!</a:t>
            </a:r>
          </a:p>
          <a:p>
            <a:r>
              <a:rPr lang="en-US" dirty="0">
                <a:latin typeface="+mn-lt"/>
              </a:rPr>
              <a:t>Max of silhouette coefficient</a:t>
            </a:r>
          </a:p>
          <a:p>
            <a:r>
              <a:rPr lang="en-US" dirty="0">
                <a:latin typeface="+mn-lt"/>
              </a:rPr>
              <a:t>Max of </a:t>
            </a:r>
            <a:r>
              <a:rPr lang="en-US" dirty="0" err="1">
                <a:latin typeface="+mn-lt"/>
              </a:rPr>
              <a:t>Calinski-Harabasz</a:t>
            </a:r>
            <a:r>
              <a:rPr lang="en-US" dirty="0">
                <a:latin typeface="+mn-lt"/>
              </a:rPr>
              <a:t> index</a:t>
            </a:r>
          </a:p>
          <a:p>
            <a:r>
              <a:rPr lang="en-US" dirty="0">
                <a:latin typeface="+mn-lt"/>
              </a:rPr>
              <a:t>There is stochastic variation </a:t>
            </a:r>
          </a:p>
          <a:p>
            <a:pPr lvl="1"/>
            <a:r>
              <a:rPr lang="en-US" dirty="0">
                <a:latin typeface="+mn-lt"/>
              </a:rPr>
              <a:t>Must compare several methods </a:t>
            </a:r>
          </a:p>
          <a:p>
            <a:pPr lvl="1"/>
            <a:r>
              <a:rPr lang="en-US" dirty="0">
                <a:latin typeface="+mn-lt"/>
              </a:rPr>
              <a:t>Metrics may not agree</a:t>
            </a:r>
          </a:p>
          <a:p>
            <a:pPr lvl="1"/>
            <a:r>
              <a:rPr lang="en-US" dirty="0">
                <a:latin typeface="+mn-lt"/>
              </a:rPr>
              <a:t>May need to try several models </a:t>
            </a:r>
          </a:p>
          <a:p>
            <a:r>
              <a:rPr lang="en-US" dirty="0">
                <a:latin typeface="+mn-lt"/>
              </a:rPr>
              <a:t>Prefer simpler models – Occam’s razor!</a:t>
            </a:r>
          </a:p>
          <a:p>
            <a:r>
              <a:rPr lang="en-US" dirty="0">
                <a:solidFill>
                  <a:srgbClr val="FF0000"/>
                </a:solidFill>
                <a:latin typeface="+mn-lt"/>
              </a:rPr>
              <a:t>Too many clusters is an over-fit model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57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80"/>
            <a:ext cx="11106203" cy="1166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multiple metrics to find best number of clusters</a:t>
            </a:r>
          </a:p>
          <a:p>
            <a:r>
              <a:rPr lang="en-US" dirty="0">
                <a:latin typeface="+mn-lt"/>
              </a:rPr>
              <a:t>Example: pick k=5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B29B9-E501-F26C-3653-E207ACA96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482" y="1356760"/>
            <a:ext cx="5762844" cy="543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2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Overview,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types of unsupervised learning algorithms</a:t>
            </a:r>
          </a:p>
          <a:p>
            <a:r>
              <a:rPr lang="en-US" dirty="0">
                <a:latin typeface="+mn-lt"/>
              </a:rPr>
              <a:t>Clustering models – today’s topic</a:t>
            </a:r>
          </a:p>
          <a:p>
            <a:r>
              <a:rPr lang="en-US" dirty="0">
                <a:latin typeface="+mn-lt"/>
              </a:rPr>
              <a:t>Embedding models – PCA, manifold embedding,… - future lesson</a:t>
            </a:r>
          </a:p>
          <a:p>
            <a:r>
              <a:rPr lang="en-US" dirty="0">
                <a:latin typeface="+mn-lt"/>
              </a:rPr>
              <a:t>Similarity search - Recommender models, document search, image search, …</a:t>
            </a:r>
          </a:p>
          <a:p>
            <a:r>
              <a:rPr lang="en-US" dirty="0">
                <a:latin typeface="+mn-lt"/>
              </a:rPr>
              <a:t>Social network models</a:t>
            </a:r>
          </a:p>
          <a:p>
            <a:r>
              <a:rPr lang="en-US" dirty="0">
                <a:latin typeface="+mn-lt"/>
              </a:rPr>
              <a:t>Association models – e.g. market basket analysis – future lesson</a:t>
            </a:r>
          </a:p>
          <a:p>
            <a:r>
              <a:rPr lang="en-US" dirty="0">
                <a:latin typeface="+mn-lt"/>
              </a:rPr>
              <a:t>And many more…………</a:t>
            </a:r>
          </a:p>
          <a:p>
            <a:r>
              <a:rPr lang="en-US" dirty="0">
                <a:latin typeface="+mn-lt"/>
              </a:rPr>
              <a:t>All methods depend on measures of distance or similarity  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Visualizing Cluster Model Results</a:t>
            </a:r>
          </a:p>
        </p:txBody>
      </p:sp>
    </p:spTree>
    <p:extLst>
      <p:ext uri="{BB962C8B-B14F-4D97-AF65-F5344CB8AC3E}">
        <p14:creationId xmlns:p14="http://schemas.microsoft.com/office/powerpoint/2010/main" val="7917414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r>
              <a:rPr lang="en-US" dirty="0">
                <a:latin typeface="+mn-lt"/>
              </a:rPr>
              <a:t>Visualization of any kind is difficult with high-dimensional data    </a:t>
            </a:r>
          </a:p>
          <a:p>
            <a:pPr lvl="1"/>
            <a:r>
              <a:rPr lang="en-US" dirty="0">
                <a:latin typeface="+mn-lt"/>
              </a:rPr>
              <a:t>Many methods possible </a:t>
            </a:r>
          </a:p>
          <a:p>
            <a:pPr lvl="1"/>
            <a:r>
              <a:rPr lang="en-US" dirty="0">
                <a:latin typeface="+mn-lt"/>
              </a:rPr>
              <a:t>Look for domain specific methods</a:t>
            </a:r>
          </a:p>
          <a:p>
            <a:r>
              <a:rPr lang="en-US" dirty="0">
                <a:latin typeface="+mn-lt"/>
              </a:rPr>
              <a:t>Scatter plot matrices between key variables  </a:t>
            </a:r>
          </a:p>
          <a:p>
            <a:pPr lvl="1"/>
            <a:r>
              <a:rPr lang="en-US" dirty="0">
                <a:latin typeface="+mn-lt"/>
              </a:rPr>
              <a:t>Useful for low-dimensional data</a:t>
            </a:r>
          </a:p>
          <a:p>
            <a:pPr lvl="1"/>
            <a:r>
              <a:rPr lang="en-US" dirty="0">
                <a:latin typeface="+mn-lt"/>
              </a:rPr>
              <a:t>Impossible to see and understand for high-dimensional data  </a:t>
            </a:r>
          </a:p>
          <a:p>
            <a:r>
              <a:rPr lang="en-US" dirty="0">
                <a:latin typeface="+mn-lt"/>
              </a:rPr>
              <a:t>Compare distributions of clusters of key variables for clusters </a:t>
            </a:r>
          </a:p>
          <a:p>
            <a:r>
              <a:rPr lang="en-US" dirty="0">
                <a:latin typeface="+mn-lt"/>
              </a:rPr>
              <a:t>Display a low-dimensional manifold projection of the high-dimensional cluster assignments 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02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30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BC51FA-8D1D-37C1-2AD6-D3B2BA2BDA0B}"/>
              </a:ext>
            </a:extLst>
          </p:cNvPr>
          <p:cNvSpPr txBox="1">
            <a:spLocks/>
          </p:cNvSpPr>
          <p:nvPr/>
        </p:nvSpPr>
        <p:spPr>
          <a:xfrm>
            <a:off x="647647" y="1570167"/>
            <a:ext cx="4306738" cy="5011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Compare distributions of clusters of key variables for clusters </a:t>
            </a:r>
          </a:p>
          <a:p>
            <a:r>
              <a:rPr lang="en-US" dirty="0">
                <a:latin typeface="+mn-lt"/>
              </a:rPr>
              <a:t>Side by side violin plots are an excellent tool for this purpose</a:t>
            </a:r>
          </a:p>
          <a:p>
            <a:r>
              <a:rPr lang="en-US" dirty="0">
                <a:latin typeface="+mn-lt"/>
              </a:rPr>
              <a:t>Compare </a:t>
            </a:r>
            <a:r>
              <a:rPr lang="en-US" b="1" dirty="0">
                <a:latin typeface="+mn-lt"/>
              </a:rPr>
              <a:t>kernel density estimates (KDE) </a:t>
            </a:r>
            <a:r>
              <a:rPr lang="en-US" dirty="0">
                <a:latin typeface="+mn-lt"/>
              </a:rPr>
              <a:t>of variables by cluster assignment </a:t>
            </a:r>
          </a:p>
          <a:p>
            <a:r>
              <a:rPr lang="en-US" dirty="0">
                <a:latin typeface="+mn-lt"/>
              </a:rPr>
              <a:t>Includes box plot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D65A5F-7958-3CDA-2B05-85AFFF377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72" y="1427034"/>
            <a:ext cx="5068203" cy="36121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041622-E679-6608-2959-7C55CE36E4A5}"/>
              </a:ext>
            </a:extLst>
          </p:cNvPr>
          <p:cNvSpPr txBox="1">
            <a:spLocks/>
          </p:cNvSpPr>
          <p:nvPr/>
        </p:nvSpPr>
        <p:spPr>
          <a:xfrm>
            <a:off x="5033910" y="4947660"/>
            <a:ext cx="1871716" cy="1688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Mirrored KDE with normalized areas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D88EB0-7786-B7BE-DE52-B89D4F2A54D1}"/>
              </a:ext>
            </a:extLst>
          </p:cNvPr>
          <p:cNvSpPr txBox="1">
            <a:spLocks/>
          </p:cNvSpPr>
          <p:nvPr/>
        </p:nvSpPr>
        <p:spPr>
          <a:xfrm>
            <a:off x="10163942" y="5055352"/>
            <a:ext cx="1871716" cy="1688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Box plot showing median and quartiles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21C037-1F15-0C43-1A3F-8919CC45D8BF}"/>
              </a:ext>
            </a:extLst>
          </p:cNvPr>
          <p:cNvCxnSpPr/>
          <p:nvPr/>
        </p:nvCxnSpPr>
        <p:spPr>
          <a:xfrm flipV="1">
            <a:off x="5967413" y="3938588"/>
            <a:ext cx="261937" cy="1009072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0D4A7A-2022-E0FA-771F-A55EAF2CC84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9716036" y="3236422"/>
            <a:ext cx="1383764" cy="1818930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0A9602-37AC-82DC-5B9E-527C134D07B1}"/>
              </a:ext>
            </a:extLst>
          </p:cNvPr>
          <p:cNvSpPr txBox="1">
            <a:spLocks/>
          </p:cNvSpPr>
          <p:nvPr/>
        </p:nvSpPr>
        <p:spPr>
          <a:xfrm>
            <a:off x="7447226" y="5212642"/>
            <a:ext cx="2149217" cy="15310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Multi-modal distributions invisible in boxplots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C9E2C0-1977-35DF-56DB-DD8FA1A6EAC2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8074000" y="4039007"/>
            <a:ext cx="447835" cy="1173635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8458835-93D1-0E1A-76F5-651D038510E6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8521835" y="4145887"/>
            <a:ext cx="447906" cy="1066755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77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r>
              <a:rPr lang="en-US" dirty="0">
                <a:latin typeface="+mn-lt"/>
              </a:rPr>
              <a:t>Display a </a:t>
            </a:r>
            <a:r>
              <a:rPr lang="en-US" b="1" dirty="0">
                <a:latin typeface="+mn-lt"/>
              </a:rPr>
              <a:t>low-dimensional manifold projection</a:t>
            </a:r>
            <a:r>
              <a:rPr lang="en-US" dirty="0">
                <a:latin typeface="+mn-lt"/>
              </a:rPr>
              <a:t> of the high-dimensional cluster assignments </a:t>
            </a:r>
          </a:p>
          <a:p>
            <a:r>
              <a:rPr lang="en-US" dirty="0">
                <a:latin typeface="+mn-lt"/>
              </a:rPr>
              <a:t>A </a:t>
            </a:r>
            <a:r>
              <a:rPr lang="en-US" b="1" dirty="0">
                <a:latin typeface="+mn-lt"/>
              </a:rPr>
              <a:t>manifold is a low-dimensional surface in a high-dimensional space</a:t>
            </a:r>
            <a:r>
              <a:rPr lang="en-US" dirty="0">
                <a:latin typeface="+mn-lt"/>
              </a:rPr>
              <a:t>  </a:t>
            </a:r>
          </a:p>
          <a:p>
            <a:r>
              <a:rPr lang="en-US" b="1" dirty="0">
                <a:latin typeface="+mn-lt"/>
              </a:rPr>
              <a:t>Principle Component Analysis (PCA) </a:t>
            </a:r>
            <a:r>
              <a:rPr lang="en-US" dirty="0">
                <a:latin typeface="+mn-lt"/>
              </a:rPr>
              <a:t>is only useful for </a:t>
            </a:r>
            <a:r>
              <a:rPr lang="en-US" dirty="0" err="1">
                <a:latin typeface="+mn-lt"/>
              </a:rPr>
              <a:t>Eucidean</a:t>
            </a:r>
            <a:r>
              <a:rPr lang="en-US" dirty="0">
                <a:latin typeface="+mn-lt"/>
              </a:rPr>
              <a:t> spaces</a:t>
            </a:r>
          </a:p>
          <a:p>
            <a:r>
              <a:rPr lang="en-US" b="1" dirty="0">
                <a:latin typeface="+mn-lt"/>
              </a:rPr>
              <a:t>Uniform Manifold Approximation and Projection (UMAP) </a:t>
            </a:r>
            <a:r>
              <a:rPr lang="en-US" dirty="0">
                <a:latin typeface="+mn-lt"/>
              </a:rPr>
              <a:t>is a state of the art manifold projection algorithm  </a:t>
            </a:r>
          </a:p>
          <a:p>
            <a:pPr lvl="1"/>
            <a:r>
              <a:rPr lang="en-US" dirty="0">
                <a:latin typeface="+mn-lt"/>
              </a:rPr>
              <a:t>Finds the best low-dimensional projection of a high-dimensional space </a:t>
            </a:r>
          </a:p>
          <a:p>
            <a:pPr lvl="1"/>
            <a:r>
              <a:rPr lang="en-US" dirty="0">
                <a:latin typeface="+mn-lt"/>
              </a:rPr>
              <a:t>Attempts to </a:t>
            </a:r>
            <a:r>
              <a:rPr lang="en-US" b="1" dirty="0">
                <a:latin typeface="+mn-lt"/>
              </a:rPr>
              <a:t>preserve distances </a:t>
            </a:r>
          </a:p>
          <a:p>
            <a:pPr lvl="1"/>
            <a:r>
              <a:rPr lang="en-US" dirty="0">
                <a:latin typeface="+mn-lt"/>
              </a:rPr>
              <a:t>Attempts to </a:t>
            </a:r>
            <a:r>
              <a:rPr lang="en-US" b="1" dirty="0">
                <a:latin typeface="+mn-lt"/>
              </a:rPr>
              <a:t>preserve marginal probability distributions  </a:t>
            </a:r>
          </a:p>
          <a:p>
            <a:pPr lvl="1"/>
            <a:r>
              <a:rPr lang="en-US" dirty="0">
                <a:latin typeface="+mn-lt"/>
              </a:rPr>
              <a:t>Defined for </a:t>
            </a:r>
            <a:r>
              <a:rPr lang="en-US" b="1" dirty="0">
                <a:latin typeface="+mn-lt"/>
              </a:rPr>
              <a:t>most distance measures   </a:t>
            </a:r>
          </a:p>
          <a:p>
            <a:r>
              <a:rPr lang="en-US" dirty="0">
                <a:latin typeface="+mn-lt"/>
              </a:rPr>
              <a:t>We will explore manifold learning further in a subsequent lesson</a:t>
            </a:r>
          </a:p>
          <a:p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4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2" y="1870601"/>
            <a:ext cx="4420469" cy="4901184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Uniform Manifold Approximation and Projection (UMAP) </a:t>
            </a:r>
            <a:r>
              <a:rPr lang="en-US" dirty="0">
                <a:latin typeface="+mn-lt"/>
              </a:rPr>
              <a:t>is a state of the art manifold projection algorithm  </a:t>
            </a:r>
          </a:p>
          <a:p>
            <a:r>
              <a:rPr lang="en-US" dirty="0">
                <a:latin typeface="+mn-lt"/>
              </a:rPr>
              <a:t>UMAP can project cluster assignments on a 2-dimensional space </a:t>
            </a:r>
          </a:p>
          <a:p>
            <a:r>
              <a:rPr lang="en-US" dirty="0">
                <a:latin typeface="+mn-lt"/>
              </a:rPr>
              <a:t>Aids in visualization of cluster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390DF6-9C79-892F-0265-1706CE8D8A41}"/>
              </a:ext>
            </a:extLst>
          </p:cNvPr>
          <p:cNvSpPr txBox="1">
            <a:spLocks/>
          </p:cNvSpPr>
          <p:nvPr/>
        </p:nvSpPr>
        <p:spPr>
          <a:xfrm>
            <a:off x="752421" y="896079"/>
            <a:ext cx="11106203" cy="530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+mn-lt"/>
              </a:rPr>
              <a:t>How can we visualize the results of a cluster model?</a:t>
            </a:r>
          </a:p>
          <a:p>
            <a:pPr lvl="1"/>
            <a:endParaRPr lang="en-US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DAE4F-2C3D-C6B4-F75D-75AAC788A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897" y="1570167"/>
            <a:ext cx="6547762" cy="43077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2F2051-6A46-90E7-EDB2-B05CDC78514E}"/>
              </a:ext>
            </a:extLst>
          </p:cNvPr>
          <p:cNvSpPr txBox="1">
            <a:spLocks/>
          </p:cNvSpPr>
          <p:nvPr/>
        </p:nvSpPr>
        <p:spPr>
          <a:xfrm>
            <a:off x="5434149" y="5961921"/>
            <a:ext cx="6424475" cy="6740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2-dimensional projection of cluster assignments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748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Mini-batch k-means</a:t>
            </a:r>
          </a:p>
        </p:txBody>
      </p:sp>
    </p:spTree>
    <p:extLst>
      <p:ext uri="{BB962C8B-B14F-4D97-AF65-F5344CB8AC3E}">
        <p14:creationId xmlns:p14="http://schemas.microsoft.com/office/powerpoint/2010/main" val="39457282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</a:rPr>
              <a:t>The basic K-means algorithm requires that all data be held in main memory at once </a:t>
            </a:r>
          </a:p>
          <a:p>
            <a:pPr lvl="1"/>
            <a:r>
              <a:rPr lang="en-US" dirty="0">
                <a:latin typeface="+mn-lt"/>
              </a:rPr>
              <a:t>Limits scalability for massive data sets  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mini-batch K-means algorithm </a:t>
            </a:r>
            <a:r>
              <a:rPr lang="en-US" dirty="0">
                <a:latin typeface="+mn-lt"/>
              </a:rPr>
              <a:t>is an alternative</a:t>
            </a:r>
          </a:p>
          <a:p>
            <a:pPr lvl="1"/>
            <a:r>
              <a:rPr lang="en-US" dirty="0">
                <a:latin typeface="+mn-lt"/>
              </a:rPr>
              <a:t>Follows same steps as standard K-means algorithm </a:t>
            </a:r>
          </a:p>
          <a:p>
            <a:pPr lvl="1"/>
            <a:r>
              <a:rPr lang="en-US" dirty="0">
                <a:latin typeface="+mn-lt"/>
              </a:rPr>
              <a:t>Updates based on </a:t>
            </a:r>
            <a:r>
              <a:rPr lang="en-US" b="1" dirty="0">
                <a:latin typeface="+mn-lt"/>
              </a:rPr>
              <a:t>repeated mini-batch (small) samples </a:t>
            </a:r>
            <a:r>
              <a:rPr lang="en-US" dirty="0">
                <a:latin typeface="+mn-lt"/>
              </a:rPr>
              <a:t>of massive data set </a:t>
            </a:r>
          </a:p>
          <a:p>
            <a:pPr lvl="1"/>
            <a:r>
              <a:rPr lang="en-US" dirty="0">
                <a:latin typeface="+mn-lt"/>
              </a:rPr>
              <a:t>Incrementally update cluster centers and membership on each mini-batch  </a:t>
            </a:r>
          </a:p>
          <a:p>
            <a:r>
              <a:rPr lang="en-US" dirty="0">
                <a:latin typeface="+mn-lt"/>
              </a:rPr>
              <a:t>Using small mini-batch samples makes </a:t>
            </a:r>
            <a:r>
              <a:rPr lang="en-US" b="1" dirty="0">
                <a:latin typeface="+mn-lt"/>
              </a:rPr>
              <a:t>updates stochastic </a:t>
            </a:r>
            <a:r>
              <a:rPr lang="en-US" dirty="0">
                <a:latin typeface="+mn-lt"/>
              </a:rPr>
              <a:t>in nature</a:t>
            </a:r>
          </a:p>
          <a:p>
            <a:pPr lvl="1"/>
            <a:r>
              <a:rPr lang="en-US" dirty="0">
                <a:latin typeface="+mn-lt"/>
              </a:rPr>
              <a:t>Convergence to result of batch (standard) algorithm on average </a:t>
            </a:r>
          </a:p>
          <a:p>
            <a:pPr lvl="1"/>
            <a:r>
              <a:rPr lang="en-US" dirty="0">
                <a:latin typeface="+mn-lt"/>
              </a:rPr>
              <a:t>Can be small differences (</a:t>
            </a:r>
            <a:r>
              <a:rPr lang="en-US" b="1" dirty="0">
                <a:latin typeface="+mn-lt"/>
              </a:rPr>
              <a:t>stochastic error</a:t>
            </a:r>
            <a:r>
              <a:rPr lang="en-US" dirty="0">
                <a:latin typeface="+mn-lt"/>
              </a:rPr>
              <a:t>) compared to batch  algorithm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04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Mini-batch k-means algorithm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Randomly Bernoulli sort the samples – use a hash at scale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Round-robin, take a mini-batch sub-sample – typically round binary number 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the cluster centers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cluster membership for members of mini-batch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Repeat 2-4 above until stopping criteria is reached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Notice the chance of repeating the mini-batch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For large samples this generally hardly matters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038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Hierarchical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6978905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well-separated clusters? </a:t>
            </a:r>
          </a:p>
          <a:p>
            <a:r>
              <a:rPr lang="en-US" dirty="0">
                <a:latin typeface="+mn-lt"/>
              </a:rPr>
              <a:t>K-means algorithms form clusters with maximum compactness</a:t>
            </a:r>
          </a:p>
          <a:p>
            <a:pPr lvl="1"/>
            <a:r>
              <a:rPr lang="en-US" dirty="0">
                <a:latin typeface="+mn-lt"/>
              </a:rPr>
              <a:t>Clusters have minimum variance or inertia </a:t>
            </a:r>
          </a:p>
          <a:p>
            <a:r>
              <a:rPr lang="en-US" dirty="0">
                <a:latin typeface="+mn-lt"/>
              </a:rPr>
              <a:t>Hierarchical clustering algorithms create compact and well-separated clusters </a:t>
            </a:r>
          </a:p>
          <a:p>
            <a:pPr lvl="1"/>
            <a:r>
              <a:rPr lang="en-US" dirty="0">
                <a:latin typeface="+mn-lt"/>
              </a:rPr>
              <a:t>Algorithm sequentially considers groups of points</a:t>
            </a:r>
          </a:p>
          <a:p>
            <a:pPr lvl="1"/>
            <a:r>
              <a:rPr lang="en-US" dirty="0">
                <a:latin typeface="+mn-lt"/>
              </a:rPr>
              <a:t>Cluster assignments made using </a:t>
            </a:r>
            <a:r>
              <a:rPr lang="en-US" b="1" dirty="0">
                <a:latin typeface="+mn-lt"/>
              </a:rPr>
              <a:t>linkage function</a:t>
            </a:r>
          </a:p>
          <a:p>
            <a:pPr lvl="1"/>
            <a:r>
              <a:rPr lang="en-US" dirty="0">
                <a:latin typeface="+mn-lt"/>
              </a:rPr>
              <a:t>Can use </a:t>
            </a:r>
            <a:r>
              <a:rPr lang="en-US" b="1" dirty="0">
                <a:latin typeface="+mn-lt"/>
              </a:rPr>
              <a:t>any distance metric</a:t>
            </a:r>
          </a:p>
          <a:p>
            <a:r>
              <a:rPr lang="en-US" dirty="0">
                <a:latin typeface="+mn-lt"/>
              </a:rPr>
              <a:t>Create hierarchy of possible clusters</a:t>
            </a:r>
          </a:p>
          <a:p>
            <a:pPr lvl="1"/>
            <a:r>
              <a:rPr lang="en-US" dirty="0">
                <a:latin typeface="+mn-lt"/>
              </a:rPr>
              <a:t>One cluster at top with all samples</a:t>
            </a:r>
          </a:p>
          <a:p>
            <a:pPr lvl="1"/>
            <a:r>
              <a:rPr lang="en-US" dirty="0">
                <a:latin typeface="+mn-lt"/>
              </a:rPr>
              <a:t>Single sample clusters at the bottom – </a:t>
            </a:r>
            <a:r>
              <a:rPr lang="en-US" b="1" dirty="0">
                <a:latin typeface="+mn-lt"/>
              </a:rPr>
              <a:t>singletons</a:t>
            </a:r>
          </a:p>
          <a:p>
            <a:r>
              <a:rPr lang="en-US" dirty="0">
                <a:latin typeface="+mn-lt"/>
              </a:rPr>
              <a:t>Hierarchical clustering method work for </a:t>
            </a:r>
            <a:r>
              <a:rPr lang="en-US" b="1" dirty="0">
                <a:latin typeface="+mn-lt"/>
              </a:rPr>
              <a:t>most any distance metric!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081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Overview, Unsupervised </a:t>
            </a:r>
            <a:r>
              <a:rPr lang="en-US" dirty="0"/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Cluster models are a form of </a:t>
            </a:r>
            <a:r>
              <a:rPr lang="en-US" b="1" dirty="0">
                <a:latin typeface="+mn-lt"/>
              </a:rPr>
              <a:t>similarity search  </a:t>
            </a:r>
          </a:p>
          <a:p>
            <a:r>
              <a:rPr lang="en-US" dirty="0">
                <a:latin typeface="+mn-lt"/>
              </a:rPr>
              <a:t>Clustering algorithms are core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Wish to find related or similar groups or associations that help us understand complex relationships in data</a:t>
            </a:r>
          </a:p>
          <a:p>
            <a:r>
              <a:rPr lang="en-US" dirty="0">
                <a:latin typeface="+mn-lt"/>
              </a:rPr>
              <a:t>Cluster models create </a:t>
            </a:r>
            <a:r>
              <a:rPr lang="en-US" b="1" dirty="0">
                <a:latin typeface="+mn-lt"/>
              </a:rPr>
              <a:t>embeddings 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Embed a high-dimensional feature space in a low dimensional space   </a:t>
            </a:r>
          </a:p>
          <a:p>
            <a:pPr lvl="1"/>
            <a:r>
              <a:rPr lang="en-US" dirty="0">
                <a:latin typeface="+mn-lt"/>
              </a:rPr>
              <a:t>Cluster assignments are a </a:t>
            </a:r>
            <a:r>
              <a:rPr lang="en-US" b="1" dirty="0">
                <a:latin typeface="+mn-lt"/>
              </a:rPr>
              <a:t>low-dimensional embedding</a:t>
            </a:r>
          </a:p>
          <a:p>
            <a:pPr lvl="1"/>
            <a:r>
              <a:rPr lang="en-US" dirty="0">
                <a:latin typeface="+mn-lt"/>
              </a:rPr>
              <a:t>Embeddings can greatly enhance understanding of relationships in data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clusters? </a:t>
            </a:r>
          </a:p>
          <a:p>
            <a:r>
              <a:rPr lang="en-US" dirty="0">
                <a:latin typeface="+mn-lt"/>
              </a:rPr>
              <a:t>Hierarchy is a form of graph: </a:t>
            </a:r>
            <a:r>
              <a:rPr lang="en-US" b="1" dirty="0">
                <a:latin typeface="+mn-lt"/>
              </a:rPr>
              <a:t>a tree</a:t>
            </a:r>
            <a:endParaRPr lang="en-US" dirty="0"/>
          </a:p>
          <a:p>
            <a:r>
              <a:rPr lang="en-US" dirty="0">
                <a:latin typeface="+mn-lt"/>
              </a:rPr>
              <a:t>Tree graph has </a:t>
            </a:r>
            <a:r>
              <a:rPr lang="en-US" b="1" dirty="0">
                <a:latin typeface="+mn-lt"/>
              </a:rPr>
              <a:t>no cycles </a:t>
            </a:r>
          </a:p>
          <a:p>
            <a:r>
              <a:rPr lang="en-US" dirty="0">
                <a:latin typeface="+mn-lt"/>
              </a:rPr>
              <a:t>Tree graph has </a:t>
            </a:r>
            <a:r>
              <a:rPr lang="en-US" b="1" dirty="0">
                <a:latin typeface="+mn-lt"/>
              </a:rPr>
              <a:t>binary splits on nodes </a:t>
            </a:r>
          </a:p>
          <a:p>
            <a:r>
              <a:rPr lang="en-US" dirty="0">
                <a:latin typeface="+mn-lt"/>
              </a:rPr>
              <a:t>Edge length (weight) is distance between nodes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141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Two possible approaches to hierarchical clustering</a:t>
            </a:r>
          </a:p>
          <a:p>
            <a:r>
              <a:rPr lang="en-US" b="1" dirty="0">
                <a:latin typeface="+mn-lt"/>
              </a:rPr>
              <a:t>Divisive clustering </a:t>
            </a:r>
            <a:r>
              <a:rPr lang="en-US" dirty="0">
                <a:latin typeface="+mn-lt"/>
              </a:rPr>
              <a:t>– top down</a:t>
            </a:r>
          </a:p>
          <a:p>
            <a:pPr lvl="1"/>
            <a:r>
              <a:rPr lang="en-US" dirty="0">
                <a:latin typeface="+mn-lt"/>
              </a:rPr>
              <a:t>Start will all samples in one large cluster</a:t>
            </a:r>
          </a:p>
          <a:p>
            <a:pPr lvl="1"/>
            <a:r>
              <a:rPr lang="en-US" dirty="0">
                <a:latin typeface="+mn-lt"/>
              </a:rPr>
              <a:t>Recursively split into compact clusters</a:t>
            </a:r>
          </a:p>
          <a:p>
            <a:pPr lvl="1"/>
            <a:r>
              <a:rPr lang="en-US" dirty="0">
                <a:latin typeface="+mn-lt"/>
              </a:rPr>
              <a:t>Stop when only single samples at leaves – </a:t>
            </a:r>
            <a:r>
              <a:rPr lang="en-US" b="1" dirty="0">
                <a:latin typeface="+mn-lt"/>
              </a:rPr>
              <a:t>singletons</a:t>
            </a:r>
            <a:r>
              <a:rPr lang="en-US" dirty="0">
                <a:latin typeface="+mn-lt"/>
              </a:rPr>
              <a:t>  </a:t>
            </a:r>
          </a:p>
          <a:p>
            <a:pPr lvl="1"/>
            <a:r>
              <a:rPr lang="en-US" dirty="0">
                <a:latin typeface="+mn-lt"/>
              </a:rPr>
              <a:t>Not discussed further here</a:t>
            </a:r>
          </a:p>
          <a:p>
            <a:r>
              <a:rPr lang="en-US" b="1" dirty="0">
                <a:latin typeface="+mn-lt"/>
              </a:rPr>
              <a:t>Agglomerative clustering</a:t>
            </a:r>
            <a:r>
              <a:rPr lang="en-US" dirty="0">
                <a:latin typeface="+mn-lt"/>
              </a:rPr>
              <a:t> – bottom up</a:t>
            </a:r>
          </a:p>
          <a:p>
            <a:pPr lvl="1"/>
            <a:r>
              <a:rPr lang="en-US" dirty="0">
                <a:latin typeface="+mn-lt"/>
              </a:rPr>
              <a:t>Start with each sample in an individual cluster - </a:t>
            </a:r>
            <a:r>
              <a:rPr lang="en-US" b="1" dirty="0">
                <a:latin typeface="+mn-lt"/>
              </a:rPr>
              <a:t>singletons</a:t>
            </a:r>
          </a:p>
          <a:p>
            <a:pPr lvl="1"/>
            <a:r>
              <a:rPr lang="en-US" dirty="0">
                <a:latin typeface="+mn-lt"/>
              </a:rPr>
              <a:t>Build maximumly compact clusters, until all samples in one cluster</a:t>
            </a:r>
          </a:p>
          <a:p>
            <a:pPr lvl="1"/>
            <a:r>
              <a:rPr lang="en-US" dirty="0">
                <a:latin typeface="+mn-lt"/>
              </a:rPr>
              <a:t>Forms a tree with singletons at the leaves and all samples at the root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57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Single linkage </a:t>
                </a:r>
                <a:r>
                  <a:rPr lang="en-US" dirty="0">
                    <a:latin typeface="+mn-lt"/>
                  </a:rPr>
                  <a:t>links members to cluster using </a:t>
                </a:r>
                <a:r>
                  <a:rPr lang="en-US" b="1" dirty="0">
                    <a:latin typeface="+mn-lt"/>
                  </a:rPr>
                  <a:t>minimum distance </a:t>
                </a:r>
                <a:r>
                  <a:rPr lang="en-US" dirty="0">
                    <a:latin typeface="+mn-lt"/>
                  </a:rPr>
                  <a:t>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Can combine clusters with low threshold, </a:t>
                </a:r>
                <a:r>
                  <a:rPr lang="en-US" b="1" dirty="0">
                    <a:latin typeface="+mn-lt"/>
                  </a:rPr>
                  <a:t>chaining behavior</a:t>
                </a:r>
              </a:p>
              <a:p>
                <a:r>
                  <a:rPr lang="en-US" dirty="0">
                    <a:latin typeface="+mn-lt"/>
                  </a:rPr>
                  <a:t>Often produces clusters with poor compactness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93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Complete linkage </a:t>
                </a:r>
                <a:r>
                  <a:rPr lang="en-US" dirty="0">
                    <a:latin typeface="+mn-lt"/>
                  </a:rPr>
                  <a:t>uses the </a:t>
                </a:r>
                <a:r>
                  <a:rPr lang="en-US" b="1" dirty="0">
                    <a:latin typeface="+mn-lt"/>
                  </a:rPr>
                  <a:t>maximum distance </a:t>
                </a:r>
                <a:r>
                  <a:rPr lang="en-US" dirty="0">
                    <a:latin typeface="+mn-lt"/>
                  </a:rPr>
                  <a:t>between members to link values within a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Creates </a:t>
                </a:r>
                <a:r>
                  <a:rPr lang="en-US" b="1" dirty="0">
                    <a:latin typeface="+mn-lt"/>
                  </a:rPr>
                  <a:t>compact clusters</a:t>
                </a:r>
              </a:p>
              <a:p>
                <a:r>
                  <a:rPr lang="en-US" dirty="0">
                    <a:latin typeface="+mn-lt"/>
                  </a:rPr>
                  <a:t>May have poor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43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Average linkage </a:t>
                </a:r>
                <a:r>
                  <a:rPr lang="en-US" dirty="0">
                    <a:latin typeface="+mn-lt"/>
                  </a:rPr>
                  <a:t>links members to clusters using </a:t>
                </a:r>
                <a:r>
                  <a:rPr lang="en-US" b="1" dirty="0">
                    <a:latin typeface="+mn-lt"/>
                  </a:rPr>
                  <a:t>minimum average distance 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Tries to </a:t>
                </a:r>
                <a:r>
                  <a:rPr lang="en-US" b="1" dirty="0">
                    <a:latin typeface="+mn-lt"/>
                  </a:rPr>
                  <a:t>balance compactness and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44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Ward’s method </a:t>
                </a:r>
                <a:r>
                  <a:rPr lang="en-US" dirty="0">
                    <a:latin typeface="+mn-lt"/>
                  </a:rPr>
                  <a:t>forms links to minimize </a:t>
                </a:r>
                <a:r>
                  <a:rPr lang="en-US" b="1" dirty="0">
                    <a:latin typeface="+mn-lt"/>
                  </a:rPr>
                  <a:t>within cluster sum of squares (WCSS)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Only defined for Euclidian space!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52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data points in a 2-dimensional Euclidian space</a:t>
            </a:r>
          </a:p>
          <a:p>
            <a:r>
              <a:rPr lang="en-US" dirty="0">
                <a:latin typeface="+mn-lt"/>
              </a:rPr>
              <a:t>Use </a:t>
            </a:r>
            <a:r>
              <a:rPr lang="en-US" b="1" dirty="0">
                <a:latin typeface="+mn-lt"/>
              </a:rPr>
              <a:t>Euclidean distance </a:t>
            </a:r>
            <a:r>
              <a:rPr lang="en-US" dirty="0">
                <a:latin typeface="+mn-lt"/>
              </a:rPr>
              <a:t>and </a:t>
            </a:r>
            <a:r>
              <a:rPr lang="en-US" b="1" dirty="0">
                <a:latin typeface="+mn-lt"/>
              </a:rPr>
              <a:t>average linkage </a:t>
            </a:r>
            <a:r>
              <a:rPr lang="en-US" dirty="0">
                <a:latin typeface="+mn-lt"/>
              </a:rPr>
              <a:t>to find the first points to link –the leaves of the hierarchy   </a:t>
            </a:r>
          </a:p>
          <a:p>
            <a:r>
              <a:rPr lang="en-US" dirty="0">
                <a:latin typeface="+mn-lt"/>
              </a:rPr>
              <a:t>Continue to link points into clusters</a:t>
            </a:r>
          </a:p>
          <a:p>
            <a:r>
              <a:rPr lang="en-US" dirty="0">
                <a:latin typeface="+mn-lt"/>
              </a:rPr>
              <a:t>At termination of algorithm all points are linked at root of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7C79E-1F3B-4425-A4F8-841C8353C604}"/>
              </a:ext>
            </a:extLst>
          </p:cNvPr>
          <p:cNvSpPr/>
          <p:nvPr/>
        </p:nvSpPr>
        <p:spPr>
          <a:xfrm>
            <a:off x="584200" y="1142999"/>
            <a:ext cx="6049925" cy="482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D3FA28-5963-4AE6-8540-069D40D52680}"/>
              </a:ext>
            </a:extLst>
          </p:cNvPr>
          <p:cNvSpPr/>
          <p:nvPr/>
        </p:nvSpPr>
        <p:spPr>
          <a:xfrm>
            <a:off x="3742660" y="22753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0D06527-B43D-426B-86DC-902A627053A4}"/>
              </a:ext>
            </a:extLst>
          </p:cNvPr>
          <p:cNvSpPr/>
          <p:nvPr/>
        </p:nvSpPr>
        <p:spPr>
          <a:xfrm>
            <a:off x="1082749" y="1715386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34D4E04-2EDA-4877-8B25-02B6B9F8C2FC}"/>
              </a:ext>
            </a:extLst>
          </p:cNvPr>
          <p:cNvSpPr/>
          <p:nvPr/>
        </p:nvSpPr>
        <p:spPr>
          <a:xfrm>
            <a:off x="4520017" y="16141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4089FCD-3F5F-43EF-AADA-4CE83941A362}"/>
              </a:ext>
            </a:extLst>
          </p:cNvPr>
          <p:cNvSpPr/>
          <p:nvPr/>
        </p:nvSpPr>
        <p:spPr>
          <a:xfrm>
            <a:off x="2222204" y="39606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C92680-E4A1-4ADB-AFD9-3A44385FB712}"/>
              </a:ext>
            </a:extLst>
          </p:cNvPr>
          <p:cNvSpPr/>
          <p:nvPr/>
        </p:nvSpPr>
        <p:spPr>
          <a:xfrm>
            <a:off x="420399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5A774BD-1762-47D1-97FD-4377DB99E9EB}"/>
              </a:ext>
            </a:extLst>
          </p:cNvPr>
          <p:cNvSpPr/>
          <p:nvPr/>
        </p:nvSpPr>
        <p:spPr>
          <a:xfrm>
            <a:off x="5142614" y="21318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C8E5A3A-4848-4028-83EE-BE2A9A740129}"/>
              </a:ext>
            </a:extLst>
          </p:cNvPr>
          <p:cNvSpPr/>
          <p:nvPr/>
        </p:nvSpPr>
        <p:spPr>
          <a:xfrm>
            <a:off x="4769291" y="3175494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0A9D07C-0B14-4ACB-9BEE-BB1259D6E09B}"/>
              </a:ext>
            </a:extLst>
          </p:cNvPr>
          <p:cNvSpPr/>
          <p:nvPr/>
        </p:nvSpPr>
        <p:spPr>
          <a:xfrm>
            <a:off x="4739757" y="42565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E8FB9A8-8E7F-4545-B384-1633084AF1AC}"/>
              </a:ext>
            </a:extLst>
          </p:cNvPr>
          <p:cNvSpPr/>
          <p:nvPr/>
        </p:nvSpPr>
        <p:spPr>
          <a:xfrm>
            <a:off x="5419060" y="474389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C8C039C8-87F3-4279-91C5-B4C5156AFAA9}"/>
              </a:ext>
            </a:extLst>
          </p:cNvPr>
          <p:cNvSpPr/>
          <p:nvPr/>
        </p:nvSpPr>
        <p:spPr>
          <a:xfrm>
            <a:off x="1663995" y="322343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A1B7F07-719B-48BE-8606-F7C816EE8F0C}"/>
              </a:ext>
            </a:extLst>
          </p:cNvPr>
          <p:cNvSpPr/>
          <p:nvPr/>
        </p:nvSpPr>
        <p:spPr>
          <a:xfrm>
            <a:off x="1192619" y="3921641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9A43735-CC30-412F-B308-2BA67B3494FC}"/>
              </a:ext>
            </a:extLst>
          </p:cNvPr>
          <p:cNvSpPr/>
          <p:nvPr/>
        </p:nvSpPr>
        <p:spPr>
          <a:xfrm>
            <a:off x="188373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CCA944D-14F3-46CA-9F39-BFA3EE485451}"/>
              </a:ext>
            </a:extLst>
          </p:cNvPr>
          <p:cNvSpPr/>
          <p:nvPr/>
        </p:nvSpPr>
        <p:spPr>
          <a:xfrm>
            <a:off x="5181600" y="27378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B1E26BA-1420-4F8E-8540-914BC5955D41}"/>
              </a:ext>
            </a:extLst>
          </p:cNvPr>
          <p:cNvSpPr/>
          <p:nvPr/>
        </p:nvSpPr>
        <p:spPr>
          <a:xfrm>
            <a:off x="5071730" y="50843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073AD8-5838-4069-BBBB-3A117809B8CD}"/>
              </a:ext>
            </a:extLst>
          </p:cNvPr>
          <p:cNvSpPr/>
          <p:nvPr/>
        </p:nvSpPr>
        <p:spPr>
          <a:xfrm rot="2748099">
            <a:off x="5061689" y="4596361"/>
            <a:ext cx="679303" cy="898451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F20D16-63D3-4295-8CFF-0309CCC8E965}"/>
              </a:ext>
            </a:extLst>
          </p:cNvPr>
          <p:cNvSpPr txBox="1"/>
          <p:nvPr/>
        </p:nvSpPr>
        <p:spPr>
          <a:xfrm>
            <a:off x="5419060" y="5289890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2B020A-8A5F-4FAD-B5AC-75A5D750A7B1}"/>
              </a:ext>
            </a:extLst>
          </p:cNvPr>
          <p:cNvSpPr/>
          <p:nvPr/>
        </p:nvSpPr>
        <p:spPr>
          <a:xfrm rot="2748099">
            <a:off x="4765879" y="2577123"/>
            <a:ext cx="679303" cy="9728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78B2F3-276E-4139-A13B-A8271179D453}"/>
              </a:ext>
            </a:extLst>
          </p:cNvPr>
          <p:cNvSpPr txBox="1"/>
          <p:nvPr/>
        </p:nvSpPr>
        <p:spPr>
          <a:xfrm>
            <a:off x="5362354" y="303877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52E79A-8728-45B0-A78F-EF6315782A0D}"/>
              </a:ext>
            </a:extLst>
          </p:cNvPr>
          <p:cNvSpPr/>
          <p:nvPr/>
        </p:nvSpPr>
        <p:spPr>
          <a:xfrm rot="1076793">
            <a:off x="4748591" y="2011132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5F2AD-A75E-434E-A728-4621BE2D5F1A}"/>
              </a:ext>
            </a:extLst>
          </p:cNvPr>
          <p:cNvSpPr txBox="1"/>
          <p:nvPr/>
        </p:nvSpPr>
        <p:spPr>
          <a:xfrm>
            <a:off x="5500100" y="2025963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325D71-E82A-47A6-A116-749B4576B49C}"/>
              </a:ext>
            </a:extLst>
          </p:cNvPr>
          <p:cNvSpPr/>
          <p:nvPr/>
        </p:nvSpPr>
        <p:spPr>
          <a:xfrm rot="1076793">
            <a:off x="1788226" y="3758504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35FC49-827E-4E89-B535-A0B3CBB3FB1F}"/>
              </a:ext>
            </a:extLst>
          </p:cNvPr>
          <p:cNvSpPr txBox="1"/>
          <p:nvPr/>
        </p:nvSpPr>
        <p:spPr>
          <a:xfrm>
            <a:off x="2151204" y="504204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77BD9-FA9F-4CD9-9974-9EA65C45B2F8}"/>
              </a:ext>
            </a:extLst>
          </p:cNvPr>
          <p:cNvSpPr/>
          <p:nvPr/>
        </p:nvSpPr>
        <p:spPr>
          <a:xfrm rot="20858507">
            <a:off x="4336290" y="1393826"/>
            <a:ext cx="1069850" cy="226626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D87A97-E7E1-468D-88BC-8C2AC8A54268}"/>
              </a:ext>
            </a:extLst>
          </p:cNvPr>
          <p:cNvSpPr txBox="1"/>
          <p:nvPr/>
        </p:nvSpPr>
        <p:spPr>
          <a:xfrm>
            <a:off x="4901609" y="1355049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EA3331-FB94-4614-896E-3111ADCFA493}"/>
              </a:ext>
            </a:extLst>
          </p:cNvPr>
          <p:cNvSpPr/>
          <p:nvPr/>
        </p:nvSpPr>
        <p:spPr>
          <a:xfrm rot="17699973">
            <a:off x="1110904" y="3493818"/>
            <a:ext cx="1422421" cy="169484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0756F3-E814-4E19-89AA-D86337077C25}"/>
              </a:ext>
            </a:extLst>
          </p:cNvPr>
          <p:cNvSpPr txBox="1"/>
          <p:nvPr/>
        </p:nvSpPr>
        <p:spPr>
          <a:xfrm>
            <a:off x="766402" y="351979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843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uiExpand="1" animBg="1"/>
      <p:bldP spid="11" grpId="0" uiExpand="1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21" grpId="0" uiExpand="1" animBg="1"/>
      <p:bldP spid="22" grpId="0" uiExpand="1" animBg="1"/>
      <p:bldP spid="23" grpId="0" uiExpand="1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4" grpId="0"/>
      <p:bldP spid="35" grpId="0" animBg="1"/>
      <p:bldP spid="3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Hierarchical cluster creates dendrogram</a:t>
            </a:r>
          </a:p>
          <a:p>
            <a:r>
              <a:rPr lang="en-US" dirty="0">
                <a:latin typeface="+mn-lt"/>
              </a:rPr>
              <a:t>Number of clusters determined by depth of cut point</a:t>
            </a:r>
          </a:p>
          <a:p>
            <a:r>
              <a:rPr lang="en-US" dirty="0">
                <a:latin typeface="+mn-lt"/>
              </a:rPr>
              <a:t>For example the cut-point shown results in 6 clusters</a:t>
            </a:r>
          </a:p>
          <a:p>
            <a:r>
              <a:rPr lang="en-US" dirty="0">
                <a:latin typeface="+mn-lt"/>
              </a:rPr>
              <a:t>Or maybe 3 clusters?</a:t>
            </a:r>
          </a:p>
          <a:p>
            <a:r>
              <a:rPr lang="en-US" dirty="0">
                <a:latin typeface="+mn-lt"/>
              </a:rPr>
              <a:t>Need some domain knowledge to determine which is useful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70F07-67B1-4C70-8B9B-420BB6E9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028054"/>
            <a:ext cx="6472431" cy="54709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928F42-75C6-4940-8AEE-2C57E952CAB4}"/>
              </a:ext>
            </a:extLst>
          </p:cNvPr>
          <p:cNvCxnSpPr/>
          <p:nvPr/>
        </p:nvCxnSpPr>
        <p:spPr>
          <a:xfrm>
            <a:off x="1482671" y="3874576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51683-EFAE-4BC7-BE29-CA38970B9B51}"/>
              </a:ext>
            </a:extLst>
          </p:cNvPr>
          <p:cNvCxnSpPr/>
          <p:nvPr/>
        </p:nvCxnSpPr>
        <p:spPr>
          <a:xfrm>
            <a:off x="1521417" y="2978258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638309" y="896079"/>
            <a:ext cx="3383873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 of </a:t>
            </a:r>
            <a:r>
              <a:rPr lang="en-US" dirty="0" err="1">
                <a:latin typeface="+mn-lt"/>
              </a:rPr>
              <a:t>microasay</a:t>
            </a:r>
            <a:r>
              <a:rPr lang="en-US" dirty="0">
                <a:latin typeface="+mn-lt"/>
              </a:rPr>
              <a:t> of human tumors</a:t>
            </a:r>
          </a:p>
          <a:p>
            <a:r>
              <a:rPr lang="en-US" dirty="0">
                <a:latin typeface="+mn-lt"/>
              </a:rPr>
              <a:t>The dendrograms are quite different</a:t>
            </a:r>
          </a:p>
          <a:p>
            <a:r>
              <a:rPr lang="en-US" dirty="0">
                <a:latin typeface="+mn-lt"/>
              </a:rPr>
              <a:t>Choice of linkage function creates different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07E32-7ED4-4FD8-8FF9-B3A5F1DA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8" y="792251"/>
            <a:ext cx="8332050" cy="5314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D67F3C-531D-4AEF-818E-AF4CD48378F1}"/>
              </a:ext>
            </a:extLst>
          </p:cNvPr>
          <p:cNvSpPr txBox="1"/>
          <p:nvPr/>
        </p:nvSpPr>
        <p:spPr>
          <a:xfrm>
            <a:off x="1281953" y="6059900"/>
            <a:ext cx="46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Hastie, </a:t>
            </a:r>
            <a:r>
              <a:rPr lang="en-US" dirty="0" err="1"/>
              <a:t>Tibsheirani</a:t>
            </a:r>
            <a:r>
              <a:rPr lang="en-US" dirty="0"/>
              <a:t> and </a:t>
            </a:r>
            <a:r>
              <a:rPr lang="en-US" dirty="0" err="1"/>
              <a:t>Friedeman</a:t>
            </a:r>
            <a:r>
              <a:rPr lang="en-US" dirty="0"/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22486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Evaluating Non-Euclidean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345760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Common Properties of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No one best method</a:t>
                </a:r>
              </a:p>
              <a:p>
                <a:pPr lvl="1"/>
                <a:r>
                  <a:rPr lang="en-US" dirty="0">
                    <a:latin typeface="+mn-lt"/>
                  </a:rPr>
                  <a:t>Often requires some subjective judgement</a:t>
                </a:r>
              </a:p>
              <a:p>
                <a:pPr lvl="1"/>
                <a:r>
                  <a:rPr lang="en-US" dirty="0">
                    <a:latin typeface="+mn-lt"/>
                  </a:rPr>
                  <a:t>Different models may highlight different aspects of data structure</a:t>
                </a:r>
              </a:p>
              <a:p>
                <a:r>
                  <a:rPr lang="en-US" dirty="0">
                    <a:latin typeface="+mn-lt"/>
                  </a:rPr>
                  <a:t>For Euclidean distance metric use same methods as k-means clustering</a:t>
                </a:r>
              </a:p>
              <a:p>
                <a:r>
                  <a:rPr lang="en-US" dirty="0">
                    <a:latin typeface="+mn-lt"/>
                  </a:rPr>
                  <a:t>Sum of squares is meaningless in non-Euclidian spaces!</a:t>
                </a:r>
              </a:p>
              <a:p>
                <a:r>
                  <a:rPr lang="en-US" dirty="0">
                    <a:latin typeface="+mn-lt"/>
                  </a:rPr>
                  <a:t>And there is no cluster center (mean) except in Euclidean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) space</a:t>
                </a:r>
              </a:p>
              <a:p>
                <a:pPr lvl="1"/>
                <a:r>
                  <a:rPr lang="en-US" dirty="0">
                    <a:latin typeface="+mn-lt"/>
                  </a:rPr>
                  <a:t>Instead use a data point – the </a:t>
                </a:r>
                <a:r>
                  <a:rPr lang="en-US" b="1" dirty="0" err="1">
                    <a:latin typeface="+mn-lt"/>
                  </a:rPr>
                  <a:t>clusteroid</a:t>
                </a:r>
                <a:r>
                  <a:rPr lang="en-US" b="1" dirty="0">
                    <a:latin typeface="+mn-lt"/>
                  </a:rPr>
                  <a:t>,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medoid</a:t>
                </a:r>
              </a:p>
              <a:p>
                <a:pPr lvl="1"/>
                <a:r>
                  <a:rPr lang="en-US" dirty="0">
                    <a:latin typeface="+mn-lt"/>
                  </a:rPr>
                  <a:t>Radius of a cluster in non-Euclidean space is not defined!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5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With no cluster centroid need alterative to sum of squares based methods</a:t>
                </a:r>
              </a:p>
              <a:p>
                <a:r>
                  <a:rPr lang="en-US" dirty="0">
                    <a:latin typeface="+mn-lt"/>
                  </a:rPr>
                  <a:t>Choose methods defined for any distance metric</a:t>
                </a:r>
              </a:p>
              <a:p>
                <a:r>
                  <a:rPr lang="en-US" dirty="0">
                    <a:latin typeface="+mn-lt"/>
                  </a:rPr>
                  <a:t>Can use the linkage metric for hierarchical models </a:t>
                </a:r>
              </a:p>
              <a:p>
                <a:pPr lvl="1"/>
                <a:r>
                  <a:rPr lang="en-US" dirty="0">
                    <a:latin typeface="+mn-lt"/>
                  </a:rPr>
                  <a:t>Consistent with the agglomeration criteria</a:t>
                </a:r>
              </a:p>
              <a:p>
                <a:pPr lvl="1"/>
                <a:r>
                  <a:rPr lang="en-US" dirty="0">
                    <a:latin typeface="+mn-lt"/>
                  </a:rPr>
                  <a:t>Defined for any distance measure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But is not an independent evaluation!  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 is defined for any metric </a:t>
                </a:r>
                <a:r>
                  <a:rPr lang="en-US" dirty="0">
                    <a:latin typeface="+mn-lt"/>
                  </a:rPr>
                  <a:t>and is suitable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F06F5-6364-2515-3480-7AB27E172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6299-24BA-1A2F-2424-9036BDE3A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2AA58A-6AE2-C310-8BD2-D0F2C4A5054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752421" y="896079"/>
                <a:ext cx="11106203" cy="51380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With no cluster centroid need alterative to sum of squares based methods</a:t>
                </a:r>
              </a:p>
              <a:p>
                <a:r>
                  <a:rPr lang="en-US" dirty="0">
                    <a:latin typeface="+mn-lt"/>
                  </a:rPr>
                  <a:t>Can measure cluster diameter or compactness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We prefer models with the globally most compact clusters possible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argmi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lim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∞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 works for models using any distance metric</a:t>
                </a:r>
                <a:endParaRPr lang="en-US" dirty="0">
                  <a:solidFill>
                    <a:srgbClr val="FF0000"/>
                  </a:solidFill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2AA58A-6AE2-C310-8BD2-D0F2C4A505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752421" y="896079"/>
                <a:ext cx="11106203" cy="5138009"/>
              </a:xfrm>
              <a:blipFill>
                <a:blip r:embed="rId3"/>
                <a:stretch>
                  <a:fillRect l="-1098" t="-2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73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26274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r>
                  <a:rPr lang="en-US" b="1" dirty="0">
                    <a:latin typeface="+mn-lt"/>
                  </a:rPr>
                  <a:t>Silhouette coefficient</a:t>
                </a:r>
                <a:r>
                  <a:rPr lang="en-US" dirty="0">
                    <a:latin typeface="+mn-lt"/>
                  </a:rPr>
                  <a:t> is the normalized difference between average within and between cluster distances</a:t>
                </a:r>
              </a:p>
              <a:p>
                <a:r>
                  <a:rPr lang="en-US" dirty="0">
                    <a:latin typeface="+mn-lt"/>
                  </a:rPr>
                  <a:t>Example, use 12 or 13 clusters?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2627465"/>
              </a:xfrm>
              <a:blipFill>
                <a:blip r:embed="rId3"/>
                <a:stretch>
                  <a:fillRect l="-1111" t="-3944" b="-3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12D8E68-5A0D-A4B2-EF18-B64434216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922" y="3386356"/>
            <a:ext cx="7549811" cy="344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9921448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core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16" y="0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2884984"/>
                  </p:ext>
                </p:extLst>
              </p:nvPr>
            </p:nvGraphicFramePr>
            <p:xfrm>
              <a:off x="386640" y="566515"/>
              <a:ext cx="11630025" cy="612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_+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Mini-batch high,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)), memory </a:t>
                          </a:r>
                          <a:r>
                            <a:rPr lang="en-US" sz="2000" i="1">
                              <a:latin typeface="+mn-lt"/>
                            </a:rPr>
                            <a:t>O(n</a:t>
                          </a:r>
                          <a:r>
                            <a:rPr lang="en-US" sz="2000" i="1" baseline="30000">
                              <a:latin typeface="+mn-lt"/>
                            </a:rPr>
                            <a:t>2</a:t>
                          </a:r>
                          <a:r>
                            <a:rPr lang="en-US" sz="2000" i="1">
                              <a:latin typeface="+mn-lt"/>
                            </a:rPr>
                            <a:t>) 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out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log(n)) to O(n),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2884984"/>
                  </p:ext>
                </p:extLst>
              </p:nvPr>
            </p:nvGraphicFramePr>
            <p:xfrm>
              <a:off x="386640" y="566515"/>
              <a:ext cx="11630025" cy="612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72727" r="-868" b="-45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505" t="-247826" r="-97077" b="-546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247826" r="-868" b="-5469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)), memory </a:t>
                          </a:r>
                          <a:r>
                            <a:rPr lang="en-US" sz="2000" i="1">
                              <a:latin typeface="+mn-lt"/>
                            </a:rPr>
                            <a:t>O(n</a:t>
                          </a:r>
                          <a:r>
                            <a:rPr lang="en-US" sz="2000" i="1" baseline="30000">
                              <a:latin typeface="+mn-lt"/>
                            </a:rPr>
                            <a:t>2</a:t>
                          </a:r>
                          <a:r>
                            <a:rPr lang="en-US" sz="2000" i="1">
                              <a:latin typeface="+mn-lt"/>
                            </a:rPr>
                            <a:t>) 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out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log(n)) to O(n),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Can </a:t>
            </a:r>
            <a:r>
              <a:rPr lang="en-US" b="1" dirty="0">
                <a:latin typeface="+mn-lt"/>
              </a:rPr>
              <a:t>learn relationships or structure between variables</a:t>
            </a:r>
          </a:p>
          <a:p>
            <a:r>
              <a:rPr lang="en-US" dirty="0">
                <a:latin typeface="+mn-lt"/>
              </a:rPr>
              <a:t>Structure is learned by determining </a:t>
            </a:r>
            <a:r>
              <a:rPr lang="en-US" b="1" dirty="0">
                <a:latin typeface="+mn-lt"/>
              </a:rPr>
              <a:t>associations</a:t>
            </a:r>
            <a:r>
              <a:rPr lang="en-US" dirty="0">
                <a:latin typeface="+mn-lt"/>
              </a:rPr>
              <a:t> between cases</a:t>
            </a:r>
          </a:p>
          <a:p>
            <a:pPr lvl="1"/>
            <a:r>
              <a:rPr lang="en-US" dirty="0">
                <a:latin typeface="+mn-lt"/>
              </a:rPr>
              <a:t>Association based on </a:t>
            </a:r>
            <a:r>
              <a:rPr lang="en-US" b="1" dirty="0">
                <a:latin typeface="+mn-lt"/>
              </a:rPr>
              <a:t>measures of similarity</a:t>
            </a:r>
          </a:p>
          <a:p>
            <a:pPr lvl="1"/>
            <a:r>
              <a:rPr lang="en-US" dirty="0">
                <a:latin typeface="+mn-lt"/>
              </a:rPr>
              <a:t>Or,</a:t>
            </a:r>
            <a:r>
              <a:rPr lang="en-US" b="1" dirty="0">
                <a:latin typeface="+mn-lt"/>
              </a:rPr>
              <a:t> distance or dissimilarity</a:t>
            </a:r>
            <a:endParaRPr lang="en-US" dirty="0">
              <a:latin typeface="+mn-lt"/>
            </a:endParaRP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Properties of unsupervised learning models</a:t>
            </a:r>
          </a:p>
          <a:p>
            <a:r>
              <a:rPr lang="en-US" dirty="0">
                <a:latin typeface="+mn-lt"/>
              </a:rPr>
              <a:t>Cluster models are a </a:t>
            </a:r>
            <a:r>
              <a:rPr lang="en-US" b="1" dirty="0">
                <a:latin typeface="+mn-lt"/>
              </a:rPr>
              <a:t>form of similarity search</a:t>
            </a:r>
          </a:p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similarity or dissimilarity metrics</a:t>
            </a:r>
          </a:p>
          <a:p>
            <a:pPr lvl="1"/>
            <a:r>
              <a:rPr lang="en-US" sz="2800" dirty="0">
                <a:latin typeface="+mn-lt"/>
              </a:rPr>
              <a:t>Different distance metrics can discover different relationships 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</a:p>
          <a:p>
            <a:pPr lvl="1"/>
            <a:r>
              <a:rPr lang="en-US" sz="2800" dirty="0">
                <a:latin typeface="+mn-lt"/>
              </a:rPr>
              <a:t>Non-Euclidian metrics often required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minimum distance between members of a cluster, a </a:t>
            </a:r>
            <a:r>
              <a:rPr lang="en-US" sz="2800" b="1" dirty="0">
                <a:latin typeface="+mn-lt"/>
              </a:rPr>
              <a:t>closeness</a:t>
            </a:r>
            <a:r>
              <a:rPr lang="en-US" sz="2800" dirty="0">
                <a:latin typeface="+mn-lt"/>
              </a:rPr>
              <a:t> </a:t>
            </a:r>
            <a:r>
              <a:rPr lang="en-US" sz="2800" b="1" dirty="0">
                <a:latin typeface="+mn-lt"/>
              </a:rPr>
              <a:t>property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maximum distance between clusters, a </a:t>
            </a:r>
            <a:r>
              <a:rPr lang="en-US" sz="2800" b="1" dirty="0">
                <a:latin typeface="+mn-lt"/>
              </a:rPr>
              <a:t>confidence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a wide variety of unsupervised learning models </a:t>
            </a:r>
          </a:p>
          <a:p>
            <a:r>
              <a:rPr lang="en-US" dirty="0">
                <a:latin typeface="+mn-lt"/>
              </a:rPr>
              <a:t>Different similarity (dissimilarity) metrics will give different results</a:t>
            </a:r>
          </a:p>
          <a:p>
            <a:pPr lvl="1"/>
            <a:r>
              <a:rPr lang="en-US" sz="2800" b="1" dirty="0">
                <a:latin typeface="+mn-lt"/>
              </a:rPr>
              <a:t>Similarity metrics often matter more </a:t>
            </a:r>
            <a:r>
              <a:rPr lang="en-US" sz="2800" dirty="0">
                <a:latin typeface="+mn-lt"/>
              </a:rPr>
              <a:t>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b="1" dirty="0">
                <a:latin typeface="+mn-lt"/>
              </a:rPr>
              <a:t>Evaluation</a:t>
            </a:r>
            <a:r>
              <a:rPr lang="en-US" dirty="0">
                <a:latin typeface="+mn-lt"/>
              </a:rPr>
              <a:t> is a significant problem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partly subjective</a:t>
            </a:r>
          </a:p>
          <a:p>
            <a:r>
              <a:rPr lang="en-US" dirty="0">
                <a:latin typeface="+mn-lt"/>
              </a:rPr>
              <a:t>Do we have to pick one best model?</a:t>
            </a:r>
          </a:p>
          <a:p>
            <a:pPr lvl="1"/>
            <a:r>
              <a:rPr lang="en-US" sz="2800" b="1" dirty="0">
                <a:latin typeface="+mn-lt"/>
              </a:rPr>
              <a:t>No!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lvl="1"/>
            <a:r>
              <a:rPr lang="en-US" sz="2800" dirty="0">
                <a:latin typeface="+mn-lt"/>
              </a:rPr>
              <a:t>In practice</a:t>
            </a:r>
            <a:r>
              <a:rPr lang="en-US" sz="2800" b="1" dirty="0">
                <a:latin typeface="+mn-lt"/>
              </a:rPr>
              <a:t>, </a:t>
            </a:r>
            <a:r>
              <a:rPr lang="en-US" sz="2800" b="1" dirty="0">
                <a:solidFill>
                  <a:srgbClr val="C00000"/>
                </a:solidFill>
                <a:latin typeface="+mn-lt"/>
              </a:rPr>
              <a:t>try lots of metrics and models, keep the few useful ones!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30668</TotalTime>
  <Words>4022</Words>
  <Application>Microsoft Office PowerPoint</Application>
  <PresentationFormat>Widescreen</PresentationFormat>
  <Paragraphs>646</Paragraphs>
  <Slides>68</Slides>
  <Notes>58</Notes>
  <HiddenSlides>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68</vt:i4>
      </vt:variant>
    </vt:vector>
  </HeadingPairs>
  <TitlesOfParts>
    <vt:vector size="77" baseType="lpstr">
      <vt:lpstr>Arial</vt:lpstr>
      <vt:lpstr>Calibri</vt:lpstr>
      <vt:lpstr>Calibri Light</vt:lpstr>
      <vt:lpstr>Cambria Math</vt:lpstr>
      <vt:lpstr>Segoe UI</vt:lpstr>
      <vt:lpstr>Segoe UI Light</vt:lpstr>
      <vt:lpstr>Wingdings</vt:lpstr>
      <vt:lpstr>Office Theme</vt:lpstr>
      <vt:lpstr>1_Office Theme</vt:lpstr>
      <vt:lpstr>CSCI E-96 Data Mining, Exploration and Discovery Introduction to Clustering Models Part 1</vt:lpstr>
      <vt:lpstr>Overview, Unsupervised Learning</vt:lpstr>
      <vt:lpstr>Overview, Unsupervised Learning</vt:lpstr>
      <vt:lpstr>Overview, Unsupervised Learning</vt:lpstr>
      <vt:lpstr>Overview, Unsupervised Learning</vt:lpstr>
      <vt:lpstr>Common Properties of Cluster Models</vt:lpstr>
      <vt:lpstr>Properties of Cluster Models</vt:lpstr>
      <vt:lpstr>Properties of Cluster Models</vt:lpstr>
      <vt:lpstr>Properties of Cluster Models</vt:lpstr>
      <vt:lpstr>Properties of Cluster Models</vt:lpstr>
      <vt:lpstr>Distance and Similarity Measures for Cluster Models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K-Means Clustering Models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Visualizing Cluster Model Results</vt:lpstr>
      <vt:lpstr>Visualizing Clustering Model Results</vt:lpstr>
      <vt:lpstr>Visualizing Clustering Model Results</vt:lpstr>
      <vt:lpstr>Visualizing Clustering Model Results</vt:lpstr>
      <vt:lpstr>Visualizing Clustering Model Results</vt:lpstr>
      <vt:lpstr>Mini-batch k-means</vt:lpstr>
      <vt:lpstr>Mini-Batch K-Means</vt:lpstr>
      <vt:lpstr>Mini-Batch K-Means</vt:lpstr>
      <vt:lpstr>Hierarchical Clustering Models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Agglomerative Clustering Example</vt:lpstr>
      <vt:lpstr>Hierarchical Clustering</vt:lpstr>
      <vt:lpstr>Hierarchical Clustering</vt:lpstr>
      <vt:lpstr>Evaluating Non-Euclidean Cluster Models</vt:lpstr>
      <vt:lpstr>Evaluating Non-Euclidean Clustering</vt:lpstr>
      <vt:lpstr>Evaluating Non-Euclidean Clustering</vt:lpstr>
      <vt:lpstr>Evaluating Clustering Models</vt:lpstr>
      <vt:lpstr>Evaluating Non-Euclidean Clustering</vt:lpstr>
      <vt:lpstr>Summary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958</cp:revision>
  <dcterms:created xsi:type="dcterms:W3CDTF">2020-07-25T22:15:22Z</dcterms:created>
  <dcterms:modified xsi:type="dcterms:W3CDTF">2025-07-14T22:12:10Z</dcterms:modified>
</cp:coreProperties>
</file>