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9" r:id="rId4"/>
    <p:sldId id="261" r:id="rId5"/>
    <p:sldId id="258" r:id="rId6"/>
    <p:sldId id="260" r:id="rId7"/>
    <p:sldId id="263" r:id="rId8"/>
    <p:sldId id="365" r:id="rId9"/>
    <p:sldId id="371" r:id="rId10"/>
    <p:sldId id="372" r:id="rId11"/>
    <p:sldId id="270" r:id="rId12"/>
    <p:sldId id="265" r:id="rId13"/>
    <p:sldId id="266" r:id="rId14"/>
    <p:sldId id="262" r:id="rId15"/>
    <p:sldId id="269" r:id="rId16"/>
    <p:sldId id="267" r:id="rId17"/>
    <p:sldId id="268" r:id="rId18"/>
    <p:sldId id="272" r:id="rId19"/>
    <p:sldId id="271" r:id="rId20"/>
    <p:sldId id="274" r:id="rId21"/>
    <p:sldId id="275" r:id="rId22"/>
    <p:sldId id="276" r:id="rId23"/>
    <p:sldId id="285" r:id="rId24"/>
    <p:sldId id="286" r:id="rId25"/>
    <p:sldId id="284" r:id="rId26"/>
    <p:sldId id="277" r:id="rId27"/>
    <p:sldId id="279" r:id="rId28"/>
    <p:sldId id="280" r:id="rId29"/>
    <p:sldId id="281" r:id="rId30"/>
    <p:sldId id="282" r:id="rId31"/>
    <p:sldId id="283" r:id="rId32"/>
    <p:sldId id="291" r:id="rId33"/>
    <p:sldId id="377" r:id="rId34"/>
    <p:sldId id="381" r:id="rId35"/>
    <p:sldId id="264" r:id="rId36"/>
    <p:sldId id="378" r:id="rId37"/>
    <p:sldId id="379" r:id="rId38"/>
    <p:sldId id="287" r:id="rId39"/>
    <p:sldId id="380" r:id="rId40"/>
    <p:sldId id="288" r:id="rId41"/>
    <p:sldId id="289" r:id="rId42"/>
    <p:sldId id="290" r:id="rId43"/>
    <p:sldId id="292" r:id="rId44"/>
    <p:sldId id="373" r:id="rId45"/>
    <p:sldId id="374" r:id="rId46"/>
    <p:sldId id="37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34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6942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757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6/27/2022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Exponential_smoothing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Bloom_filter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Quotient_filte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2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Flajolet%E2%80%93Martin_algorithm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://algo.inria.fr/flajolet/Publications/FlFuGaMe07.pdf" TargetMode="External"/><Relationship Id="rId2" Type="http://schemas.openxmlformats.org/officeDocument/2006/relationships/hyperlink" Target="https://en.wikipedia.org/wiki/HyperLogLo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Steaming Analytics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E6CDF6-26FF-4F68-942A-A7BA23A117D6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Training performed in batch – not time critical   </a:t>
            </a:r>
          </a:p>
          <a:p>
            <a:r>
              <a:rPr lang="en-US" sz="3200" dirty="0"/>
              <a:t>Realtime fraud detection   </a:t>
            </a:r>
          </a:p>
          <a:p>
            <a:pPr lvl="1"/>
            <a:r>
              <a:rPr lang="en-US" sz="2800" dirty="0"/>
              <a:t>Move processing to edge – intercept communication between switch and billing system  </a:t>
            </a:r>
          </a:p>
          <a:p>
            <a:pPr lvl="1"/>
            <a:r>
              <a:rPr lang="en-US" sz="2800" dirty="0"/>
              <a:t>Update blocked account/number list 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11271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Memory requirements for stream analytics     </a:t>
            </a:r>
            <a:endParaRPr lang="en-US" sz="3200" b="1" dirty="0"/>
          </a:p>
          <a:p>
            <a:r>
              <a:rPr lang="en-US" dirty="0"/>
              <a:t>Cannot store all history of streams in main memory!  </a:t>
            </a:r>
          </a:p>
          <a:p>
            <a:pPr lvl="1"/>
            <a:r>
              <a:rPr lang="en-US" dirty="0"/>
              <a:t>At large scale cannot even store all history to disk </a:t>
            </a:r>
          </a:p>
          <a:p>
            <a:r>
              <a:rPr lang="en-US" dirty="0"/>
              <a:t>We need a better approach!  </a:t>
            </a:r>
          </a:p>
          <a:p>
            <a:r>
              <a:rPr lang="en-US" dirty="0"/>
              <a:t>Some ideas:  </a:t>
            </a:r>
          </a:p>
          <a:p>
            <a:pPr lvl="1"/>
            <a:r>
              <a:rPr lang="en-US" dirty="0"/>
              <a:t>Delta coding: Only update when there is substantial change  </a:t>
            </a:r>
          </a:p>
          <a:p>
            <a:pPr lvl="1"/>
            <a:r>
              <a:rPr lang="en-US" dirty="0"/>
              <a:t>Moving window: Compute statistic for each window position </a:t>
            </a:r>
          </a:p>
          <a:p>
            <a:pPr lvl="1"/>
            <a:r>
              <a:rPr lang="en-US" dirty="0"/>
              <a:t>Decay window: compute statistic down-weighting older event values</a:t>
            </a:r>
          </a:p>
          <a:p>
            <a:pPr lvl="1"/>
            <a:r>
              <a:rPr lang="en-US" dirty="0"/>
              <a:t>Bloom filter: uses hash to represent occurrence of events</a:t>
            </a:r>
          </a:p>
          <a:p>
            <a:pPr lvl="1"/>
            <a:r>
              <a:rPr lang="en-US" dirty="0"/>
              <a:t>Other hash algorithms: use hashes to approximate counts and cardinality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Memory Requirements</a:t>
            </a:r>
          </a:p>
        </p:txBody>
      </p:sp>
    </p:spTree>
    <p:extLst>
      <p:ext uri="{BB962C8B-B14F-4D97-AF65-F5344CB8AC3E}">
        <p14:creationId xmlns:p14="http://schemas.microsoft.com/office/powerpoint/2010/main" val="2216499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only transmits and processes values with significant differences </a:t>
            </a:r>
          </a:p>
          <a:p>
            <a:r>
              <a:rPr lang="en-US" sz="3200" dirty="0"/>
              <a:t>Example: consider a large network of sensors (IoT) </a:t>
            </a:r>
          </a:p>
          <a:p>
            <a:pPr lvl="1"/>
            <a:r>
              <a:rPr lang="en-US" dirty="0"/>
              <a:t>Values at most sensors do not change most of the time </a:t>
            </a:r>
          </a:p>
          <a:p>
            <a:pPr lvl="1"/>
            <a:r>
              <a:rPr lang="en-US" dirty="0"/>
              <a:t>Temperature has not changed significantly </a:t>
            </a:r>
          </a:p>
          <a:p>
            <a:pPr lvl="1"/>
            <a:r>
              <a:rPr lang="en-US" dirty="0"/>
              <a:t>Nothing moving in or out of image </a:t>
            </a:r>
          </a:p>
          <a:p>
            <a:pPr lvl="1"/>
            <a:r>
              <a:rPr lang="en-US" dirty="0"/>
              <a:t>Current in transmission line has not changed</a:t>
            </a:r>
          </a:p>
          <a:p>
            <a:pPr lvl="1"/>
            <a:r>
              <a:rPr lang="en-US" dirty="0"/>
              <a:t>Etc. </a:t>
            </a:r>
          </a:p>
          <a:p>
            <a:r>
              <a:rPr lang="en-US" dirty="0"/>
              <a:t>Delta coding restricts transmission, processing and storage to </a:t>
            </a:r>
            <a:r>
              <a:rPr lang="en-US" b="1" dirty="0"/>
              <a:t>significant changes (deltas)</a:t>
            </a:r>
          </a:p>
          <a:p>
            <a:pPr lvl="1"/>
            <a:r>
              <a:rPr lang="en-US" dirty="0"/>
              <a:t>A threshold determines significance of change </a:t>
            </a:r>
          </a:p>
          <a:p>
            <a:pPr lvl="1"/>
            <a:r>
              <a:rPr lang="en-US" dirty="0"/>
              <a:t>Threshold values are solution specific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2674841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076379"/>
            <a:ext cx="10515600" cy="5207065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Delta coding moves filtering and initial processing to periphery of network</a:t>
            </a:r>
          </a:p>
          <a:p>
            <a:r>
              <a:rPr lang="en-US" sz="3200" dirty="0"/>
              <a:t>Example: Measuring flow in pipe network</a:t>
            </a:r>
          </a:p>
          <a:p>
            <a:pPr lvl="1"/>
            <a:r>
              <a:rPr lang="en-US" dirty="0"/>
              <a:t>100,000 flow sensors sampling every 1-sec with +/-3% standard error</a:t>
            </a:r>
          </a:p>
          <a:p>
            <a:pPr lvl="1"/>
            <a:r>
              <a:rPr lang="en-US" dirty="0"/>
              <a:t>Set threshold and only report if change more than +/-3% of moving average </a:t>
            </a:r>
          </a:p>
          <a:p>
            <a:pPr lvl="1"/>
            <a:r>
              <a:rPr lang="en-US" dirty="0"/>
              <a:t>Report moving average for last 5 min, not 1-sec sampling </a:t>
            </a:r>
          </a:p>
          <a:p>
            <a:pPr lvl="1"/>
            <a:r>
              <a:rPr lang="en-US" dirty="0"/>
              <a:t>Can reduces network traffic and processing by orders of magnitude  </a:t>
            </a:r>
          </a:p>
          <a:p>
            <a:r>
              <a:rPr lang="en-US" dirty="0"/>
              <a:t>Example: Security camera watching gate </a:t>
            </a:r>
          </a:p>
          <a:p>
            <a:pPr lvl="1"/>
            <a:r>
              <a:rPr lang="en-US" dirty="0"/>
              <a:t>Image transmission expensive at raw 50-60 frames per second</a:t>
            </a:r>
          </a:p>
          <a:p>
            <a:pPr lvl="1"/>
            <a:r>
              <a:rPr lang="en-US" dirty="0"/>
              <a:t>Threshold on object greater than some number of pixels moving in frame  </a:t>
            </a:r>
          </a:p>
          <a:p>
            <a:pPr lvl="1"/>
            <a:r>
              <a:rPr lang="en-US" dirty="0"/>
              <a:t>Reduces transmission, processing and storage by many orders </a:t>
            </a:r>
            <a:r>
              <a:rPr lang="en-US"/>
              <a:t>of magnitude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Delta Coding</a:t>
            </a:r>
          </a:p>
        </p:txBody>
      </p:sp>
    </p:spTree>
    <p:extLst>
      <p:ext uri="{BB962C8B-B14F-4D97-AF65-F5344CB8AC3E}">
        <p14:creationId xmlns:p14="http://schemas.microsoft.com/office/powerpoint/2010/main" val="413569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Naïve approach: maintain an estimate in a window?     </a:t>
            </a:r>
          </a:p>
          <a:p>
            <a:r>
              <a:rPr lang="en-US" dirty="0"/>
              <a:t>On update </a:t>
            </a:r>
          </a:p>
          <a:p>
            <a:pPr lvl="1"/>
            <a:r>
              <a:rPr lang="en-US" dirty="0"/>
              <a:t>Add new observation to the end of window</a:t>
            </a:r>
          </a:p>
          <a:p>
            <a:pPr lvl="1"/>
            <a:r>
              <a:rPr lang="en-US" dirty="0"/>
              <a:t>Remove old observation from beginning of window </a:t>
            </a:r>
          </a:p>
          <a:p>
            <a:pPr lvl="1"/>
            <a:r>
              <a:rPr lang="en-US" dirty="0"/>
              <a:t>Compute and store new estimate of statistic</a:t>
            </a:r>
          </a:p>
          <a:p>
            <a:r>
              <a:rPr lang="en-US" dirty="0"/>
              <a:t>But, this requires keeping all observations within the window in main memory</a:t>
            </a:r>
          </a:p>
          <a:p>
            <a:r>
              <a:rPr lang="en-US" dirty="0"/>
              <a:t>Does not scale well  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2390928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55018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r>
              <a:rPr lang="en-US" dirty="0"/>
              <a:t>Better approach to updating statistic with moving window </a:t>
            </a:r>
          </a:p>
          <a:p>
            <a:r>
              <a:rPr lang="en-US" dirty="0"/>
              <a:t>On update: </a:t>
            </a:r>
          </a:p>
          <a:p>
            <a:pPr lvl="1"/>
            <a:r>
              <a:rPr lang="en-US" dirty="0"/>
              <a:t>Add new observation to the beginning of window</a:t>
            </a:r>
          </a:p>
          <a:p>
            <a:pPr lvl="1"/>
            <a:r>
              <a:rPr lang="en-US" dirty="0"/>
              <a:t>Remove old observation from end of window </a:t>
            </a:r>
          </a:p>
          <a:p>
            <a:r>
              <a:rPr lang="en-US" dirty="0"/>
              <a:t>Compute and store new estimate of statistic:</a:t>
            </a:r>
          </a:p>
          <a:p>
            <a:pPr lvl="1"/>
            <a:r>
              <a:rPr lang="en-US" dirty="0"/>
              <a:t>After a fixed number of observations received </a:t>
            </a:r>
          </a:p>
          <a:p>
            <a:pPr lvl="1"/>
            <a:r>
              <a:rPr lang="en-US" dirty="0"/>
              <a:t>Or at fixed time interval</a:t>
            </a:r>
          </a:p>
          <a:p>
            <a:r>
              <a:rPr lang="en-US" dirty="0"/>
              <a:t>Can be significant compression of data </a:t>
            </a:r>
          </a:p>
          <a:p>
            <a:pPr lvl="1"/>
            <a:r>
              <a:rPr lang="en-US" dirty="0"/>
              <a:t>But may not scale well for large scale </a:t>
            </a:r>
          </a:p>
          <a:p>
            <a:pPr lvl="1"/>
            <a:r>
              <a:rPr lang="en-US" dirty="0"/>
              <a:t>Cannot store continuous history </a:t>
            </a:r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</p:spTree>
    <p:extLst>
      <p:ext uri="{BB962C8B-B14F-4D97-AF65-F5344CB8AC3E}">
        <p14:creationId xmlns:p14="http://schemas.microsoft.com/office/powerpoint/2010/main" val="113061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34699"/>
            <a:ext cx="10515600" cy="7016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Compute and store summary statistics from moving window</a:t>
            </a:r>
            <a:endParaRPr lang="en-US" sz="3200" b="1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Moving Window Analytics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9DB8D8-F827-4BB3-A962-2FA8869EA91E}"/>
              </a:ext>
            </a:extLst>
          </p:cNvPr>
          <p:cNvSpPr txBox="1"/>
          <p:nvPr/>
        </p:nvSpPr>
        <p:spPr>
          <a:xfrm>
            <a:off x="1095086" y="2245827"/>
            <a:ext cx="6115675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 ... t</a:t>
            </a:r>
            <a:r>
              <a:rPr lang="en-US" sz="2400" baseline="-25000" dirty="0"/>
              <a:t>0  </a:t>
            </a:r>
            <a:r>
              <a:rPr lang="en-US" sz="2400" dirty="0"/>
              <a:t>t</a:t>
            </a:r>
            <a:r>
              <a:rPr lang="en-US" sz="2400" baseline="-25000" dirty="0"/>
              <a:t>1 </a:t>
            </a:r>
            <a:r>
              <a:rPr lang="en-US" sz="2400" dirty="0"/>
              <a:t> t</a:t>
            </a:r>
            <a:r>
              <a:rPr lang="en-US" sz="2400" baseline="-25000" dirty="0"/>
              <a:t>2</a:t>
            </a:r>
            <a:r>
              <a:rPr lang="en-US" sz="2400" dirty="0"/>
              <a:t>  t</a:t>
            </a:r>
            <a:r>
              <a:rPr lang="en-US" sz="2400" baseline="-25000" dirty="0"/>
              <a:t>3</a:t>
            </a:r>
            <a:r>
              <a:rPr lang="en-US" sz="2400" dirty="0"/>
              <a:t>  </a:t>
            </a:r>
            <a:r>
              <a:rPr lang="en-US" sz="2400" dirty="0" err="1"/>
              <a:t>t</a:t>
            </a:r>
            <a:r>
              <a:rPr lang="en-US" sz="2400" baseline="-25000" dirty="0" err="1"/>
              <a:t>3</a:t>
            </a:r>
            <a:r>
              <a:rPr lang="en-US" sz="2400" baseline="-25000" dirty="0"/>
              <a:t>  </a:t>
            </a:r>
            <a:r>
              <a:rPr lang="en-US" sz="2400" dirty="0"/>
              <a:t>t</a:t>
            </a:r>
            <a:r>
              <a:rPr lang="en-US" sz="2400" baseline="-25000" dirty="0"/>
              <a:t>4 </a:t>
            </a:r>
            <a:r>
              <a:rPr lang="en-US" sz="2400" dirty="0"/>
              <a:t>t</a:t>
            </a:r>
            <a:r>
              <a:rPr lang="en-US" sz="2400" baseline="-25000" dirty="0"/>
              <a:t>5 </a:t>
            </a:r>
            <a:r>
              <a:rPr lang="en-US" sz="2400" dirty="0"/>
              <a:t>t</a:t>
            </a:r>
            <a:r>
              <a:rPr lang="en-US" sz="2400" baseline="-25000" dirty="0"/>
              <a:t>6 </a:t>
            </a:r>
            <a:r>
              <a:rPr lang="en-US" sz="2400" dirty="0"/>
              <a:t>t</a:t>
            </a:r>
            <a:r>
              <a:rPr lang="en-US" sz="2400" baseline="-25000" dirty="0"/>
              <a:t>7 </a:t>
            </a:r>
            <a:r>
              <a:rPr lang="en-US" sz="2400" dirty="0"/>
              <a:t>t</a:t>
            </a:r>
            <a:r>
              <a:rPr lang="en-US" sz="2400" baseline="-25000" dirty="0"/>
              <a:t>8 </a:t>
            </a:r>
            <a:r>
              <a:rPr lang="en-US" sz="2400" dirty="0"/>
              <a:t>t</a:t>
            </a:r>
            <a:r>
              <a:rPr lang="en-US" sz="2400" baseline="-25000" dirty="0"/>
              <a:t>9 </a:t>
            </a:r>
            <a:r>
              <a:rPr lang="en-US" sz="2400" dirty="0"/>
              <a:t>t</a:t>
            </a:r>
            <a:r>
              <a:rPr lang="en-US" sz="2400" baseline="-25000" dirty="0"/>
              <a:t>10 </a:t>
            </a:r>
            <a:r>
              <a:rPr lang="en-US" sz="2400" dirty="0"/>
              <a:t>t</a:t>
            </a:r>
            <a:r>
              <a:rPr lang="en-US" sz="2400" baseline="-25000" dirty="0"/>
              <a:t>11 </a:t>
            </a:r>
            <a:r>
              <a:rPr lang="en-US" sz="2400" dirty="0"/>
              <a:t>t</a:t>
            </a:r>
            <a:r>
              <a:rPr lang="en-US" sz="2400" baseline="-25000" dirty="0"/>
              <a:t>12 </a:t>
            </a:r>
            <a:r>
              <a:rPr lang="en-US" sz="2400" dirty="0"/>
              <a:t>t</a:t>
            </a:r>
            <a:r>
              <a:rPr lang="en-US" sz="2400" baseline="-25000" dirty="0"/>
              <a:t>13 </a:t>
            </a:r>
            <a:r>
              <a:rPr lang="en-US" sz="2400" dirty="0"/>
              <a:t>t</a:t>
            </a:r>
            <a:r>
              <a:rPr lang="en-US" sz="2400" baseline="-25000" dirty="0"/>
              <a:t>14 </a:t>
            </a:r>
            <a:r>
              <a:rPr lang="en-US" sz="2400" dirty="0"/>
              <a:t>t</a:t>
            </a:r>
            <a:r>
              <a:rPr lang="en-US" sz="2400" baseline="-25000" dirty="0"/>
              <a:t>15 </a:t>
            </a:r>
            <a:r>
              <a:rPr lang="en-US" sz="2400" dirty="0"/>
              <a:t>…</a:t>
            </a:r>
            <a:endParaRPr lang="en-US" sz="2400" baseline="-25000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C15128C2-B998-4C11-8D1A-E31F3E1960CE}"/>
              </a:ext>
            </a:extLst>
          </p:cNvPr>
          <p:cNvSpPr/>
          <p:nvPr/>
        </p:nvSpPr>
        <p:spPr>
          <a:xfrm rot="5400000">
            <a:off x="2576856" y="2243676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6FD6C752-9354-4A50-A7D8-D173C4665138}"/>
              </a:ext>
            </a:extLst>
          </p:cNvPr>
          <p:cNvSpPr/>
          <p:nvPr/>
        </p:nvSpPr>
        <p:spPr>
          <a:xfrm rot="5400000">
            <a:off x="3826182" y="3577238"/>
            <a:ext cx="673396" cy="2498652"/>
          </a:xfrm>
          <a:prstGeom prst="righ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8A075D-BE5C-433E-8EC9-859C451635F9}"/>
              </a:ext>
            </a:extLst>
          </p:cNvPr>
          <p:cNvCxnSpPr/>
          <p:nvPr/>
        </p:nvCxnSpPr>
        <p:spPr>
          <a:xfrm>
            <a:off x="1664228" y="2822631"/>
            <a:ext cx="2498652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7888F05-EF15-4D58-A6C9-D8D370BA2A88}"/>
              </a:ext>
            </a:extLst>
          </p:cNvPr>
          <p:cNvSpPr txBox="1"/>
          <p:nvPr/>
        </p:nvSpPr>
        <p:spPr>
          <a:xfrm>
            <a:off x="1230065" y="2773296"/>
            <a:ext cx="3366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Span of time window = 8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799DF79-E384-4675-BC91-11A5F47BCEBF}"/>
              </a:ext>
            </a:extLst>
          </p:cNvPr>
          <p:cNvCxnSpPr>
            <a:cxnSpLocks/>
          </p:cNvCxnSpPr>
          <p:nvPr/>
        </p:nvCxnSpPr>
        <p:spPr>
          <a:xfrm>
            <a:off x="2913554" y="4069685"/>
            <a:ext cx="1249326" cy="0"/>
          </a:xfrm>
          <a:prstGeom prst="straightConnector1">
            <a:avLst/>
          </a:prstGeom>
          <a:ln w="50800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D1907B2-BBE0-4A16-BD29-6A3FE3910247}"/>
              </a:ext>
            </a:extLst>
          </p:cNvPr>
          <p:cNvSpPr txBox="1"/>
          <p:nvPr/>
        </p:nvSpPr>
        <p:spPr>
          <a:xfrm>
            <a:off x="2405081" y="4059369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Stride = 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2187EFD-9727-494F-874F-E39695778B81}"/>
              </a:ext>
            </a:extLst>
          </p:cNvPr>
          <p:cNvSpPr txBox="1"/>
          <p:nvPr/>
        </p:nvSpPr>
        <p:spPr>
          <a:xfrm>
            <a:off x="132371" y="4487710"/>
            <a:ext cx="21953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4E073B3-C041-405F-AC3C-568286CFCDD2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1230065" y="3951750"/>
            <a:ext cx="1683488" cy="535960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DACCAE2-1CA0-40E1-960D-3264F3F26406}"/>
              </a:ext>
            </a:extLst>
          </p:cNvPr>
          <p:cNvSpPr txBox="1"/>
          <p:nvPr/>
        </p:nvSpPr>
        <p:spPr>
          <a:xfrm>
            <a:off x="1284857" y="5773783"/>
            <a:ext cx="2085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2"/>
                </a:solidFill>
              </a:rPr>
              <a:t>Statistic value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84D43D-7E62-4DEF-AE0A-FBE6CA1BBCE0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327758" y="5297950"/>
            <a:ext cx="1835122" cy="475833"/>
          </a:xfrm>
          <a:prstGeom prst="straightConnector1">
            <a:avLst/>
          </a:prstGeom>
          <a:ln w="38100">
            <a:solidFill>
              <a:schemeClr val="accent2"/>
            </a:solidFill>
            <a:prstDash val="dash"/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DBB3BA-172D-43C8-9C34-178852087C64}"/>
              </a:ext>
            </a:extLst>
          </p:cNvPr>
          <p:cNvSpPr txBox="1">
            <a:spLocks/>
          </p:cNvSpPr>
          <p:nvPr/>
        </p:nvSpPr>
        <p:spPr>
          <a:xfrm>
            <a:off x="7210762" y="2245827"/>
            <a:ext cx="4848868" cy="43065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Streaming data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Window sample the stream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statistic from samples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Move window by a Stride</a:t>
            </a:r>
          </a:p>
          <a:p>
            <a:pPr marL="0" indent="0">
              <a:buNone/>
            </a:pPr>
            <a:r>
              <a:rPr lang="en-US" dirty="0"/>
              <a:t>Repeat steps 1-3 indefinitely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9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7" grpId="0" animBg="1"/>
      <p:bldP spid="9" grpId="0"/>
      <p:bldP spid="11" grpId="0"/>
      <p:bldP spid="12" grpId="0"/>
      <p:bldP spid="1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Exponential decay </a:t>
            </a:r>
            <a:endParaRPr lang="en-US" sz="3200" b="1" dirty="0"/>
          </a:p>
          <a:p>
            <a:r>
              <a:rPr lang="en-US" dirty="0"/>
              <a:t>Need to update the analytic as new values received  </a:t>
            </a:r>
          </a:p>
          <a:p>
            <a:r>
              <a:rPr lang="en-US" dirty="0"/>
              <a:t>Is there an alternative to moving windows?  </a:t>
            </a:r>
          </a:p>
          <a:p>
            <a:r>
              <a:rPr lang="en-US" dirty="0"/>
              <a:t>Yes, </a:t>
            </a:r>
            <a:r>
              <a:rPr lang="en-US" b="1" dirty="0"/>
              <a:t>exponential decay </a:t>
            </a:r>
            <a:r>
              <a:rPr lang="en-US" dirty="0"/>
              <a:t>methods </a:t>
            </a:r>
          </a:p>
          <a:p>
            <a:pPr lvl="1"/>
            <a:r>
              <a:rPr lang="en-US" dirty="0"/>
              <a:t>Past values are exponentially down-weighted in time </a:t>
            </a:r>
          </a:p>
          <a:p>
            <a:pPr lvl="1"/>
            <a:r>
              <a:rPr lang="en-US" dirty="0"/>
              <a:t>Estimates of a statistic are updated with new observations</a:t>
            </a:r>
          </a:p>
          <a:p>
            <a:pPr lvl="1"/>
            <a:r>
              <a:rPr lang="en-US" dirty="0"/>
              <a:t>Computationally efficient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8186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255363"/>
            <a:ext cx="10515600" cy="5264257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Family of exponential smoothing algorithms</a:t>
            </a:r>
            <a:endParaRPr lang="en-US" sz="3200" b="1" dirty="0"/>
          </a:p>
          <a:p>
            <a:r>
              <a:rPr lang="en-US" dirty="0"/>
              <a:t>Family of algorithms known as the </a:t>
            </a:r>
            <a:r>
              <a:rPr lang="en-US" b="1" dirty="0">
                <a:hlinkClick r:id="rId2"/>
              </a:rPr>
              <a:t>Holt-Winters</a:t>
            </a:r>
            <a:r>
              <a:rPr lang="en-US" dirty="0"/>
              <a:t> methods</a:t>
            </a:r>
          </a:p>
          <a:p>
            <a:r>
              <a:rPr lang="en-US" b="1" dirty="0"/>
              <a:t>First order</a:t>
            </a:r>
            <a:r>
              <a:rPr lang="en-US" dirty="0"/>
              <a:t> exponential smoother  </a:t>
            </a:r>
          </a:p>
          <a:p>
            <a:pPr lvl="1"/>
            <a:r>
              <a:rPr lang="en-US" dirty="0"/>
              <a:t>Smooths random (white) noise </a:t>
            </a:r>
          </a:p>
          <a:p>
            <a:pPr lvl="1"/>
            <a:r>
              <a:rPr lang="en-US" dirty="0"/>
              <a:t>Acts as a low-pass filter</a:t>
            </a:r>
          </a:p>
          <a:p>
            <a:r>
              <a:rPr lang="en-US" b="1" dirty="0"/>
              <a:t>Second order </a:t>
            </a:r>
            <a:r>
              <a:rPr lang="en-US" dirty="0"/>
              <a:t>model 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double exponential smoothing</a:t>
            </a:r>
          </a:p>
          <a:p>
            <a:pPr lvl="1"/>
            <a:r>
              <a:rPr lang="en-US" dirty="0"/>
              <a:t>Includes a </a:t>
            </a:r>
            <a:r>
              <a:rPr lang="en-US" b="1" dirty="0"/>
              <a:t>trend term </a:t>
            </a:r>
          </a:p>
          <a:p>
            <a:r>
              <a:rPr lang="en-US" b="1" dirty="0"/>
              <a:t>Third order </a:t>
            </a:r>
            <a:r>
              <a:rPr lang="en-US" dirty="0"/>
              <a:t>model</a:t>
            </a:r>
          </a:p>
          <a:p>
            <a:pPr lvl="1"/>
            <a:r>
              <a:rPr lang="en-US" dirty="0"/>
              <a:t>Known as </a:t>
            </a:r>
            <a:r>
              <a:rPr lang="en-US" b="1" dirty="0"/>
              <a:t>triple exponential smoothing</a:t>
            </a:r>
          </a:p>
          <a:p>
            <a:pPr lvl="1"/>
            <a:r>
              <a:rPr lang="en-US" dirty="0"/>
              <a:t>Accounts for </a:t>
            </a:r>
            <a:r>
              <a:rPr lang="en-US" b="1" dirty="0"/>
              <a:t>seasonal (periodic) component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1687355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Formulation of first order exponential smoother  </a:t>
                </a:r>
              </a:p>
              <a:p>
                <a:r>
                  <a:rPr lang="en-US" dirty="0"/>
                  <a:t>Start with the initial conditions – initial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and initial smoothed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Formulate the update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with new observation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Applying some elementary calculus we can formulate the above in terms of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674436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Are analytics always computed in batch?   </a:t>
            </a:r>
            <a:endParaRPr lang="en-US" sz="3200" b="1" dirty="0"/>
          </a:p>
          <a:p>
            <a:r>
              <a:rPr lang="en-US" dirty="0"/>
              <a:t>No!    </a:t>
            </a:r>
          </a:p>
          <a:p>
            <a:r>
              <a:rPr lang="en-US" dirty="0"/>
              <a:t>Data often arrives in </a:t>
            </a:r>
            <a:r>
              <a:rPr lang="en-US" b="1" dirty="0"/>
              <a:t>streams   </a:t>
            </a:r>
          </a:p>
          <a:p>
            <a:pPr lvl="1"/>
            <a:r>
              <a:rPr lang="en-US" dirty="0"/>
              <a:t>Sensor data – many applications    </a:t>
            </a:r>
          </a:p>
          <a:p>
            <a:pPr lvl="1"/>
            <a:r>
              <a:rPr lang="en-US" dirty="0"/>
              <a:t>Capital markets data  </a:t>
            </a:r>
          </a:p>
          <a:p>
            <a:pPr lvl="1"/>
            <a:r>
              <a:rPr lang="en-US" dirty="0"/>
              <a:t>E-commerce purchases  </a:t>
            </a:r>
          </a:p>
          <a:p>
            <a:pPr lvl="1"/>
            <a:r>
              <a:rPr lang="en-US" dirty="0"/>
              <a:t>Emails, social media posts, etc.</a:t>
            </a:r>
          </a:p>
          <a:p>
            <a:pPr lvl="1"/>
            <a:r>
              <a:rPr lang="en-US" dirty="0"/>
              <a:t>Logistics </a:t>
            </a:r>
          </a:p>
          <a:p>
            <a:pPr lvl="1"/>
            <a:r>
              <a:rPr lang="en-US" dirty="0"/>
              <a:t>Etc.</a:t>
            </a:r>
          </a:p>
          <a:p>
            <a:r>
              <a:rPr lang="en-US" dirty="0"/>
              <a:t>Analytics must be updated as data samples arrives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Sampling frequency  </a:t>
                </a:r>
              </a:p>
              <a:p>
                <a:r>
                  <a:rPr lang="en-US" dirty="0"/>
                  <a:t>Consider the decay constant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for a sampling period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1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a:rPr lang="el-G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den>
                            </m:f>
                          </m:e>
                        </m:d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Choice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/>
                  <a:t> determines the bandwidth:</a:t>
                </a:r>
              </a:p>
              <a:p>
                <a:pPr lvl="1"/>
                <a:r>
                  <a:rPr lang="en-US" dirty="0"/>
                  <a:t>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shorter memory, higher bandwidth </a:t>
                </a:r>
              </a:p>
              <a:p>
                <a:pPr lvl="1"/>
                <a:r>
                  <a:rPr lang="en-US" dirty="0"/>
                  <a:t>Small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longer memory, lower bandwidth</a:t>
                </a:r>
              </a:p>
              <a:p>
                <a:r>
                  <a:rPr lang="en-US" dirty="0"/>
                  <a:t>Bandwidth and sampling  </a:t>
                </a:r>
              </a:p>
              <a:p>
                <a:pPr lvl="1"/>
                <a:r>
                  <a:rPr lang="en-US" dirty="0"/>
                  <a:t>High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high sampling rate, less compression</a:t>
                </a:r>
              </a:p>
              <a:p>
                <a:pPr lvl="1"/>
                <a:r>
                  <a:rPr lang="en-US" dirty="0"/>
                  <a:t>Low bandwidth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low sampling rate, higher compression 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3807519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Second order exponential smoothing</a:t>
                </a:r>
              </a:p>
              <a:p>
                <a:r>
                  <a:rPr lang="en-US" dirty="0"/>
                  <a:t>Second order exponential smoothing accounts for trend  </a:t>
                </a:r>
              </a:p>
              <a:p>
                <a:r>
                  <a:rPr lang="en-US" dirty="0"/>
                  <a:t>Start with initial conditions for smoothed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smoothed slope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update at each time step, with smooth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slope smoothing coefficient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≤1, 0≤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Third order exponential smoothing adds seasonal term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100381"/>
                <a:ext cx="10515600" cy="5558724"/>
              </a:xfrm>
              <a:blipFill>
                <a:blip r:embed="rId2"/>
                <a:stretch>
                  <a:fillRect l="-1217" t="-1866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Exponential Decay Analytics</a:t>
            </a:r>
          </a:p>
        </p:txBody>
      </p:sp>
    </p:spTree>
    <p:extLst>
      <p:ext uri="{BB962C8B-B14F-4D97-AF65-F5344CB8AC3E}">
        <p14:creationId xmlns:p14="http://schemas.microsoft.com/office/powerpoint/2010/main" val="2120162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Discrete streaming data is common  </a:t>
            </a:r>
          </a:p>
          <a:p>
            <a:r>
              <a:rPr lang="en-US" dirty="0"/>
              <a:t>Clicks on a web site</a:t>
            </a:r>
          </a:p>
          <a:p>
            <a:r>
              <a:rPr lang="en-US" dirty="0"/>
              <a:t>Key-value lookups</a:t>
            </a:r>
          </a:p>
          <a:p>
            <a:r>
              <a:rPr lang="en-US" dirty="0"/>
              <a:t>Sensors count events </a:t>
            </a:r>
          </a:p>
          <a:p>
            <a:pPr lvl="1"/>
            <a:r>
              <a:rPr lang="en-US" dirty="0"/>
              <a:t>Vehicles passing </a:t>
            </a:r>
          </a:p>
          <a:p>
            <a:pPr lvl="1"/>
            <a:r>
              <a:rPr lang="en-US" dirty="0"/>
              <a:t>People entering a building</a:t>
            </a:r>
          </a:p>
          <a:p>
            <a:pPr lvl="1"/>
            <a:r>
              <a:rPr lang="en-US" dirty="0"/>
              <a:t>Wildlife sightings </a:t>
            </a:r>
          </a:p>
          <a:p>
            <a:pPr lvl="1"/>
            <a:r>
              <a:rPr lang="en-US" dirty="0"/>
              <a:t>Transactions 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And many more…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347772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types of operations can we do with discrete event data? </a:t>
            </a:r>
          </a:p>
          <a:p>
            <a:r>
              <a:rPr lang="en-US" b="1" dirty="0"/>
              <a:t>Filter events </a:t>
            </a:r>
            <a:r>
              <a:rPr lang="en-US" dirty="0"/>
              <a:t>to only process those of interest</a:t>
            </a:r>
          </a:p>
          <a:p>
            <a:r>
              <a:rPr lang="en-US" b="1" dirty="0"/>
              <a:t>Count events </a:t>
            </a:r>
            <a:r>
              <a:rPr lang="en-US" dirty="0"/>
              <a:t>in a time window</a:t>
            </a:r>
          </a:p>
          <a:p>
            <a:r>
              <a:rPr lang="en-US" dirty="0"/>
              <a:t>Unique types of events occurred in time window, or </a:t>
            </a:r>
            <a:r>
              <a:rPr lang="en-US" b="1" dirty="0"/>
              <a:t>cardinality</a:t>
            </a:r>
          </a:p>
          <a:p>
            <a:r>
              <a:rPr lang="en-US" dirty="0"/>
              <a:t>Can concatenate operations, for example:</a:t>
            </a:r>
          </a:p>
          <a:p>
            <a:pPr lvl="1"/>
            <a:r>
              <a:rPr lang="en-US" dirty="0"/>
              <a:t>Filter events by type</a:t>
            </a:r>
          </a:p>
          <a:p>
            <a:pPr lvl="1"/>
            <a:r>
              <a:rPr lang="en-US" dirty="0"/>
              <a:t>Find cardinality of filtered stream</a:t>
            </a:r>
          </a:p>
          <a:p>
            <a:pPr lvl="1"/>
            <a:r>
              <a:rPr lang="en-US" dirty="0"/>
              <a:t>Filter events again</a:t>
            </a:r>
          </a:p>
          <a:p>
            <a:pPr lvl="1"/>
            <a:r>
              <a:rPr lang="en-US" dirty="0"/>
              <a:t>Count events </a:t>
            </a:r>
          </a:p>
          <a:p>
            <a:pPr lvl="1"/>
            <a:r>
              <a:rPr lang="en-US" dirty="0"/>
              <a:t>Etc.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3964344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limits discrete event data analytics? </a:t>
            </a:r>
          </a:p>
          <a:p>
            <a:r>
              <a:rPr lang="en-US" dirty="0"/>
              <a:t>Consider volume of events:</a:t>
            </a:r>
          </a:p>
          <a:p>
            <a:pPr lvl="1"/>
            <a:r>
              <a:rPr lang="en-US" dirty="0"/>
              <a:t>Storing all events is prohibitive </a:t>
            </a:r>
          </a:p>
          <a:p>
            <a:pPr lvl="1"/>
            <a:r>
              <a:rPr lang="en-US" dirty="0"/>
              <a:t>Want to push processing as far to periphery as possible  </a:t>
            </a:r>
          </a:p>
          <a:p>
            <a:r>
              <a:rPr lang="en-US" dirty="0"/>
              <a:t>We need highly memory and computationally efficient algorithms </a:t>
            </a:r>
          </a:p>
          <a:p>
            <a:r>
              <a:rPr lang="en-US" dirty="0"/>
              <a:t>Use computationally and memory efficient approximate algorithms</a:t>
            </a:r>
          </a:p>
          <a:p>
            <a:pPr lvl="1"/>
            <a:r>
              <a:rPr lang="en-US" dirty="0"/>
              <a:t>Accept some error in exchange for orders of magnitude improvement in memory and computation </a:t>
            </a:r>
          </a:p>
          <a:p>
            <a:pPr lvl="1"/>
            <a:r>
              <a:rPr lang="en-US" dirty="0"/>
              <a:t>For large volume streams approximations generally converge to exact values</a:t>
            </a:r>
          </a:p>
          <a:p>
            <a:r>
              <a:rPr lang="en-US" dirty="0"/>
              <a:t>Many algorithms have been developed </a:t>
            </a:r>
          </a:p>
          <a:p>
            <a:pPr lvl="1"/>
            <a:r>
              <a:rPr lang="en-US" dirty="0"/>
              <a:t>We look at two, Bloom filter and </a:t>
            </a:r>
            <a:r>
              <a:rPr lang="en-US" dirty="0" err="1"/>
              <a:t>Flajolet</a:t>
            </a:r>
            <a:r>
              <a:rPr lang="en-US" dirty="0"/>
              <a:t>-Martin algorithm for counts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Discrete Event Data</a:t>
            </a:r>
          </a:p>
        </p:txBody>
      </p:sp>
    </p:spTree>
    <p:extLst>
      <p:ext uri="{BB962C8B-B14F-4D97-AF65-F5344CB8AC3E}">
        <p14:creationId xmlns:p14="http://schemas.microsoft.com/office/powerpoint/2010/main" val="1041428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Often need to exclude events </a:t>
            </a:r>
          </a:p>
          <a:p>
            <a:r>
              <a:rPr lang="en-US" dirty="0"/>
              <a:t>Messages from IP addresses not on an authorized list  </a:t>
            </a:r>
          </a:p>
          <a:p>
            <a:r>
              <a:rPr lang="en-US" dirty="0"/>
              <a:t>Is the originating phone one of our accounts? </a:t>
            </a:r>
          </a:p>
          <a:p>
            <a:r>
              <a:rPr lang="en-US" dirty="0"/>
              <a:t>Is this a sensor reading we need to process? </a:t>
            </a:r>
          </a:p>
          <a:p>
            <a:r>
              <a:rPr lang="en-US" dirty="0"/>
              <a:t>Etc.</a:t>
            </a:r>
          </a:p>
          <a:p>
            <a:r>
              <a:rPr lang="en-US" dirty="0"/>
              <a:t>Or, determine if an event already occurred previously? </a:t>
            </a:r>
          </a:p>
          <a:p>
            <a:r>
              <a:rPr lang="en-US" dirty="0"/>
              <a:t>The majority of traffic is often filtered 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7288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Filtering streaming data     </a:t>
            </a:r>
            <a:endParaRPr lang="en-US" sz="3200" b="1" dirty="0"/>
          </a:p>
          <a:p>
            <a:r>
              <a:rPr lang="en-US" dirty="0"/>
              <a:t>How can we filter a stream of events? </a:t>
            </a:r>
          </a:p>
          <a:p>
            <a:pPr lvl="1"/>
            <a:r>
              <a:rPr lang="en-US" dirty="0"/>
              <a:t>Hash table look-up?</a:t>
            </a:r>
          </a:p>
          <a:p>
            <a:pPr lvl="1"/>
            <a:r>
              <a:rPr lang="en-US" dirty="0"/>
              <a:t>B-tree structure? </a:t>
            </a:r>
          </a:p>
          <a:p>
            <a:r>
              <a:rPr lang="en-US" dirty="0"/>
              <a:t>Above works at small scale  </a:t>
            </a:r>
          </a:p>
          <a:p>
            <a:pPr lvl="1"/>
            <a:r>
              <a:rPr lang="en-US" dirty="0"/>
              <a:t>Need to store hash for each allowed value or state</a:t>
            </a:r>
          </a:p>
          <a:p>
            <a:r>
              <a:rPr lang="en-US" dirty="0"/>
              <a:t>Must maintain lookup in main memory for speed</a:t>
            </a:r>
          </a:p>
          <a:p>
            <a:r>
              <a:rPr lang="en-US" dirty="0"/>
              <a:t>A </a:t>
            </a:r>
            <a:r>
              <a:rPr lang="en-US" b="1" dirty="0">
                <a:hlinkClick r:id="rId2"/>
              </a:rPr>
              <a:t>Bloom filter </a:t>
            </a:r>
            <a:r>
              <a:rPr lang="en-US" dirty="0"/>
              <a:t>is a highly space-efficient lookup</a:t>
            </a:r>
          </a:p>
          <a:p>
            <a:pPr lvl="1"/>
            <a:r>
              <a:rPr lang="en-US" b="1" dirty="0"/>
              <a:t>No false negative </a:t>
            </a:r>
            <a:r>
              <a:rPr lang="en-US" dirty="0"/>
              <a:t>event</a:t>
            </a:r>
          </a:p>
          <a:p>
            <a:pPr lvl="1"/>
            <a:r>
              <a:rPr lang="en-US" dirty="0"/>
              <a:t>Some </a:t>
            </a:r>
            <a:r>
              <a:rPr lang="en-US" b="1" dirty="0"/>
              <a:t>probability of false positive </a:t>
            </a:r>
            <a:r>
              <a:rPr lang="en-US" dirty="0"/>
              <a:t>– hash collision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5418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or</a:t>
                </a:r>
                <a:r>
                  <a:rPr lang="en-US" b="1" dirty="0"/>
                  <a:t> bitmap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19366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1961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8"/>
                <a:ext cx="5518591" cy="4958516"/>
              </a:xfrm>
              <a:blipFill>
                <a:blip r:embed="rId2"/>
                <a:stretch>
                  <a:fillRect l="-2208" t="-1966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stCxn id="2" idx="3"/>
            <a:endCxn id="33" idx="1"/>
          </p:cNvCxnSpPr>
          <p:nvPr/>
        </p:nvCxnSpPr>
        <p:spPr>
          <a:xfrm flipV="1">
            <a:off x="8116182" y="626077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4" idx="1"/>
          </p:cNvCxnSpPr>
          <p:nvPr/>
        </p:nvCxnSpPr>
        <p:spPr>
          <a:xfrm>
            <a:off x="8116181" y="1822915"/>
            <a:ext cx="2253268" cy="31183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8" idx="1"/>
          </p:cNvCxnSpPr>
          <p:nvPr/>
        </p:nvCxnSpPr>
        <p:spPr>
          <a:xfrm>
            <a:off x="8116180" y="2446356"/>
            <a:ext cx="2253270" cy="259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/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48683725-853E-4D65-9AF7-8FB8BC74EE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8" y="3397112"/>
                <a:ext cx="1515291" cy="56009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/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51A1596-B991-4EA1-8172-F227EE7D9C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7" y="4020553"/>
                <a:ext cx="1515291" cy="56009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/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975761BC-68EC-4A98-9D3F-751882FA90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6" y="4643994"/>
                <a:ext cx="1515291" cy="56009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FF579D0-2996-4559-81A5-DE1B618CB8CA}"/>
              </a:ext>
            </a:extLst>
          </p:cNvPr>
          <p:cNvCxnSpPr>
            <a:stCxn id="38" idx="3"/>
          </p:cNvCxnSpPr>
          <p:nvPr/>
        </p:nvCxnSpPr>
        <p:spPr>
          <a:xfrm flipV="1">
            <a:off x="8116179" y="3103760"/>
            <a:ext cx="2253267" cy="57339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CE34402-F84B-4D4B-9209-984EE92F7BCC}"/>
              </a:ext>
            </a:extLst>
          </p:cNvPr>
          <p:cNvCxnSpPr>
            <a:cxnSpLocks/>
            <a:stCxn id="41" idx="3"/>
            <a:endCxn id="14" idx="1"/>
          </p:cNvCxnSpPr>
          <p:nvPr/>
        </p:nvCxnSpPr>
        <p:spPr>
          <a:xfrm flipV="1">
            <a:off x="8116178" y="3712974"/>
            <a:ext cx="2253272" cy="58762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3242E62-6C30-4B6B-883D-247997FB4450}"/>
              </a:ext>
            </a:extLst>
          </p:cNvPr>
          <p:cNvCxnSpPr>
            <a:cxnSpLocks/>
            <a:stCxn id="42" idx="3"/>
            <a:endCxn id="33" idx="1"/>
          </p:cNvCxnSpPr>
          <p:nvPr/>
        </p:nvCxnSpPr>
        <p:spPr>
          <a:xfrm flipV="1">
            <a:off x="8116177" y="626077"/>
            <a:ext cx="2253272" cy="42979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7626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41" grpId="0"/>
      <p:bldP spid="4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427940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Example – relatively small scale    </a:t>
            </a:r>
          </a:p>
          <a:p>
            <a:pPr lvl="1"/>
            <a:r>
              <a:rPr lang="en-US" dirty="0"/>
              <a:t>US Geological Survey maintains about 13,500 stream gages    </a:t>
            </a:r>
          </a:p>
          <a:p>
            <a:pPr lvl="1"/>
            <a:r>
              <a:rPr lang="en-US" dirty="0"/>
              <a:t>Average of 4 types of sensors per station  </a:t>
            </a:r>
          </a:p>
          <a:p>
            <a:pPr lvl="1"/>
            <a:r>
              <a:rPr lang="en-US" dirty="0"/>
              <a:t>Each measurement is 4 bytes - 16 bytes total per sample</a:t>
            </a:r>
          </a:p>
          <a:p>
            <a:pPr lvl="1"/>
            <a:r>
              <a:rPr lang="en-US" dirty="0"/>
              <a:t>Each gage collects data sample every 15 mins    </a:t>
            </a:r>
          </a:p>
          <a:p>
            <a:pPr lvl="1"/>
            <a:r>
              <a:rPr lang="en-US" dirty="0"/>
              <a:t>Data uploaded every 4 hours – 6 sets of measurements per day – 1,536 bytes  </a:t>
            </a:r>
          </a:p>
          <a:p>
            <a:pPr lvl="1"/>
            <a:r>
              <a:rPr lang="en-US" dirty="0"/>
              <a:t>Total of 5.4 M bytes per day for network</a:t>
            </a:r>
          </a:p>
          <a:p>
            <a:pPr lvl="1"/>
            <a:r>
              <a:rPr lang="en-US" dirty="0"/>
              <a:t> 2 G bytes per year for archive </a:t>
            </a:r>
          </a:p>
          <a:p>
            <a:r>
              <a:rPr lang="en-US" dirty="0"/>
              <a:t>But, network bandwidth is limited </a:t>
            </a:r>
          </a:p>
          <a:p>
            <a:pPr lvl="1"/>
            <a:r>
              <a:rPr lang="en-US" dirty="0"/>
              <a:t>Sensors often connected by point-to-point wireless connections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1911834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does a Bloom filter work?</a:t>
                </a:r>
              </a:p>
              <a:p>
                <a:r>
                  <a:rPr lang="en-US" dirty="0"/>
                  <a:t>Start with </a:t>
                </a:r>
                <a:r>
                  <a:rPr lang="en-US" b="1" dirty="0"/>
                  <a:t>bit array </a:t>
                </a:r>
                <a:r>
                  <a:rPr lang="en-US" dirty="0"/>
                  <a:t>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 that output a bit location  </a:t>
                </a:r>
              </a:p>
              <a:p>
                <a:r>
                  <a:rPr lang="en-US" dirty="0"/>
                  <a:t>Inserts turn the hashed bits to 1 </a:t>
                </a:r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Insert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Can have hash collisions </a:t>
                </a:r>
              </a:p>
              <a:p>
                <a:r>
                  <a:rPr lang="en-US" dirty="0"/>
                  <a:t>Lookups use same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functions</a:t>
                </a:r>
              </a:p>
              <a:p>
                <a:pPr lvl="1"/>
                <a:r>
                  <a:rPr lang="en-US" dirty="0"/>
                  <a:t>Look up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No match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have not seen event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327" y="1324927"/>
                <a:ext cx="5518591" cy="5472983"/>
              </a:xfrm>
              <a:blipFill>
                <a:blip r:embed="rId2"/>
                <a:stretch>
                  <a:fillRect l="-2208" t="-1782" r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7E896BD-0B0D-4913-A3DA-C1D02C596658}"/>
              </a:ext>
            </a:extLst>
          </p:cNvPr>
          <p:cNvSpPr/>
          <p:nvPr/>
        </p:nvSpPr>
        <p:spPr>
          <a:xfrm>
            <a:off x="10369450" y="1392855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3D32689-AB05-4CF7-BD9E-FD91372C4673}"/>
              </a:ext>
            </a:extLst>
          </p:cNvPr>
          <p:cNvSpPr/>
          <p:nvPr/>
        </p:nvSpPr>
        <p:spPr>
          <a:xfrm>
            <a:off x="10369450" y="139285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9D83DCA-E3F0-4DFE-B14E-2108ED8F4A6A}"/>
              </a:ext>
            </a:extLst>
          </p:cNvPr>
          <p:cNvSpPr/>
          <p:nvPr/>
        </p:nvSpPr>
        <p:spPr>
          <a:xfrm>
            <a:off x="10369450" y="1705502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B3FB7A-1EB5-48AC-A874-E3CD4AFE1945}"/>
              </a:ext>
            </a:extLst>
          </p:cNvPr>
          <p:cNvSpPr/>
          <p:nvPr/>
        </p:nvSpPr>
        <p:spPr>
          <a:xfrm>
            <a:off x="10369450" y="2320903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19FA4E9-116F-47F2-ABAA-771BA2DAA19B}"/>
              </a:ext>
            </a:extLst>
          </p:cNvPr>
          <p:cNvSpPr/>
          <p:nvPr/>
        </p:nvSpPr>
        <p:spPr>
          <a:xfrm>
            <a:off x="10369450" y="20181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AA4668-AE55-44C8-B0CB-719602161EC2}"/>
              </a:ext>
            </a:extLst>
          </p:cNvPr>
          <p:cNvSpPr/>
          <p:nvPr/>
        </p:nvSpPr>
        <p:spPr>
          <a:xfrm rot="5400000">
            <a:off x="10429791" y="4991372"/>
            <a:ext cx="449506" cy="57019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A0621B-6066-488B-85BF-143C0468504B}"/>
              </a:ext>
            </a:extLst>
          </p:cNvPr>
          <p:cNvSpPr/>
          <p:nvPr/>
        </p:nvSpPr>
        <p:spPr>
          <a:xfrm>
            <a:off x="10369450" y="2633549"/>
            <a:ext cx="570190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620371-B16E-4AD3-BE13-CE343CE1E0F9}"/>
              </a:ext>
            </a:extLst>
          </p:cNvPr>
          <p:cNvSpPr/>
          <p:nvPr/>
        </p:nvSpPr>
        <p:spPr>
          <a:xfrm>
            <a:off x="10369450" y="2633550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D01237-B25E-4186-9190-F659E00E3ECA}"/>
              </a:ext>
            </a:extLst>
          </p:cNvPr>
          <p:cNvSpPr/>
          <p:nvPr/>
        </p:nvSpPr>
        <p:spPr>
          <a:xfrm>
            <a:off x="10369450" y="2946196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79D90E-607B-4203-9D57-996723EE8B31}"/>
              </a:ext>
            </a:extLst>
          </p:cNvPr>
          <p:cNvSpPr/>
          <p:nvPr/>
        </p:nvSpPr>
        <p:spPr>
          <a:xfrm>
            <a:off x="10369450" y="3561597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6FB5D5F-7619-44CF-9F58-EC2252CB9287}"/>
              </a:ext>
            </a:extLst>
          </p:cNvPr>
          <p:cNvSpPr/>
          <p:nvPr/>
        </p:nvSpPr>
        <p:spPr>
          <a:xfrm>
            <a:off x="10369450" y="3258844"/>
            <a:ext cx="570190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30C0AEA-820E-4EE1-B5E8-3C9E6D8A64CD}"/>
              </a:ext>
            </a:extLst>
          </p:cNvPr>
          <p:cNvSpPr/>
          <p:nvPr/>
        </p:nvSpPr>
        <p:spPr>
          <a:xfrm>
            <a:off x="10369449" y="5485034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3F160-597D-4932-87A5-CD21EA8C4A07}"/>
              </a:ext>
            </a:extLst>
          </p:cNvPr>
          <p:cNvSpPr/>
          <p:nvPr/>
        </p:nvSpPr>
        <p:spPr>
          <a:xfrm>
            <a:off x="10369449" y="548503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4E4B58A-C998-4BAF-BD46-74A4E07CA10C}"/>
              </a:ext>
            </a:extLst>
          </p:cNvPr>
          <p:cNvSpPr/>
          <p:nvPr/>
        </p:nvSpPr>
        <p:spPr>
          <a:xfrm>
            <a:off x="10369449" y="579768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8554467-C787-4593-806A-5564214B6CC4}"/>
              </a:ext>
            </a:extLst>
          </p:cNvPr>
          <p:cNvSpPr/>
          <p:nvPr/>
        </p:nvSpPr>
        <p:spPr>
          <a:xfrm>
            <a:off x="10369449" y="6413082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847208-04B2-481C-8584-04ABE0DC0645}"/>
              </a:ext>
            </a:extLst>
          </p:cNvPr>
          <p:cNvSpPr/>
          <p:nvPr/>
        </p:nvSpPr>
        <p:spPr>
          <a:xfrm>
            <a:off x="10369449" y="61103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D9576BE-B268-47CD-B8CB-898C30E6BF20}"/>
              </a:ext>
            </a:extLst>
          </p:cNvPr>
          <p:cNvSpPr/>
          <p:nvPr/>
        </p:nvSpPr>
        <p:spPr>
          <a:xfrm>
            <a:off x="10369449" y="3861828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E45D0BF-04F7-4F1B-9014-B8882B3E00F7}"/>
              </a:ext>
            </a:extLst>
          </p:cNvPr>
          <p:cNvSpPr/>
          <p:nvPr/>
        </p:nvSpPr>
        <p:spPr>
          <a:xfrm>
            <a:off x="10369449" y="3861829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644B1BA-A866-40A8-85D8-A25E0CFDBF24}"/>
              </a:ext>
            </a:extLst>
          </p:cNvPr>
          <p:cNvSpPr/>
          <p:nvPr/>
        </p:nvSpPr>
        <p:spPr>
          <a:xfrm>
            <a:off x="10369449" y="4174475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495F579-D097-45D6-885E-85A8CE329E25}"/>
              </a:ext>
            </a:extLst>
          </p:cNvPr>
          <p:cNvSpPr/>
          <p:nvPr/>
        </p:nvSpPr>
        <p:spPr>
          <a:xfrm>
            <a:off x="10369449" y="4789876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57AEF6A-5341-4E7E-82DD-0BB4021DC863}"/>
              </a:ext>
            </a:extLst>
          </p:cNvPr>
          <p:cNvSpPr/>
          <p:nvPr/>
        </p:nvSpPr>
        <p:spPr>
          <a:xfrm>
            <a:off x="10369449" y="4487123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CFA0D95-D13E-46C2-A319-826194DBFC10}"/>
              </a:ext>
            </a:extLst>
          </p:cNvPr>
          <p:cNvSpPr/>
          <p:nvPr/>
        </p:nvSpPr>
        <p:spPr>
          <a:xfrm>
            <a:off x="10369449" y="162053"/>
            <a:ext cx="570191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B8A708-6D27-4EE5-9557-D5574A874A7C}"/>
              </a:ext>
            </a:extLst>
          </p:cNvPr>
          <p:cNvSpPr/>
          <p:nvPr/>
        </p:nvSpPr>
        <p:spPr>
          <a:xfrm>
            <a:off x="10369449" y="162054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682E5F-099A-4A8F-BEFB-0150E95CC031}"/>
              </a:ext>
            </a:extLst>
          </p:cNvPr>
          <p:cNvSpPr/>
          <p:nvPr/>
        </p:nvSpPr>
        <p:spPr>
          <a:xfrm>
            <a:off x="10369449" y="474700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3A79036-F08A-413E-93E0-4314C4FA4339}"/>
              </a:ext>
            </a:extLst>
          </p:cNvPr>
          <p:cNvSpPr/>
          <p:nvPr/>
        </p:nvSpPr>
        <p:spPr>
          <a:xfrm>
            <a:off x="10369449" y="1090101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A34AC3-4614-404D-A9B2-950DEFB30227}"/>
              </a:ext>
            </a:extLst>
          </p:cNvPr>
          <p:cNvSpPr/>
          <p:nvPr/>
        </p:nvSpPr>
        <p:spPr>
          <a:xfrm>
            <a:off x="10369449" y="787348"/>
            <a:ext cx="570191" cy="3027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/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B6C0C19-CE96-4CEF-88BB-5D563D593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1" y="919429"/>
                <a:ext cx="1515291" cy="5600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/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D97495C-027D-4B19-8556-592F90B9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90" y="1542870"/>
                <a:ext cx="1515291" cy="5600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/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d>
                            <m:d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</m:sup>
                      </m:sSup>
                      <m:d>
                        <m:d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EBE435B-FC04-48CA-8B6D-1B51A3DA3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0889" y="2166311"/>
                <a:ext cx="1515291" cy="5600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240BF14-9AFA-40C4-AE8F-931F358A0532}"/>
              </a:ext>
            </a:extLst>
          </p:cNvPr>
          <p:cNvCxnSpPr>
            <a:cxnSpLocks/>
          </p:cNvCxnSpPr>
          <p:nvPr/>
        </p:nvCxnSpPr>
        <p:spPr>
          <a:xfrm>
            <a:off x="8116180" y="1199475"/>
            <a:ext cx="2253268" cy="132180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0F0F239-1554-49AD-89C3-F10DFA68AA3A}"/>
              </a:ext>
            </a:extLst>
          </p:cNvPr>
          <p:cNvCxnSpPr>
            <a:cxnSpLocks/>
            <a:stCxn id="36" idx="3"/>
            <a:endCxn id="23" idx="1"/>
          </p:cNvCxnSpPr>
          <p:nvPr/>
        </p:nvCxnSpPr>
        <p:spPr>
          <a:xfrm>
            <a:off x="8116181" y="1822915"/>
            <a:ext cx="2253268" cy="25029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607E929-9FEC-468F-95F0-27996B07632B}"/>
              </a:ext>
            </a:extLst>
          </p:cNvPr>
          <p:cNvCxnSpPr>
            <a:cxnSpLocks/>
            <a:stCxn id="37" idx="3"/>
            <a:endCxn id="14" idx="1"/>
          </p:cNvCxnSpPr>
          <p:nvPr/>
        </p:nvCxnSpPr>
        <p:spPr>
          <a:xfrm>
            <a:off x="8116180" y="2446356"/>
            <a:ext cx="2253270" cy="126661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D249323B-20F4-4D26-B143-0F82D58B6578}"/>
              </a:ext>
            </a:extLst>
          </p:cNvPr>
          <p:cNvSpPr/>
          <p:nvPr/>
        </p:nvSpPr>
        <p:spPr>
          <a:xfrm>
            <a:off x="10314306" y="4053962"/>
            <a:ext cx="680478" cy="543782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6" grpId="0"/>
      <p:bldP spid="37" grpId="0"/>
      <p:bldP spid="2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What are the properties of a Bloom filter? </a:t>
                </a:r>
                <a:endParaRPr lang="en-US" sz="3200" b="1" dirty="0"/>
              </a:p>
              <a:p>
                <a:r>
                  <a:rPr lang="en-US" dirty="0"/>
                  <a:t>Probability of false positive = 0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no Type I Errors!</a:t>
                </a:r>
              </a:p>
              <a:p>
                <a:pPr lvl="1"/>
                <a:r>
                  <a:rPr lang="en-US" dirty="0"/>
                  <a:t>Any 0s from hash functions is negative result  </a:t>
                </a:r>
              </a:p>
              <a:p>
                <a:r>
                  <a:rPr lang="en-US" dirty="0"/>
                  <a:t>What is the probability of Type II Error? </a:t>
                </a:r>
              </a:p>
              <a:p>
                <a:pPr lvl="1"/>
                <a:r>
                  <a:rPr lang="en-US" dirty="0"/>
                  <a:t>For a good hash function the probability of selecting a bit is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The probability of a hash collision between 2 hashes: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𝑐𝑜𝑙𝑙𝑖𝑠𝑖𝑜𝑛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The probability of Type II Error,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hash collisions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Approximation improves as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5533072"/>
              </a:xfrm>
              <a:blipFill>
                <a:blip r:embed="rId2"/>
                <a:stretch>
                  <a:fillRect l="-1507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624387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Bloom filter developed by Burton Bloom in 1970  </a:t>
            </a:r>
          </a:p>
          <a:p>
            <a:r>
              <a:rPr lang="en-US" dirty="0"/>
              <a:t>Many improvements:</a:t>
            </a:r>
          </a:p>
          <a:p>
            <a:pPr lvl="1"/>
            <a:r>
              <a:rPr lang="en-US" dirty="0"/>
              <a:t>Lower Type II Error  </a:t>
            </a:r>
          </a:p>
          <a:p>
            <a:pPr lvl="1"/>
            <a:r>
              <a:rPr lang="en-US" dirty="0"/>
              <a:t>Less memory </a:t>
            </a:r>
          </a:p>
          <a:p>
            <a:r>
              <a:rPr lang="en-US" dirty="0"/>
              <a:t>Variations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253512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533072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Alternatives to Bloom filter</a:t>
            </a:r>
            <a:endParaRPr lang="en-US" sz="3200" b="1" dirty="0"/>
          </a:p>
          <a:p>
            <a:r>
              <a:rPr lang="en-US" dirty="0"/>
              <a:t>Variation capable of deletes: </a:t>
            </a:r>
          </a:p>
          <a:p>
            <a:pPr lvl="1"/>
            <a:r>
              <a:rPr lang="en-US" dirty="0"/>
              <a:t>Each bit location has a counter </a:t>
            </a:r>
          </a:p>
          <a:p>
            <a:pPr lvl="1"/>
            <a:r>
              <a:rPr lang="en-US" dirty="0"/>
              <a:t>When event type is deleted a bit is deleted from each hash location </a:t>
            </a:r>
          </a:p>
          <a:p>
            <a:r>
              <a:rPr lang="en-US" dirty="0">
                <a:hlinkClick r:id="rId3"/>
              </a:rPr>
              <a:t>Quotient filter </a:t>
            </a:r>
            <a:r>
              <a:rPr lang="en-US" dirty="0"/>
              <a:t>uses sophisticated hashing scheme </a:t>
            </a:r>
          </a:p>
          <a:p>
            <a:pPr lvl="1"/>
            <a:r>
              <a:rPr lang="en-US" dirty="0"/>
              <a:t>Manages counts in buckets</a:t>
            </a:r>
          </a:p>
          <a:p>
            <a:pPr lvl="1"/>
            <a:r>
              <a:rPr lang="en-US" dirty="0"/>
              <a:t>Uses more memory and computation compared to Bloom filter   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Find details for quotient filter and other methods in </a:t>
            </a:r>
            <a:r>
              <a:rPr lang="en-US" sz="2000" dirty="0">
                <a:hlinkClick r:id="rId4"/>
              </a:rPr>
              <a:t>Algorithms and Structures for Massive Data Sets, </a:t>
            </a:r>
            <a:r>
              <a:rPr lang="en-US" sz="2000" dirty="0" err="1">
                <a:hlinkClick r:id="rId4"/>
              </a:rPr>
              <a:t>Medjodovic</a:t>
            </a:r>
            <a:r>
              <a:rPr lang="en-US" sz="2000" dirty="0">
                <a:hlinkClick r:id="rId4"/>
              </a:rPr>
              <a:t>, et al., 2022, Manning</a:t>
            </a:r>
            <a:r>
              <a:rPr lang="en-US" sz="2000" dirty="0"/>
              <a:t>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</p:spTree>
    <p:extLst>
      <p:ext uri="{BB962C8B-B14F-4D97-AF65-F5344CB8AC3E}">
        <p14:creationId xmlns:p14="http://schemas.microsoft.com/office/powerpoint/2010/main" val="3209979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Event filter with deletes</a:t>
                </a:r>
              </a:p>
              <a:p>
                <a:r>
                  <a:rPr lang="en-US" sz="3200" dirty="0"/>
                  <a:t>Start with hash table for event identifiers,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r>
                  <a:rPr lang="en-US" sz="3200" dirty="0"/>
                  <a:t>Maintain counts of event identifiers by hash value,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Addition is +1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r>
                  <a:rPr lang="en-US" sz="3200" dirty="0"/>
                  <a:t>Delete is -1 for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6643910" cy="5533072"/>
              </a:xfrm>
              <a:blipFill>
                <a:blip r:embed="rId3"/>
                <a:stretch>
                  <a:fillRect l="-2385" t="-2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561444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Filtering Event Data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645C1B-71EA-B275-E5CD-F3F64D98946F}"/>
              </a:ext>
            </a:extLst>
          </p:cNvPr>
          <p:cNvSpPr/>
          <p:nvPr/>
        </p:nvSpPr>
        <p:spPr>
          <a:xfrm rot="5400000">
            <a:off x="8619863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45F2672-3BAD-3375-DB0C-58E08991F6A0}"/>
              </a:ext>
            </a:extLst>
          </p:cNvPr>
          <p:cNvSpPr/>
          <p:nvPr/>
        </p:nvSpPr>
        <p:spPr>
          <a:xfrm>
            <a:off x="8215459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/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9B4FCEC-581B-9B0A-DF87-4205932541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485226"/>
                <a:ext cx="1258314" cy="302753"/>
              </a:xfrm>
              <a:prstGeom prst="rect">
                <a:avLst/>
              </a:prstGeom>
              <a:blipFill>
                <a:blip r:embed="rId4"/>
                <a:stretch>
                  <a:fillRect t="-1961" b="-352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/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6D7451F-CF30-AE38-2644-D3DC7B749B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4182473"/>
                <a:ext cx="1258314" cy="302753"/>
              </a:xfrm>
              <a:prstGeom prst="rect">
                <a:avLst/>
              </a:prstGeom>
              <a:blipFill>
                <a:blip r:embed="rId5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C87E43F4-EC5C-7CB8-A301-DB1BAFD2E592}"/>
              </a:ext>
            </a:extLst>
          </p:cNvPr>
          <p:cNvSpPr/>
          <p:nvPr/>
        </p:nvSpPr>
        <p:spPr>
          <a:xfrm>
            <a:off x="8215459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/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16E2362-6627-D4DC-EE2B-B023E55016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565815"/>
                <a:ext cx="1258314" cy="302753"/>
              </a:xfrm>
              <a:prstGeom prst="rect">
                <a:avLst/>
              </a:prstGeom>
              <a:blipFill>
                <a:blip r:embed="rId6"/>
                <a:stretch>
                  <a:fillRect t="-1923"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/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092DFFB-2867-1B70-C3ED-66E2BCD0C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2878461"/>
                <a:ext cx="1258314" cy="302753"/>
              </a:xfrm>
              <a:prstGeom prst="rect">
                <a:avLst/>
              </a:prstGeom>
              <a:blipFill>
                <a:blip r:embed="rId7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/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D4EEFB2E-BBA9-A365-99FB-5C211F2E75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459" y="3191109"/>
                <a:ext cx="1258314" cy="302753"/>
              </a:xfrm>
              <a:prstGeom prst="rect">
                <a:avLst/>
              </a:prstGeom>
              <a:blipFill>
                <a:blip r:embed="rId8"/>
                <a:stretch>
                  <a:fillRect b="-3269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 30">
            <a:extLst>
              <a:ext uri="{FF2B5EF4-FFF2-40B4-BE49-F238E27FC236}">
                <a16:creationId xmlns:a16="http://schemas.microsoft.com/office/drawing/2014/main" id="{D9BF4489-B47C-CF6A-2E4E-76AD2471E007}"/>
              </a:ext>
            </a:extLst>
          </p:cNvPr>
          <p:cNvSpPr/>
          <p:nvPr/>
        </p:nvSpPr>
        <p:spPr>
          <a:xfrm rot="5400000">
            <a:off x="9878177" y="3402104"/>
            <a:ext cx="449506" cy="1258314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9D07DA-75D4-E931-E522-96E2E69F6AB2}"/>
              </a:ext>
            </a:extLst>
          </p:cNvPr>
          <p:cNvSpPr/>
          <p:nvPr/>
        </p:nvSpPr>
        <p:spPr>
          <a:xfrm>
            <a:off x="9473773" y="4172578"/>
            <a:ext cx="1258314" cy="6154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/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8FFB4A3-A4C8-D90C-3F15-A22CAF53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485226"/>
                <a:ext cx="1258314" cy="302753"/>
              </a:xfrm>
              <a:prstGeom prst="rect">
                <a:avLst/>
              </a:prstGeom>
              <a:blipFill>
                <a:blip r:embed="rId9"/>
                <a:stretch>
                  <a:fillRect b="-117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/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45FEAEC6-D61B-4A01-1931-66C335D00F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4182473"/>
                <a:ext cx="1258314" cy="302753"/>
              </a:xfrm>
              <a:prstGeom prst="rect">
                <a:avLst/>
              </a:prstGeom>
              <a:blipFill>
                <a:blip r:embed="rId10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38E55AB0-B384-C347-A1FB-C072660483EF}"/>
              </a:ext>
            </a:extLst>
          </p:cNvPr>
          <p:cNvSpPr/>
          <p:nvPr/>
        </p:nvSpPr>
        <p:spPr>
          <a:xfrm>
            <a:off x="9473773" y="2565814"/>
            <a:ext cx="1258314" cy="1230801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/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D599076-FD22-7C5E-AE74-55ED5D5729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565815"/>
                <a:ext cx="1258314" cy="302753"/>
              </a:xfrm>
              <a:prstGeom prst="rect">
                <a:avLst/>
              </a:prstGeom>
              <a:blipFill>
                <a:blip r:embed="rId11"/>
                <a:stretch>
                  <a:fillRect b="-1346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/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D946F2D-5D71-3BE2-55E2-E00648B06E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2878461"/>
                <a:ext cx="1258314" cy="302753"/>
              </a:xfrm>
              <a:prstGeom prst="rect">
                <a:avLst/>
              </a:prstGeom>
              <a:blipFill>
                <a:blip r:embed="rId12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/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#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87EAC46-79F7-918E-D32E-A5B3B79817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3773" y="3191109"/>
                <a:ext cx="1258314" cy="302753"/>
              </a:xfrm>
              <a:prstGeom prst="rect">
                <a:avLst/>
              </a:prstGeom>
              <a:blipFill>
                <a:blip r:embed="rId13"/>
                <a:stretch>
                  <a:fillRect b="-1538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437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6" grpId="0" animBg="1"/>
      <p:bldP spid="19" grpId="0" animBg="1"/>
      <p:bldP spid="20" grpId="0" animBg="1"/>
      <p:bldP spid="26" grpId="0" animBg="1"/>
      <p:bldP spid="27" grpId="0" animBg="1"/>
      <p:bldP spid="28" grpId="0" animBg="1"/>
      <p:bldP spid="30" grpId="0" animBg="1"/>
      <p:bldP spid="31" grpId="0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>
                    <a:hlinkClick r:id="rId2"/>
                  </a:rPr>
                  <a:t>Flajolet-Martin</a:t>
                </a:r>
                <a:r>
                  <a:rPr lang="en-US" sz="3200" dirty="0"/>
                  <a:t> algorithm for cardinality </a:t>
                </a:r>
                <a:endParaRPr lang="en-US" sz="3200" b="1" dirty="0"/>
              </a:p>
              <a:p>
                <a:r>
                  <a:rPr lang="en-US" dirty="0"/>
                  <a:t>Use binary hash values of event identifiers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maps 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binary representation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has range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0;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dirty="0"/>
                  <a:t>, and binary string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kth bit of the hash is written: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≥0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𝑏𝑖𝑡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𝑙𝑒𝑎𝑠𝑡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𝑠𝑖𝑔𝑛𝑖𝑓𝑖𝑐𝑎𝑛𝑡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𝑏𝑖𝑡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3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2588898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Applications of cardinality – counting distinct events</a:t>
            </a:r>
            <a:endParaRPr lang="en-US" sz="3200" b="1" dirty="0"/>
          </a:p>
          <a:p>
            <a:r>
              <a:rPr lang="en-US" dirty="0"/>
              <a:t>Unique IP addresses accessing a server – 4 billion possibilities</a:t>
            </a:r>
          </a:p>
          <a:p>
            <a:r>
              <a:rPr lang="en-US" dirty="0"/>
              <a:t>Number of Facebook users accessing a service – about 3 billion</a:t>
            </a:r>
          </a:p>
          <a:p>
            <a:r>
              <a:rPr lang="en-US" dirty="0"/>
              <a:t>Number of unique inventory items processed – billions  </a:t>
            </a:r>
          </a:p>
          <a:p>
            <a:r>
              <a:rPr lang="en-US" dirty="0"/>
              <a:t>Etc.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835808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How to determine cardinality? </a:t>
            </a:r>
            <a:endParaRPr lang="en-US" sz="3200" b="1" dirty="0"/>
          </a:p>
          <a:p>
            <a:r>
              <a:rPr lang="en-US" dirty="0"/>
              <a:t>Maintain table of unique identifiers? </a:t>
            </a:r>
          </a:p>
          <a:p>
            <a:pPr lvl="1"/>
            <a:r>
              <a:rPr lang="en-US" dirty="0"/>
              <a:t>Table can grow without bounds </a:t>
            </a:r>
          </a:p>
          <a:p>
            <a:pPr lvl="1"/>
            <a:r>
              <a:rPr lang="en-US" dirty="0"/>
              <a:t>Need billions of entries for many applications </a:t>
            </a:r>
          </a:p>
          <a:p>
            <a:r>
              <a:rPr lang="en-US" dirty="0"/>
              <a:t>We need a better approach</a:t>
            </a:r>
          </a:p>
          <a:p>
            <a:pPr lvl="1"/>
            <a:r>
              <a:rPr lang="en-US" dirty="0"/>
              <a:t>Use properties of binary hashes   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Flajolet</a:t>
            </a:r>
            <a:r>
              <a:rPr lang="en-US" dirty="0">
                <a:hlinkClick r:id="rId2"/>
              </a:rPr>
              <a:t>-Martin algorithm 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4185545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Consider the binary hash,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, of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for identifier,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Each hash has some number of trailing zeros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≤#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𝑡𝑟𝑎𝑖𝑙𝑖𝑛𝑔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𝑧𝑒𝑟𝑜𝑠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Example, with hash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</m:oMath>
                </a14:m>
                <a:r>
                  <a:rPr lang="en-US" dirty="0"/>
                  <a:t> and cardinality of 3 for 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=011100100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=0111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Minimum number of trailing 0s = 1</a:t>
                </a:r>
              </a:p>
              <a:p>
                <a:pPr marL="457200" lvl="1" indent="0">
                  <a:buNone/>
                </a:pPr>
                <a:r>
                  <a:rPr lang="en-US" dirty="0"/>
                  <a:t>Estimate of cardinality for this hash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0.77351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=2.6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≈3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306829"/>
              </a:xfrm>
              <a:blipFill>
                <a:blip r:embed="rId2"/>
                <a:stretch>
                  <a:fillRect l="-1507" t="-24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77630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The least significant 0 bit for binary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expressed:   </a:t>
                </a:r>
              </a:p>
              <a:p>
                <a:pPr marL="0" indent="0">
                  <a:buNone/>
                </a:pPr>
                <a:r>
                  <a:rPr lang="en-US" b="0" dirty="0"/>
                  <a:t>			     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≥0,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𝑏𝑖𝑡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Examples: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=10011,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=1001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A special case: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0000, 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5=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773617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Data volumes can be massive   </a:t>
            </a:r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Example – Large scale    </a:t>
            </a:r>
          </a:p>
          <a:p>
            <a:pPr lvl="1"/>
            <a:r>
              <a:rPr lang="en-US" dirty="0"/>
              <a:t>Power company with real-time energy monitoring of 10</a:t>
            </a:r>
            <a:r>
              <a:rPr lang="en-US" baseline="30000" dirty="0"/>
              <a:t>7</a:t>
            </a:r>
            <a:r>
              <a:rPr lang="en-US" dirty="0"/>
              <a:t> customer sites    </a:t>
            </a:r>
          </a:p>
          <a:p>
            <a:pPr lvl="1"/>
            <a:r>
              <a:rPr lang="en-US" dirty="0"/>
              <a:t>4 bytes every 10 </a:t>
            </a:r>
            <a:r>
              <a:rPr lang="en-US" dirty="0" err="1"/>
              <a:t>ms</a:t>
            </a:r>
            <a:r>
              <a:rPr lang="en-US" dirty="0"/>
              <a:t> per customer  </a:t>
            </a:r>
          </a:p>
          <a:p>
            <a:pPr lvl="1"/>
            <a:r>
              <a:rPr lang="en-US" dirty="0"/>
              <a:t>34,560 bytes per customer per day   </a:t>
            </a:r>
          </a:p>
          <a:p>
            <a:pPr lvl="1"/>
            <a:r>
              <a:rPr lang="en-US" dirty="0"/>
              <a:t>346 M bytes total per day </a:t>
            </a:r>
          </a:p>
          <a:p>
            <a:pPr lvl="1"/>
            <a:r>
              <a:rPr lang="en-US" dirty="0"/>
              <a:t>126 T bytes per year  </a:t>
            </a:r>
          </a:p>
          <a:p>
            <a:r>
              <a:rPr lang="en-US" dirty="0"/>
              <a:t>Network bandwidth is limited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3854372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cardinality </a:t>
                </a:r>
                <a:endParaRPr lang="en-US" dirty="0"/>
              </a:p>
              <a:p>
                <a:r>
                  <a:rPr lang="en-US" dirty="0"/>
                  <a:t>Why does the least significant 0 bit approximate cardinality? </a:t>
                </a:r>
              </a:p>
              <a:p>
                <a:r>
                  <a:rPr lang="en-US" dirty="0"/>
                  <a:t>Consider a uniformly distributed binary hash function </a:t>
                </a:r>
              </a:p>
              <a:p>
                <a:pPr lvl="1"/>
                <a:r>
                  <a:rPr lang="en-US" dirty="0"/>
                  <a:t>Least significant bit,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is like a sequence of flipping a fair coin: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𝑡𝑎𝑖𝑙𝑠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𝑟𝑜𝑤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+ 1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 Or, probability of least significant bit,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foregoing is equivalent to hashing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unique event identifiers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198385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Flajolet-Martin algorithm for set of events M 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bitmap of 0s of length L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x in M: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calculate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𝑏𝑖𝑡𝑚𝑎𝑝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least significant nonzero bit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cardinality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den>
                    </m:f>
                  </m:oMath>
                </a14:m>
                <a:endParaRPr lang="en-US" b="0" i="1" dirty="0">
                  <a:latin typeface="Courier New" panose="02070309020205020404" pitchFamily="49" charset="0"/>
                  <a:ea typeface="Cambria Math" panose="02040503050406030204" pitchFamily="18" charset="0"/>
                  <a:cs typeface="Courier New" panose="02070309020205020404" pitchFamily="49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Where the bias correction,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=0.77351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7"/>
                <a:ext cx="10515600" cy="5206501"/>
              </a:xfrm>
              <a:blipFill>
                <a:blip r:embed="rId2"/>
                <a:stretch>
                  <a:fillRect l="-1507" t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13869792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200" dirty="0"/>
                  <a:t>Improving accuracy of </a:t>
                </a:r>
                <a:r>
                  <a:rPr lang="en-US" sz="3200" dirty="0" err="1"/>
                  <a:t>Flajolet</a:t>
                </a:r>
                <a:r>
                  <a:rPr lang="en-US" sz="3200" dirty="0"/>
                  <a:t>-Martin algorithm</a:t>
                </a:r>
                <a:endParaRPr lang="en-US" dirty="0"/>
              </a:p>
              <a:p>
                <a:r>
                  <a:rPr lang="en-US" dirty="0"/>
                  <a:t>Accuracy of estimate is poor</a:t>
                </a:r>
              </a:p>
              <a:p>
                <a:r>
                  <a:rPr lang="en-US" dirty="0"/>
                  <a:t>Idea; use multiple hash functions    </a:t>
                </a:r>
              </a:p>
              <a:p>
                <a:r>
                  <a:rPr lang="en-US" dirty="0"/>
                  <a:t>Cannot simply average results from multiple hash functions </a:t>
                </a:r>
              </a:p>
              <a:p>
                <a:pPr lvl="1"/>
                <a:r>
                  <a:rPr lang="en-US" dirty="0"/>
                  <a:t>Mean heavily influenced by outliers   </a:t>
                </a:r>
              </a:p>
              <a:p>
                <a:pPr lvl="1"/>
                <a:r>
                  <a:rPr lang="en-US" dirty="0"/>
                  <a:t>Median is more robust, but biased    </a:t>
                </a:r>
              </a:p>
              <a:p>
                <a:r>
                  <a:rPr lang="en-US" dirty="0"/>
                  <a:t>Solution:  </a:t>
                </a:r>
              </a:p>
              <a:p>
                <a:pPr lvl="1"/>
                <a:r>
                  <a:rPr lang="en-US" dirty="0"/>
                  <a:t>Split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dirty="0"/>
                  <a:t> hash functions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groups </a:t>
                </a:r>
              </a:p>
              <a:p>
                <a:pPr lvl="1"/>
                <a:r>
                  <a:rPr lang="en-US" dirty="0"/>
                  <a:t>Compute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– subpresses outliers </a:t>
                </a:r>
              </a:p>
              <a:p>
                <a:pPr lvl="1"/>
                <a:r>
                  <a:rPr lang="en-US" dirty="0"/>
                  <a:t>Average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medians 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4412" y="1324928"/>
                <a:ext cx="10515600" cy="4958516"/>
              </a:xfrm>
              <a:blipFill>
                <a:blip r:embed="rId2"/>
                <a:stretch>
                  <a:fillRect l="-1507" t="-2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Counting Distinct Events – Cardinality </a:t>
            </a:r>
          </a:p>
        </p:txBody>
      </p:sp>
    </p:spTree>
    <p:extLst>
      <p:ext uri="{BB962C8B-B14F-4D97-AF65-F5344CB8AC3E}">
        <p14:creationId xmlns:p14="http://schemas.microsoft.com/office/powerpoint/2010/main" val="3848734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Many approximate counting algorithms used for streaming data</a:t>
            </a:r>
            <a:endParaRPr lang="en-US" dirty="0"/>
          </a:p>
          <a:p>
            <a:r>
              <a:rPr lang="en-US" dirty="0"/>
              <a:t>Generally built on probability analysis of bit map hashes</a:t>
            </a:r>
          </a:p>
          <a:p>
            <a:r>
              <a:rPr lang="en-US" dirty="0" err="1"/>
              <a:t>Flajolet</a:t>
            </a:r>
            <a:r>
              <a:rPr lang="en-US" dirty="0"/>
              <a:t>-Martin algorithm proposed 1985</a:t>
            </a:r>
          </a:p>
          <a:p>
            <a:pPr lvl="1"/>
            <a:r>
              <a:rPr lang="en-US" dirty="0"/>
              <a:t>Example: </a:t>
            </a:r>
            <a:r>
              <a:rPr lang="en-US" dirty="0" err="1">
                <a:hlinkClick r:id="rId2"/>
              </a:rPr>
              <a:t>HyperLogLog</a:t>
            </a:r>
            <a:r>
              <a:rPr lang="en-US" dirty="0">
                <a:hlinkClick r:id="rId2"/>
              </a:rPr>
              <a:t> algorithm </a:t>
            </a:r>
            <a:r>
              <a:rPr lang="en-US" dirty="0"/>
              <a:t>is much faster (</a:t>
            </a:r>
            <a:r>
              <a:rPr lang="en-US" dirty="0" err="1">
                <a:hlinkClick r:id="rId3"/>
              </a:rPr>
              <a:t>Flajolet</a:t>
            </a:r>
            <a:r>
              <a:rPr lang="en-US" dirty="0">
                <a:hlinkClick r:id="rId3"/>
              </a:rPr>
              <a:t> et.al. 2007</a:t>
            </a:r>
            <a:r>
              <a:rPr lang="en-US" dirty="0"/>
              <a:t>) </a:t>
            </a:r>
          </a:p>
          <a:p>
            <a:r>
              <a:rPr lang="en-US" dirty="0"/>
              <a:t>Algorithms to count events – See section 4.6 of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  <a:p>
            <a:r>
              <a:rPr lang="en-US" dirty="0"/>
              <a:t>For a review of many variations discrete events for large-scale streams see </a:t>
            </a:r>
            <a:r>
              <a:rPr lang="en-US" dirty="0">
                <a:hlinkClick r:id="rId4"/>
              </a:rPr>
              <a:t>Algorithms and Structures for Massive Data Sets, </a:t>
            </a:r>
            <a:r>
              <a:rPr lang="en-US" dirty="0" err="1">
                <a:hlinkClick r:id="rId4"/>
              </a:rPr>
              <a:t>Medjodovic</a:t>
            </a:r>
            <a:r>
              <a:rPr lang="en-US" dirty="0">
                <a:hlinkClick r:id="rId4"/>
              </a:rPr>
              <a:t>, et al., 2022, Manning</a:t>
            </a:r>
            <a:r>
              <a:rPr lang="en-US" dirty="0"/>
              <a:t>   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Other Discrete Stream Event Algorithms</a:t>
            </a:r>
          </a:p>
        </p:txBody>
      </p:sp>
    </p:spTree>
    <p:extLst>
      <p:ext uri="{BB962C8B-B14F-4D97-AF65-F5344CB8AC3E}">
        <p14:creationId xmlns:p14="http://schemas.microsoft.com/office/powerpoint/2010/main" val="592007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Goal: provide market and credit risk reports to management and regulators   </a:t>
            </a:r>
          </a:p>
          <a:p>
            <a:r>
              <a:rPr lang="en-US" sz="3200" dirty="0"/>
              <a:t>Global bank with large holdings   </a:t>
            </a:r>
          </a:p>
          <a:p>
            <a:pPr lvl="1"/>
            <a:r>
              <a:rPr lang="en-US" dirty="0"/>
              <a:t>Trading on a 24/7 basis – global markets never sleep!  </a:t>
            </a:r>
          </a:p>
          <a:p>
            <a:pPr lvl="1"/>
            <a:r>
              <a:rPr lang="en-US" dirty="0"/>
              <a:t>Hold illiquid (rarely traded) assets  </a:t>
            </a:r>
          </a:p>
          <a:p>
            <a:r>
              <a:rPr lang="en-US" dirty="0"/>
              <a:t>Regulators require snap shot reports every 4 hours and within 2 hours on demand</a:t>
            </a:r>
          </a:p>
          <a:p>
            <a:pPr lvl="1"/>
            <a:r>
              <a:rPr lang="en-US" dirty="0"/>
              <a:t>Existing batch system required 12+ hours to update reports 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1093949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1000s of risk factors to calibrate </a:t>
            </a:r>
          </a:p>
          <a:p>
            <a:pPr lvl="1"/>
            <a:r>
              <a:rPr lang="en-US" sz="2800" dirty="0"/>
              <a:t>Asset type </a:t>
            </a:r>
          </a:p>
          <a:p>
            <a:pPr lvl="1"/>
            <a:r>
              <a:rPr lang="en-US" sz="2800" dirty="0"/>
              <a:t>Industry exposure</a:t>
            </a:r>
          </a:p>
          <a:p>
            <a:pPr lvl="1"/>
            <a:r>
              <a:rPr lang="en-US" sz="2800" dirty="0"/>
              <a:t>Ratings </a:t>
            </a:r>
          </a:p>
          <a:p>
            <a:pPr lvl="1"/>
            <a:r>
              <a:rPr lang="en-US" sz="2800" dirty="0"/>
              <a:t>FX exposure </a:t>
            </a:r>
          </a:p>
          <a:p>
            <a:pPr lvl="1"/>
            <a:r>
              <a:rPr lang="en-US" sz="2800" dirty="0"/>
              <a:t>Interest rate exposure </a:t>
            </a:r>
          </a:p>
          <a:p>
            <a:pPr lvl="1"/>
            <a:r>
              <a:rPr lang="en-US" sz="2800" dirty="0"/>
              <a:t>….</a:t>
            </a:r>
          </a:p>
          <a:p>
            <a:r>
              <a:rPr lang="en-US" sz="3200" dirty="0"/>
              <a:t>Market conditions change rapidly </a:t>
            </a:r>
          </a:p>
          <a:p>
            <a:pPr lvl="1"/>
            <a:r>
              <a:rPr lang="en-US" sz="2800" dirty="0"/>
              <a:t>Must down weight older data</a:t>
            </a:r>
          </a:p>
          <a:p>
            <a:pPr lvl="1"/>
            <a:r>
              <a:rPr lang="en-US" sz="2800" dirty="0"/>
              <a:t>Impute valuations for illiquid assets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970934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Scaling </a:t>
            </a:r>
          </a:p>
          <a:p>
            <a:r>
              <a:rPr lang="en-US" sz="3200" dirty="0"/>
              <a:t>Initial calibration can be computed in batch    </a:t>
            </a:r>
          </a:p>
          <a:p>
            <a:pPr lvl="1"/>
            <a:r>
              <a:rPr lang="en-US" dirty="0"/>
              <a:t>Not time critical  </a:t>
            </a:r>
          </a:p>
          <a:p>
            <a:r>
              <a:rPr lang="en-US" dirty="0"/>
              <a:t>Running model in production </a:t>
            </a:r>
          </a:p>
          <a:p>
            <a:pPr lvl="1"/>
            <a:r>
              <a:rPr lang="en-US" dirty="0"/>
              <a:t>Batch too slow  </a:t>
            </a:r>
          </a:p>
          <a:p>
            <a:pPr lvl="1"/>
            <a:r>
              <a:rPr lang="en-US" dirty="0"/>
              <a:t>Stream data and updated asset holdings (positions) </a:t>
            </a:r>
          </a:p>
          <a:p>
            <a:pPr lvl="1"/>
            <a:r>
              <a:rPr lang="en-US" dirty="0"/>
              <a:t>Incrementally update risk factors  </a:t>
            </a:r>
          </a:p>
          <a:p>
            <a:pPr lvl="1"/>
            <a:r>
              <a:rPr lang="en-US" dirty="0"/>
              <a:t>Upon demand perform aggregation to generate required reports – fast</a:t>
            </a:r>
          </a:p>
          <a:p>
            <a:r>
              <a:rPr lang="en-US" dirty="0"/>
              <a:t>Distribute streaming compute load by asset type on cluster </a:t>
            </a:r>
          </a:p>
          <a:p>
            <a:pPr lvl="1"/>
            <a:r>
              <a:rPr lang="en-US" dirty="0"/>
              <a:t>Trades, prices and other data only go to node where required  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2: Capital Markets Risk </a:t>
            </a:r>
          </a:p>
        </p:txBody>
      </p:sp>
    </p:spTree>
    <p:extLst>
      <p:ext uri="{BB962C8B-B14F-4D97-AF65-F5344CB8AC3E}">
        <p14:creationId xmlns:p14="http://schemas.microsoft.com/office/powerpoint/2010/main" val="2106937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Difficulties with streaming analytics      </a:t>
            </a:r>
            <a:endParaRPr lang="en-US" sz="3200" b="1" dirty="0"/>
          </a:p>
          <a:p>
            <a:r>
              <a:rPr lang="en-US" dirty="0"/>
              <a:t>Results must be updated as new values arrive   </a:t>
            </a:r>
          </a:p>
          <a:p>
            <a:r>
              <a:rPr lang="en-US" dirty="0"/>
              <a:t>How to treat older values?  </a:t>
            </a:r>
          </a:p>
          <a:p>
            <a:pPr lvl="1"/>
            <a:r>
              <a:rPr lang="en-US" dirty="0"/>
              <a:t>How much should older values weight in the analytic results?  </a:t>
            </a:r>
          </a:p>
          <a:p>
            <a:pPr lvl="1"/>
            <a:r>
              <a:rPr lang="en-US" dirty="0"/>
              <a:t>How much storage capacity is required for the history?   </a:t>
            </a:r>
          </a:p>
          <a:p>
            <a:r>
              <a:rPr lang="en-US" dirty="0"/>
              <a:t>Can we filter massive streams?  </a:t>
            </a:r>
          </a:p>
          <a:p>
            <a:pPr lvl="1"/>
            <a:r>
              <a:rPr lang="en-US" dirty="0"/>
              <a:t>Reduce volume of stream data to process   </a:t>
            </a:r>
          </a:p>
          <a:p>
            <a:pPr lvl="1"/>
            <a:r>
              <a:rPr lang="en-US" dirty="0"/>
              <a:t>Use filtered values to update analytics      </a:t>
            </a:r>
          </a:p>
          <a:p>
            <a:r>
              <a:rPr lang="en-US" dirty="0"/>
              <a:t>Can we compute and store only summary statistics?  </a:t>
            </a:r>
          </a:p>
          <a:p>
            <a:pPr lvl="1"/>
            <a:r>
              <a:rPr lang="en-US" dirty="0"/>
              <a:t>Massive reduction in volume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</p:spTree>
    <p:extLst>
      <p:ext uri="{BB962C8B-B14F-4D97-AF65-F5344CB8AC3E}">
        <p14:creationId xmlns:p14="http://schemas.microsoft.com/office/powerpoint/2010/main" val="407409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144" y="1121422"/>
            <a:ext cx="4816492" cy="56363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Components of stream analytics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Multiple </a:t>
            </a:r>
            <a:r>
              <a:rPr lang="en-US" sz="2400" b="1" dirty="0"/>
              <a:t>input streams </a:t>
            </a:r>
            <a:r>
              <a:rPr lang="en-US" sz="2400" dirty="0"/>
              <a:t>– potentially different data types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Network bandwidth often limited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</a:t>
            </a:r>
            <a:r>
              <a:rPr lang="en-US" sz="2400" b="1" dirty="0"/>
              <a:t>stream processor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Real-time stream analytics </a:t>
            </a:r>
            <a:r>
              <a:rPr lang="en-US" sz="2400" b="1" dirty="0"/>
              <a:t>output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Limited working storage</a:t>
            </a:r>
            <a:r>
              <a:rPr lang="en-US" sz="2400" dirty="0"/>
              <a:t> for real-time processing  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b="1" dirty="0"/>
              <a:t>Ad-Hoc query </a:t>
            </a:r>
            <a:r>
              <a:rPr lang="en-US" sz="2400" dirty="0"/>
              <a:t>capability – typically limited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/>
              <a:t>Long-term </a:t>
            </a:r>
            <a:r>
              <a:rPr lang="en-US" sz="2400" b="1" dirty="0"/>
              <a:t>archival storage </a:t>
            </a:r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  <a:p>
            <a:pPr marL="514350" indent="-514350">
              <a:buFont typeface="+mj-lt"/>
              <a:buAutoNum type="arabicPeriod"/>
            </a:pPr>
            <a:endParaRPr lang="en-US" sz="2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Streaming Analytics</a:t>
            </a:r>
          </a:p>
        </p:txBody>
      </p:sp>
      <p:sp>
        <p:nvSpPr>
          <p:cNvPr id="4" name="Footer Placeholder 18">
            <a:extLst>
              <a:ext uri="{FF2B5EF4-FFF2-40B4-BE49-F238E27FC236}">
                <a16:creationId xmlns:a16="http://schemas.microsoft.com/office/drawing/2014/main" id="{75EC02B1-885C-4C88-856F-12191C17A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06505" y="6546723"/>
            <a:ext cx="7233915" cy="274320"/>
          </a:xfrm>
        </p:spPr>
        <p:txBody>
          <a:bodyPr/>
          <a:lstStyle/>
          <a:p>
            <a:r>
              <a:rPr lang="en-US" dirty="0"/>
              <a:t>Credit: J. </a:t>
            </a:r>
            <a:r>
              <a:rPr lang="en-US" dirty="0" err="1"/>
              <a:t>Leskovec</a:t>
            </a:r>
            <a:r>
              <a:rPr lang="en-US" dirty="0"/>
              <a:t>, A. Rajaraman, J. Ullman: Mining of Massive Datasets, http://www.mmds.org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7F81AE0-D05E-4D33-83B0-3B85526BB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504" y="2013479"/>
            <a:ext cx="2057400" cy="1828800"/>
          </a:xfrm>
          <a:prstGeom prst="rect">
            <a:avLst/>
          </a:prstGeom>
          <a:solidFill>
            <a:srgbClr val="339966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endParaRPr lang="en-US" b="1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2400" b="1" dirty="0">
                <a:latin typeface="Arial" pitchFamily="34" charset="0"/>
                <a:cs typeface="Arial" pitchFamily="34" charset="0"/>
              </a:rPr>
              <a:t>Processor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AutoShape 3">
            <a:extLst>
              <a:ext uri="{FF2B5EF4-FFF2-40B4-BE49-F238E27FC236}">
                <a16:creationId xmlns:a16="http://schemas.microsoft.com/office/drawing/2014/main" id="{9E988F44-8169-4785-BFE3-00D20D96C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6980" y="4550403"/>
            <a:ext cx="1219200" cy="1676400"/>
          </a:xfrm>
          <a:prstGeom prst="can">
            <a:avLst>
              <a:gd name="adj" fmla="val 34375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Limited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Working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9" name="Line 4">
            <a:extLst>
              <a:ext uri="{FF2B5EF4-FFF2-40B4-BE49-F238E27FC236}">
                <a16:creationId xmlns:a16="http://schemas.microsoft.com/office/drawing/2014/main" id="{8B628F77-2BB7-4811-9544-F6FFCFCAA1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39504" y="3636003"/>
            <a:ext cx="762000" cy="914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EB312B8-3B25-4539-A128-515C7850708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3944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ine 6">
            <a:extLst>
              <a:ext uri="{FF2B5EF4-FFF2-40B4-BE49-F238E27FC236}">
                <a16:creationId xmlns:a16="http://schemas.microsoft.com/office/drawing/2014/main" id="{3CE67D50-B772-43BA-8D06-7F8D0F8BBBF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29278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ine 7">
            <a:extLst>
              <a:ext uri="{FF2B5EF4-FFF2-40B4-BE49-F238E27FC236}">
                <a16:creationId xmlns:a16="http://schemas.microsoft.com/office/drawing/2014/main" id="{20302AF6-9301-4FC1-BF4A-5D8B26C3A0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53704" y="3461279"/>
            <a:ext cx="685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ext Box 8">
            <a:extLst>
              <a:ext uri="{FF2B5EF4-FFF2-40B4-BE49-F238E27FC236}">
                <a16:creationId xmlns:a16="http://schemas.microsoft.com/office/drawing/2014/main" id="{34CF8D37-126D-4928-B5D1-D5C230987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6169" y="2165879"/>
            <a:ext cx="223651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1, 5, 2, 7, 0, 9, 3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  a, r, v, t, y, h, b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r"/>
            <a:r>
              <a:rPr lang="en-US" dirty="0">
                <a:latin typeface="Arial" pitchFamily="34" charset="0"/>
                <a:cs typeface="Arial" pitchFamily="34" charset="0"/>
              </a:rPr>
              <a:t>. . . 0, 0, 1, 0, 1, 1, 0</a:t>
            </a:r>
          </a:p>
          <a:p>
            <a:r>
              <a:rPr lang="en-US" dirty="0">
                <a:latin typeface="Arial" pitchFamily="34" charset="0"/>
                <a:cs typeface="Arial" pitchFamily="34" charset="0"/>
              </a:rPr>
              <a:t>                     </a:t>
            </a:r>
            <a:r>
              <a:rPr lang="en-US" b="1" dirty="0">
                <a:latin typeface="Arial" pitchFamily="34" charset="0"/>
                <a:cs typeface="Arial" pitchFamily="34" charset="0"/>
              </a:rPr>
              <a:t>time</a:t>
            </a:r>
          </a:p>
          <a:p>
            <a:endParaRPr lang="en-US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Streams Entering.</a:t>
            </a:r>
          </a:p>
          <a:p>
            <a:pPr algn="ctr"/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Each is stream is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composed of </a:t>
            </a:r>
            <a:b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</a:b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elements</a:t>
            </a:r>
            <a:r>
              <a:rPr lang="en-US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/</a:t>
            </a:r>
            <a:r>
              <a:rPr lang="en-US" b="1" dirty="0">
                <a:solidFill>
                  <a:srgbClr val="008000"/>
                </a:solidFill>
                <a:latin typeface="Arial" pitchFamily="34" charset="0"/>
                <a:cs typeface="Arial" pitchFamily="34" charset="0"/>
              </a:rPr>
              <a:t>tuples</a:t>
            </a:r>
          </a:p>
        </p:txBody>
      </p:sp>
      <p:sp>
        <p:nvSpPr>
          <p:cNvPr id="14" name="Line 9">
            <a:extLst>
              <a:ext uri="{FF2B5EF4-FFF2-40B4-BE49-F238E27FC236}">
                <a16:creationId xmlns:a16="http://schemas.microsoft.com/office/drawing/2014/main" id="{B70F990C-79AB-41A9-ABE2-7BE35669E6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43904" y="3749846"/>
            <a:ext cx="1175466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770C673-A7DC-4450-AFA5-90E0FB2AC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49104" y="1008472"/>
            <a:ext cx="104387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Ad-Hoc</a:t>
            </a:r>
          </a:p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Queries</a:t>
            </a:r>
          </a:p>
        </p:txBody>
      </p:sp>
      <p:sp>
        <p:nvSpPr>
          <p:cNvPr id="16" name="Line 11">
            <a:extLst>
              <a:ext uri="{FF2B5EF4-FFF2-40B4-BE49-F238E27FC236}">
                <a16:creationId xmlns:a16="http://schemas.microsoft.com/office/drawing/2014/main" id="{D220F095-33D9-4DFB-AFE4-E6A4719C6016}"/>
              </a:ext>
            </a:extLst>
          </p:cNvPr>
          <p:cNvSpPr>
            <a:spLocks noChangeShapeType="1"/>
          </p:cNvSpPr>
          <p:nvPr/>
        </p:nvSpPr>
        <p:spPr bwMode="auto">
          <a:xfrm>
            <a:off x="9206304" y="1578603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Text Box 12">
            <a:extLst>
              <a:ext uri="{FF2B5EF4-FFF2-40B4-BE49-F238E27FC236}">
                <a16:creationId xmlns:a16="http://schemas.microsoft.com/office/drawing/2014/main" id="{521FB31B-66BC-4506-A136-290FFB5C42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95428" y="2713566"/>
            <a:ext cx="94128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Output</a:t>
            </a:r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F08B25D9-387A-4670-A3C0-75772C905E8D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96904" y="2927879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AutoShape 15">
            <a:extLst>
              <a:ext uri="{FF2B5EF4-FFF2-40B4-BE49-F238E27FC236}">
                <a16:creationId xmlns:a16="http://schemas.microsoft.com/office/drawing/2014/main" id="{774BDFEE-E9C1-4094-81E6-2CA81B8AC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2980" y="4931403"/>
            <a:ext cx="1676400" cy="1676400"/>
          </a:xfrm>
          <a:prstGeom prst="can">
            <a:avLst>
              <a:gd name="adj" fmla="val 28409"/>
            </a:avLst>
          </a:prstGeom>
          <a:solidFill>
            <a:srgbClr val="FFFF00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Archival</a:t>
            </a:r>
          </a:p>
          <a:p>
            <a:pPr algn="ctr"/>
            <a:r>
              <a:rPr lang="en-US" b="1">
                <a:latin typeface="Arial" pitchFamily="34" charset="0"/>
                <a:cs typeface="Arial" pitchFamily="34" charset="0"/>
              </a:rPr>
              <a:t>Storage</a:t>
            </a:r>
          </a:p>
        </p:txBody>
      </p:sp>
      <p:sp>
        <p:nvSpPr>
          <p:cNvPr id="20" name="Line 16">
            <a:extLst>
              <a:ext uri="{FF2B5EF4-FFF2-40B4-BE49-F238E27FC236}">
                <a16:creationId xmlns:a16="http://schemas.microsoft.com/office/drawing/2014/main" id="{A795599F-9276-47EC-B6ED-3ED7EA665015}"/>
              </a:ext>
            </a:extLst>
          </p:cNvPr>
          <p:cNvSpPr>
            <a:spLocks noChangeShapeType="1"/>
          </p:cNvSpPr>
          <p:nvPr/>
        </p:nvSpPr>
        <p:spPr bwMode="auto">
          <a:xfrm>
            <a:off x="9358704" y="3636003"/>
            <a:ext cx="1295400" cy="1295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C1BEF69B-DA2E-4ECB-83C2-2F17346882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3904" y="2089679"/>
            <a:ext cx="1066800" cy="6858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Standing</a:t>
            </a:r>
          </a:p>
          <a:p>
            <a:pPr algn="ctr"/>
            <a:r>
              <a:rPr lang="en-US" b="1" dirty="0">
                <a:latin typeface="Arial" pitchFamily="34" charset="0"/>
                <a:cs typeface="Arial" pitchFamily="34" charset="0"/>
              </a:rPr>
              <a:t>Queries</a:t>
            </a:r>
          </a:p>
        </p:txBody>
      </p:sp>
    </p:spTree>
    <p:extLst>
      <p:ext uri="{BB962C8B-B14F-4D97-AF65-F5344CB8AC3E}">
        <p14:creationId xmlns:p14="http://schemas.microsoft.com/office/powerpoint/2010/main" val="2560967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/>
      <p:bldP spid="16" grpId="0" animBg="1"/>
      <p:bldP spid="17" grpId="0"/>
      <p:bldP spid="18" grpId="0" animBg="1"/>
      <p:bldP spid="19" grpId="0" animBg="1"/>
      <p:bldP spid="20" grpId="0" animBg="1"/>
      <p:bldP spid="2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Push most processing to the periphery of network </a:t>
            </a:r>
            <a:endParaRPr lang="en-US" sz="3200" b="1" dirty="0"/>
          </a:p>
          <a:p>
            <a:r>
              <a:rPr lang="en-US" dirty="0"/>
              <a:t>Network bandwidth is major limitation for large networks </a:t>
            </a:r>
          </a:p>
          <a:p>
            <a:pPr lvl="1"/>
            <a:r>
              <a:rPr lang="en-US" dirty="0"/>
              <a:t>Consider IoT application with 100,000 sensors </a:t>
            </a:r>
          </a:p>
          <a:p>
            <a:pPr lvl="1"/>
            <a:r>
              <a:rPr lang="en-US" dirty="0"/>
              <a:t>At 1 sec sampling interval reporting rate is 360 M samples (messages) per hour</a:t>
            </a:r>
          </a:p>
          <a:p>
            <a:pPr lvl="1"/>
            <a:r>
              <a:rPr lang="en-US" dirty="0"/>
              <a:t>Statistic aggregated to 10 min reporting rate is 600 K samples (messages) per hour </a:t>
            </a:r>
          </a:p>
          <a:p>
            <a:r>
              <a:rPr lang="en-US" dirty="0"/>
              <a:t>Many peripheral devices have considerable processing power </a:t>
            </a:r>
          </a:p>
          <a:p>
            <a:pPr lvl="1"/>
            <a:r>
              <a:rPr lang="en-US" dirty="0"/>
              <a:t>We can take advantage of these idle capacity </a:t>
            </a:r>
          </a:p>
          <a:p>
            <a:pPr lvl="1"/>
            <a:r>
              <a:rPr lang="en-US" dirty="0"/>
              <a:t>Greatly reduce load on networks </a:t>
            </a:r>
            <a:r>
              <a:rPr lang="en-US"/>
              <a:t>and central </a:t>
            </a:r>
            <a:r>
              <a:rPr lang="en-US" dirty="0"/>
              <a:t>processing 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Processing of Stream Data</a:t>
            </a:r>
          </a:p>
        </p:txBody>
      </p:sp>
    </p:spTree>
    <p:extLst>
      <p:ext uri="{BB962C8B-B14F-4D97-AF65-F5344CB8AC3E}">
        <p14:creationId xmlns:p14="http://schemas.microsoft.com/office/powerpoint/2010/main" val="547470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49585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Goal: terminate calls from fraudulent accounts in real-time</a:t>
            </a:r>
          </a:p>
          <a:p>
            <a:r>
              <a:rPr lang="en-US" sz="3200" dirty="0"/>
              <a:t>Features  </a:t>
            </a:r>
          </a:p>
          <a:p>
            <a:pPr lvl="1"/>
            <a:r>
              <a:rPr lang="en-US" sz="2800" dirty="0"/>
              <a:t>Call history </a:t>
            </a:r>
          </a:p>
          <a:p>
            <a:pPr lvl="1"/>
            <a:r>
              <a:rPr lang="en-US" sz="2800" dirty="0"/>
              <a:t>Phone characteristics</a:t>
            </a:r>
          </a:p>
          <a:p>
            <a:pPr lvl="1"/>
            <a:r>
              <a:rPr lang="en-US" sz="2800" dirty="0"/>
              <a:t>Payment history  </a:t>
            </a:r>
          </a:p>
          <a:p>
            <a:pPr lvl="1"/>
            <a:r>
              <a:rPr lang="en-US" sz="2800" dirty="0"/>
              <a:t>Account types; individual, family, small business, corporate…. </a:t>
            </a:r>
          </a:p>
          <a:p>
            <a:pPr lvl="1"/>
            <a:r>
              <a:rPr lang="en-US" sz="2800" dirty="0" err="1"/>
              <a:t>etc</a:t>
            </a:r>
            <a:endParaRPr lang="en-US" sz="2800" dirty="0"/>
          </a:p>
          <a:p>
            <a:r>
              <a:rPr lang="en-US" sz="3200" dirty="0"/>
              <a:t>Fraud detection algorithm</a:t>
            </a:r>
          </a:p>
          <a:p>
            <a:pPr lvl="1"/>
            <a:r>
              <a:rPr lang="en-US" sz="2800" dirty="0"/>
              <a:t>Train in batch</a:t>
            </a:r>
          </a:p>
          <a:p>
            <a:pPr lvl="1"/>
            <a:r>
              <a:rPr lang="en-US" sz="2800" dirty="0"/>
              <a:t>Terminate fraudulent calls in real time in &lt; 1 sec - no billing record ‘residue’ 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3335158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412" y="1324928"/>
            <a:ext cx="10515600" cy="51821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Model training</a:t>
            </a:r>
          </a:p>
          <a:p>
            <a:r>
              <a:rPr lang="en-US" sz="3200" dirty="0"/>
              <a:t>Ground truth is not known for 90-120 days  </a:t>
            </a:r>
          </a:p>
          <a:p>
            <a:pPr lvl="1"/>
            <a:r>
              <a:rPr lang="en-US" sz="2800" dirty="0"/>
              <a:t>Must use delayed training data</a:t>
            </a:r>
          </a:p>
          <a:p>
            <a:r>
              <a:rPr lang="en-US" sz="3200" dirty="0"/>
              <a:t>Fraud patterns change quickly   </a:t>
            </a:r>
          </a:p>
          <a:p>
            <a:pPr lvl="1"/>
            <a:r>
              <a:rPr lang="en-US" dirty="0"/>
              <a:t>Fraud patterns constantly change   </a:t>
            </a:r>
          </a:p>
          <a:p>
            <a:pPr lvl="1"/>
            <a:r>
              <a:rPr lang="en-US" dirty="0"/>
              <a:t>Criminals constantly looking for greatest vulnerability </a:t>
            </a:r>
          </a:p>
          <a:p>
            <a:r>
              <a:rPr lang="en-US" dirty="0"/>
              <a:t>User behavior drifts with time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Case Study 1: Telecom Fraud Detection </a:t>
            </a:r>
          </a:p>
        </p:txBody>
      </p:sp>
    </p:spTree>
    <p:extLst>
      <p:ext uri="{BB962C8B-B14F-4D97-AF65-F5344CB8AC3E}">
        <p14:creationId xmlns:p14="http://schemas.microsoft.com/office/powerpoint/2010/main" val="2656991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11620</TotalTime>
  <Words>3163</Words>
  <Application>Microsoft Office PowerPoint</Application>
  <PresentationFormat>Widescreen</PresentationFormat>
  <Paragraphs>601</Paragraphs>
  <Slides>46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Calibri Light</vt:lpstr>
      <vt:lpstr>Cambria Math</vt:lpstr>
      <vt:lpstr>Courier New</vt:lpstr>
      <vt:lpstr>Office Theme</vt:lpstr>
      <vt:lpstr>CSCI E-96 Data Mining, Discovery and Exploration Steaming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 Elston</cp:lastModifiedBy>
  <cp:revision>314</cp:revision>
  <cp:lastPrinted>2019-09-03T23:18:19Z</cp:lastPrinted>
  <dcterms:created xsi:type="dcterms:W3CDTF">2019-08-02T23:14:29Z</dcterms:created>
  <dcterms:modified xsi:type="dcterms:W3CDTF">2022-06-27T15:53:20Z</dcterms:modified>
</cp:coreProperties>
</file>