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5" r:id="rId2"/>
    <p:sldId id="342" r:id="rId3"/>
    <p:sldId id="362" r:id="rId4"/>
    <p:sldId id="363" r:id="rId5"/>
    <p:sldId id="343" r:id="rId6"/>
    <p:sldId id="353" r:id="rId7"/>
    <p:sldId id="344" r:id="rId8"/>
    <p:sldId id="373" r:id="rId9"/>
    <p:sldId id="349" r:id="rId10"/>
    <p:sldId id="350" r:id="rId11"/>
    <p:sldId id="352" r:id="rId12"/>
    <p:sldId id="369" r:id="rId13"/>
    <p:sldId id="355" r:id="rId14"/>
    <p:sldId id="359" r:id="rId15"/>
    <p:sldId id="360" r:id="rId16"/>
    <p:sldId id="361" r:id="rId17"/>
    <p:sldId id="380" r:id="rId18"/>
    <p:sldId id="377" r:id="rId19"/>
    <p:sldId id="379" r:id="rId20"/>
    <p:sldId id="351" r:id="rId21"/>
    <p:sldId id="346" r:id="rId22"/>
    <p:sldId id="347" r:id="rId23"/>
    <p:sldId id="378" r:id="rId24"/>
    <p:sldId id="358" r:id="rId25"/>
    <p:sldId id="354" r:id="rId26"/>
    <p:sldId id="356" r:id="rId27"/>
    <p:sldId id="357" r:id="rId28"/>
    <p:sldId id="364" r:id="rId29"/>
    <p:sldId id="365" r:id="rId30"/>
    <p:sldId id="366" r:id="rId31"/>
    <p:sldId id="367" r:id="rId32"/>
    <p:sldId id="371" r:id="rId33"/>
    <p:sldId id="368" r:id="rId34"/>
    <p:sldId id="372" r:id="rId35"/>
    <p:sldId id="374" r:id="rId36"/>
    <p:sldId id="375" r:id="rId37"/>
    <p:sldId id="370" r:id="rId38"/>
    <p:sldId id="3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p:scale>
          <a:sx n="74" d="100"/>
          <a:sy n="74" d="100"/>
        </p:scale>
        <p:origin x="3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7/27/2021</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7/27/2021</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For 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a:t>
                </a:r>
              </a:p>
              <a:p>
                <a:r>
                  <a:rPr lang="en-US" dirty="0"/>
                  <a:t>High probability of finding k-cores with larger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highly connected and </a:t>
                </a:r>
                <a:r>
                  <a:rPr lang="en-US" b="1" dirty="0"/>
                  <a:t>influential </a:t>
                </a:r>
                <a:r>
                  <a:rPr lang="en-US" dirty="0"/>
                  <a:t>in the network</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754"/>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people both connected to each other to be more likely to be connected to each other </a:t>
            </a:r>
          </a:p>
          <a:p>
            <a:r>
              <a:rPr lang="en-US" dirty="0"/>
              <a:t>In a random graph, two people connected are to a third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Assume density of triangle in the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that are part of a triad </a:t>
                </a:r>
              </a:p>
              <a:p>
                <a:r>
                  <a:rPr lang="en-US" dirty="0"/>
                  <a:t>Highly connected nodes of a graph has high correlation coefficients</a:t>
                </a:r>
              </a:p>
              <a:p>
                <a:r>
                  <a:rPr lang="en-US" dirty="0"/>
                  <a:t>Nodes with high correlation coefficients is </a:t>
                </a:r>
                <a:r>
                  <a:rPr lang="en-US" b="1" dirty="0"/>
                  <a:t>transitive centrality </a:t>
                </a:r>
                <a:r>
                  <a:rPr lang="en-US" dirty="0"/>
                  <a:t>and is </a:t>
                </a:r>
                <a:r>
                  <a:rPr lang="en-US" b="1" dirty="0"/>
                  <a:t>influential </a:t>
                </a:r>
                <a:r>
                  <a:rPr lang="en-US" dirty="0"/>
                  <a:t>in the network</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Centrality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Betweenness </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a:t>
            </a:r>
          </a:p>
          <a:p>
            <a:endParaRPr lang="en-US" dirty="0"/>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Centrality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parts of a graph </a:t>
            </a:r>
          </a:p>
          <a:p>
            <a:r>
              <a:rPr lang="en-US" dirty="0"/>
              <a:t>Betweenness is the </a:t>
            </a:r>
            <a:r>
              <a:rPr lang="en-US" b="1" dirty="0"/>
              <a:t>number of pairwise shortest paths </a:t>
            </a:r>
            <a:r>
              <a:rPr lang="en-US" dirty="0"/>
              <a:t>passing though part of a graph    </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Centrality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pPr marL="0" indent="0">
              <a:buNone/>
            </a:pPr>
            <a:r>
              <a:rPr lang="en-US" dirty="0"/>
              <a:t>Example: a single node is on path between members of two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a:t>
            </a:r>
            <a:r>
              <a:rPr lang="en-US"/>
              <a:t>graph to find paths</a:t>
            </a:r>
            <a:endParaRPr lang="en-US" dirty="0"/>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the </a:t>
            </a:r>
            <a:r>
              <a:rPr lang="en-US" b="1" dirty="0"/>
              <a:t>stopping condition </a:t>
            </a:r>
          </a:p>
          <a:p>
            <a:endParaRPr lang="en-US" dirty="0"/>
          </a:p>
          <a:p>
            <a:endParaRPr lang="en-US" dirty="0"/>
          </a:p>
        </p:txBody>
      </p:sp>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a:t>
            </a:r>
          </a:p>
          <a:p>
            <a:endParaRPr lang="en-US" dirty="0"/>
          </a:p>
          <a:p>
            <a:endParaRPr lang="en-US" dirty="0"/>
          </a:p>
        </p:txBody>
      </p:sp>
    </p:spTree>
    <p:extLst>
      <p:ext uri="{BB962C8B-B14F-4D97-AF65-F5344CB8AC3E}">
        <p14:creationId xmlns:p14="http://schemas.microsoft.com/office/powerpoint/2010/main" val="14168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291083" y="2067563"/>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409274" y="44125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7488864" y="4118344"/>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1181020" y="31578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149316" y="4931735"/>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520916" y="1578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4"/>
            <a:endCxn id="11" idx="7"/>
          </p:cNvCxnSpPr>
          <p:nvPr/>
        </p:nvCxnSpPr>
        <p:spPr>
          <a:xfrm flipV="1">
            <a:off x="9037674" y="2081577"/>
            <a:ext cx="348701" cy="617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1660019"/>
            <a:ext cx="468636" cy="11889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1168211" cy="3089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p:cNvCxnSpPr>
          <p:nvPr/>
        </p:nvCxnSpPr>
        <p:spPr>
          <a:xfrm flipH="1" flipV="1">
            <a:off x="8529042" y="1406584"/>
            <a:ext cx="815647" cy="683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a:endCxn id="16" idx="5"/>
          </p:cNvCxnSpPr>
          <p:nvPr/>
        </p:nvCxnSpPr>
        <p:spPr>
          <a:xfrm flipH="1">
            <a:off x="9244608" y="3890622"/>
            <a:ext cx="200270" cy="11227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endCxn id="13" idx="4"/>
          </p:cNvCxnSpPr>
          <p:nvPr/>
        </p:nvCxnSpPr>
        <p:spPr>
          <a:xfrm>
            <a:off x="9420043" y="3819207"/>
            <a:ext cx="1045052" cy="6889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flipV="1">
            <a:off x="7584156" y="3890622"/>
            <a:ext cx="1860722" cy="2417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802776" y="897050"/>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616208" y="1150139"/>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1"/>
          </p:cNvCxnSpPr>
          <p:nvPr/>
        </p:nvCxnSpPr>
        <p:spPr>
          <a:xfrm flipH="1" flipV="1">
            <a:off x="11197370" y="3171883"/>
            <a:ext cx="339440" cy="52825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2"/>
          </p:cNvCxnSpPr>
          <p:nvPr/>
        </p:nvCxnSpPr>
        <p:spPr>
          <a:xfrm flipH="1" flipV="1">
            <a:off x="10409274" y="4460359"/>
            <a:ext cx="883388" cy="31087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244608" y="5013414"/>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a:endCxn id="16" idx="1"/>
          </p:cNvCxnSpPr>
          <p:nvPr/>
        </p:nvCxnSpPr>
        <p:spPr>
          <a:xfrm flipV="1">
            <a:off x="9037674" y="4945749"/>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7091917" y="4200023"/>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6345423" y="3794501"/>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4"/>
            <a:endCxn id="16" idx="4"/>
          </p:cNvCxnSpPr>
          <p:nvPr/>
        </p:nvCxnSpPr>
        <p:spPr>
          <a:xfrm>
            <a:off x="7544685" y="4214037"/>
            <a:ext cx="1660452" cy="81339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Centrality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852661" cy="5447426"/>
          </a:xfrm>
        </p:spPr>
        <p:txBody>
          <a:bodyPr>
            <a:normAutofit/>
          </a:bodyPr>
          <a:lstStyle/>
          <a:p>
            <a:pPr marL="0" indent="0">
              <a:buNone/>
            </a:pPr>
            <a:r>
              <a:rPr lang="en-US" dirty="0"/>
              <a:t>Betweenness </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169256" y="403142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7200253" y="2676875"/>
            <a:ext cx="542441" cy="461665"/>
          </a:xfrm>
          <a:prstGeom prst="rect">
            <a:avLst/>
          </a:prstGeom>
          <a:noFill/>
        </p:spPr>
        <p:txBody>
          <a:bodyPr wrap="square" rtlCol="0">
            <a:spAutoFit/>
          </a:bodyPr>
          <a:lstStyle/>
          <a:p>
            <a:pPr algn="ctr"/>
            <a:r>
              <a:rPr lang="en-US" sz="2400" dirty="0"/>
              <a:t>1</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FFFC57A-F5A9-4D2C-B57E-6DC2B9166E1F}"/>
                  </a:ext>
                </a:extLst>
              </p:cNvPr>
              <p:cNvSpPr txBox="1"/>
              <p:nvPr/>
            </p:nvSpPr>
            <p:spPr>
              <a:xfrm>
                <a:off x="8393494" y="3843548"/>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393494" y="3843548"/>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C58BAE9-CD90-4863-BBB1-7071626167C5}"/>
                  </a:ext>
                </a:extLst>
              </p:cNvPr>
              <p:cNvSpPr txBox="1"/>
              <p:nvPr/>
            </p:nvSpPr>
            <p:spPr>
              <a:xfrm>
                <a:off x="10376633" y="3842897"/>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376633" y="3842897"/>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5F3F7C9-1A1B-465F-8C41-CAC5F14DCB88}"/>
                  </a:ext>
                </a:extLst>
              </p:cNvPr>
              <p:cNvSpPr txBox="1"/>
              <p:nvPr/>
            </p:nvSpPr>
            <p:spPr>
              <a:xfrm>
                <a:off x="10168179" y="2471761"/>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168179" y="2471761"/>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B2990C9-3243-43EC-A09F-12228B07C3CE}"/>
                  </a:ext>
                </a:extLst>
              </p:cNvPr>
              <p:cNvSpPr txBox="1"/>
              <p:nvPr/>
            </p:nvSpPr>
            <p:spPr>
              <a:xfrm>
                <a:off x="8227013" y="2525630"/>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227013" y="2525630"/>
                <a:ext cx="542441" cy="7838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with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Greedy reallocation of community assignments </a:t>
            </a:r>
          </a:p>
          <a:p>
            <a:r>
              <a:rPr lang="en-US" dirty="0"/>
              <a:t>Spectral Modularity Maximization </a:t>
            </a:r>
          </a:p>
          <a:p>
            <a:r>
              <a:rPr lang="en-US" dirty="0"/>
              <a:t>Optimization algorithms </a:t>
            </a:r>
          </a:p>
          <a:p>
            <a:pPr lvl="1"/>
            <a:r>
              <a:rPr lang="en-US" dirty="0"/>
              <a:t>Information theoretic loss function </a:t>
            </a:r>
          </a:p>
          <a:p>
            <a:pPr lvl="1"/>
            <a:r>
              <a:rPr lang="en-US" dirty="0"/>
              <a:t>Maximum likelihood methods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a:t>
            </a:r>
            <a:r>
              <a:rPr lang="en-US" dirty="0" err="1"/>
              <a:t>coauthorship</a:t>
            </a:r>
            <a:r>
              <a:rPr lang="en-US" dirty="0"/>
              <a:t>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groups from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subcommunities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denser connections in social networks </a:t>
                </a:r>
              </a:p>
              <a:p>
                <a:r>
                  <a:rPr lang="en-US" dirty="0"/>
                  <a:t>Communities have denser connections between nodes</a:t>
                </a:r>
              </a:p>
              <a:p>
                <a:pPr lvl="1"/>
                <a:r>
                  <a:rPr lang="en-US" dirty="0"/>
                  <a:t>Fewer connections be nodes of different communities </a:t>
                </a:r>
              </a:p>
              <a:p>
                <a:pPr lvl="1"/>
                <a:r>
                  <a:rPr lang="en-US" dirty="0"/>
                  <a:t>Nodes in the </a:t>
                </a:r>
                <a:r>
                  <a:rPr lang="en-US" b="1" dirty="0"/>
                  <a:t>core components </a:t>
                </a:r>
                <a:r>
                  <a:rPr lang="en-US" dirty="0"/>
                  <a:t>of communities have highest degree </a:t>
                </a:r>
              </a:p>
              <a:p>
                <a:r>
                  <a:rPr lang="en-US" dirty="0"/>
                  <a:t>Fully connected portions of graphs are called </a:t>
                </a:r>
                <a:r>
                  <a:rPr lang="en-US" b="1" dirty="0"/>
                  <a:t>cliques</a:t>
                </a:r>
                <a:r>
                  <a:rPr lang="en-US" dirty="0"/>
                  <a:t> </a:t>
                </a:r>
              </a:p>
              <a:p>
                <a:r>
                  <a:rPr lang="en-US" b="1" dirty="0"/>
                  <a:t>K-cores</a:t>
                </a:r>
                <a:r>
                  <a:rPr lang="en-US" dirty="0"/>
                  <a:t> are dense regions of nodes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with Centrality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of communities </a:t>
            </a:r>
          </a:p>
          <a:p>
            <a:r>
              <a:rPr lang="en-US" dirty="0"/>
              <a:t>At core of communities are highly connected nodes </a:t>
            </a:r>
          </a:p>
          <a:p>
            <a:r>
              <a:rPr lang="en-US" dirty="0"/>
              <a:t>These highly connected nodes are </a:t>
            </a:r>
            <a:r>
              <a:rPr lang="en-US" b="1" dirty="0"/>
              <a:t>influential</a:t>
            </a:r>
            <a:r>
              <a:rPr lang="en-US" dirty="0"/>
              <a:t> in the community</a:t>
            </a:r>
          </a:p>
          <a:p>
            <a:r>
              <a:rPr lang="en-US" dirty="0"/>
              <a:t>This concept is know as </a:t>
            </a:r>
            <a:r>
              <a:rPr lang="en-US" b="1" dirty="0"/>
              <a:t>Kratz centrality </a:t>
            </a:r>
          </a:p>
          <a:p>
            <a:r>
              <a:rPr lang="en-US" dirty="0"/>
              <a:t>We have worked with Kratz centrality as a simple web search algorithm    </a:t>
            </a:r>
          </a:p>
          <a:p>
            <a:pPr lvl="1"/>
            <a:r>
              <a:rPr lang="en-US" dirty="0"/>
              <a:t>Kratz centrality found by </a:t>
            </a:r>
            <a:r>
              <a:rPr lang="en-US" b="1" dirty="0"/>
              <a:t>random walk </a:t>
            </a:r>
            <a:r>
              <a:rPr lang="en-US" dirty="0"/>
              <a:t>on the graph </a:t>
            </a:r>
          </a:p>
          <a:p>
            <a:endParaRPr lang="en-US" dirty="0"/>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10427</TotalTime>
  <Words>2319</Words>
  <Application>Microsoft Office PowerPoint</Application>
  <PresentationFormat>Widescreen</PresentationFormat>
  <Paragraphs>351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Finding Communities with Centrality</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Betweenness Centrality of Social Networks </vt:lpstr>
      <vt:lpstr>Betweenness Centrality of Social Networks </vt:lpstr>
      <vt:lpstr>Betweenness Centrality of Social Networks </vt:lpstr>
      <vt:lpstr>Breath First Search Algorithm</vt:lpstr>
      <vt:lpstr>Breath First Search Algorithm</vt:lpstr>
      <vt:lpstr>Breath First Search Algorithm</vt:lpstr>
      <vt:lpstr>Betweenness Centrality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522</cp:revision>
  <dcterms:created xsi:type="dcterms:W3CDTF">2020-08-19T23:28:02Z</dcterms:created>
  <dcterms:modified xsi:type="dcterms:W3CDTF">2021-07-28T01:51:06Z</dcterms:modified>
</cp:coreProperties>
</file>