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8"/>
  </p:notesMasterIdLst>
  <p:sldIdLst>
    <p:sldId id="275" r:id="rId3"/>
    <p:sldId id="603" r:id="rId4"/>
    <p:sldId id="605" r:id="rId5"/>
    <p:sldId id="705" r:id="rId6"/>
    <p:sldId id="606" r:id="rId7"/>
    <p:sldId id="627" r:id="rId8"/>
    <p:sldId id="626" r:id="rId9"/>
    <p:sldId id="639" r:id="rId10"/>
    <p:sldId id="604" r:id="rId11"/>
    <p:sldId id="672" r:id="rId12"/>
    <p:sldId id="607" r:id="rId13"/>
    <p:sldId id="619" r:id="rId14"/>
    <p:sldId id="620" r:id="rId15"/>
    <p:sldId id="621" r:id="rId16"/>
    <p:sldId id="670" r:id="rId17"/>
    <p:sldId id="686" r:id="rId18"/>
    <p:sldId id="622" r:id="rId19"/>
    <p:sldId id="623" r:id="rId20"/>
    <p:sldId id="667" r:id="rId21"/>
    <p:sldId id="637" r:id="rId22"/>
    <p:sldId id="638" r:id="rId23"/>
    <p:sldId id="640" r:id="rId24"/>
    <p:sldId id="630" r:id="rId25"/>
    <p:sldId id="631" r:id="rId26"/>
    <p:sldId id="625" r:id="rId27"/>
    <p:sldId id="628" r:id="rId28"/>
    <p:sldId id="629" r:id="rId29"/>
    <p:sldId id="668" r:id="rId30"/>
    <p:sldId id="644" r:id="rId31"/>
    <p:sldId id="689" r:id="rId32"/>
    <p:sldId id="688" r:id="rId33"/>
    <p:sldId id="645" r:id="rId34"/>
    <p:sldId id="646" r:id="rId35"/>
    <p:sldId id="647" r:id="rId36"/>
    <p:sldId id="633" r:id="rId37"/>
    <p:sldId id="687" r:id="rId38"/>
    <p:sldId id="659" r:id="rId39"/>
    <p:sldId id="684" r:id="rId40"/>
    <p:sldId id="685" r:id="rId41"/>
    <p:sldId id="634" r:id="rId42"/>
    <p:sldId id="677" r:id="rId43"/>
    <p:sldId id="678" r:id="rId44"/>
    <p:sldId id="676" r:id="rId45"/>
    <p:sldId id="696" r:id="rId46"/>
    <p:sldId id="658" r:id="rId47"/>
    <p:sldId id="643" r:id="rId48"/>
    <p:sldId id="636" r:id="rId49"/>
    <p:sldId id="698" r:id="rId50"/>
    <p:sldId id="650" r:id="rId51"/>
    <p:sldId id="649" r:id="rId52"/>
    <p:sldId id="651" r:id="rId53"/>
    <p:sldId id="652" r:id="rId54"/>
    <p:sldId id="653" r:id="rId55"/>
    <p:sldId id="655" r:id="rId56"/>
    <p:sldId id="656" r:id="rId57"/>
    <p:sldId id="654" r:id="rId58"/>
    <p:sldId id="657" r:id="rId59"/>
    <p:sldId id="690" r:id="rId60"/>
    <p:sldId id="697" r:id="rId61"/>
    <p:sldId id="691" r:id="rId62"/>
    <p:sldId id="692" r:id="rId63"/>
    <p:sldId id="693" r:id="rId64"/>
    <p:sldId id="694" r:id="rId65"/>
    <p:sldId id="695" r:id="rId66"/>
    <p:sldId id="648" r:id="rId67"/>
    <p:sldId id="704" r:id="rId68"/>
    <p:sldId id="699" r:id="rId69"/>
    <p:sldId id="700" r:id="rId70"/>
    <p:sldId id="701" r:id="rId71"/>
    <p:sldId id="702" r:id="rId72"/>
    <p:sldId id="703" r:id="rId73"/>
    <p:sldId id="662" r:id="rId74"/>
    <p:sldId id="663" r:id="rId75"/>
    <p:sldId id="665" r:id="rId76"/>
    <p:sldId id="66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0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31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90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58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2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Long history</a:t>
                </a:r>
              </a:p>
              <a:p>
                <a:pPr lvl="1"/>
                <a:r>
                  <a:rPr lang="en-US" dirty="0">
                    <a:latin typeface="+mn-lt"/>
                  </a:rPr>
                  <a:t>First proposed as a coding method by Stuart Lloyd in 1957 – not published until 1982</a:t>
                </a:r>
              </a:p>
              <a:p>
                <a:pPr lvl="1"/>
                <a:r>
                  <a:rPr lang="en-US" dirty="0">
                    <a:latin typeface="+mn-lt"/>
                  </a:rPr>
                  <a:t>Term ‘k-means’ coined by Jason MacQueen in 1967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-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Many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pPr lvl="1"/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</a:t>
            </a:r>
            <a:r>
              <a:rPr lang="en-US" sz="2800">
                <a:latin typeface="+mn-lt"/>
              </a:rPr>
              <a:t>small datasets  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71C4-FD23-4132-83CE-ED2D4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" y="2915791"/>
            <a:ext cx="8503403" cy="36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5783" y="896079"/>
            <a:ext cx="5302841" cy="510176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F038D-AED6-4843-BD23-C036940A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" y="896079"/>
            <a:ext cx="5549421" cy="55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between </a:t>
                </a:r>
                <a:r>
                  <a:rPr lang="en-US" dirty="0" err="1">
                    <a:latin typeface="+mn-lt"/>
                  </a:rPr>
                  <a:t>between</a:t>
                </a:r>
                <a:r>
                  <a:rPr lang="en-US" dirty="0">
                    <a:latin typeface="+mn-lt"/>
                  </a:rPr>
                  <a:t>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</a:rPr>
                  <a:t>Calinski-Harabasz</a:t>
                </a:r>
                <a:r>
                  <a:rPr lang="en-US" b="1" dirty="0">
                    <a:latin typeface="+mn-lt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to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repeated mini-batch (small) samples 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updates stochastic 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next week</a:t>
            </a:r>
          </a:p>
          <a:p>
            <a:r>
              <a:rPr lang="en-US" dirty="0">
                <a:latin typeface="+mn-lt"/>
              </a:rPr>
              <a:t>Recommender models – next week  </a:t>
            </a:r>
          </a:p>
          <a:p>
            <a:r>
              <a:rPr lang="en-US" dirty="0">
                <a:latin typeface="+mn-lt"/>
              </a:rPr>
              <a:t>Association models – e.g. market basket analysis 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clusters with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-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</a:p>
          <a:p>
            <a:pPr lvl="1"/>
            <a:r>
              <a:rPr lang="en-US" dirty="0">
                <a:latin typeface="+mn-lt"/>
              </a:rPr>
              <a:t>Tree graph splits on nodes </a:t>
            </a:r>
          </a:p>
          <a:p>
            <a:pPr lvl="1"/>
            <a:r>
              <a:rPr lang="en-US" dirty="0">
                <a:latin typeface="+mn-lt"/>
              </a:rPr>
              <a:t>Edge length is distance between groups – clusters  </a:t>
            </a:r>
          </a:p>
          <a:p>
            <a:pPr lvl="1"/>
            <a:r>
              <a:rPr lang="en-US" dirty="0">
                <a:latin typeface="+mn-lt"/>
              </a:rPr>
              <a:t>Tree graph has no cycles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:</a:t>
            </a:r>
            <a:endParaRPr lang="en-US" b="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Uses single closest pair of samples to link clusters</a:t>
            </a:r>
          </a:p>
          <a:p>
            <a:pPr lvl="1"/>
            <a:r>
              <a:rPr lang="en-US" dirty="0">
                <a:latin typeface="+mn-lt"/>
              </a:rPr>
              <a:t>Can combine clusters with low threshold, chaining behavior</a:t>
            </a:r>
          </a:p>
          <a:p>
            <a:pPr lvl="1"/>
            <a:r>
              <a:rPr lang="en-US" dirty="0">
                <a:latin typeface="+mn-lt"/>
              </a:rPr>
              <a:t>Often produces clusters with poor compactness</a:t>
            </a:r>
          </a:p>
          <a:p>
            <a:r>
              <a:rPr lang="en-US" b="1" dirty="0">
                <a:latin typeface="+mn-lt"/>
              </a:rPr>
              <a:t>Complete linkage:</a:t>
            </a:r>
          </a:p>
          <a:p>
            <a:pPr lvl="1"/>
            <a:r>
              <a:rPr lang="en-US" dirty="0">
                <a:latin typeface="+mn-lt"/>
              </a:rPr>
              <a:t>Uses single furthest pair of sample to link clusters</a:t>
            </a:r>
          </a:p>
          <a:p>
            <a:pPr lvl="1"/>
            <a:r>
              <a:rPr lang="en-US" dirty="0">
                <a:latin typeface="+mn-lt"/>
              </a:rPr>
              <a:t>Creates compact clusters</a:t>
            </a:r>
          </a:p>
          <a:p>
            <a:pPr lvl="1"/>
            <a:r>
              <a:rPr lang="en-US" dirty="0">
                <a:latin typeface="+mn-lt"/>
              </a:rPr>
              <a:t>May have poor separation</a:t>
            </a:r>
          </a:p>
          <a:p>
            <a:r>
              <a:rPr lang="en-US" b="1" dirty="0">
                <a:latin typeface="+mn-lt"/>
              </a:rPr>
              <a:t>Average linkage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Uses average distances to links clusters</a:t>
            </a:r>
          </a:p>
          <a:p>
            <a:pPr lvl="1"/>
            <a:r>
              <a:rPr lang="en-US" dirty="0">
                <a:latin typeface="+mn-lt"/>
              </a:rPr>
              <a:t>Tries to balance compactness and separation</a:t>
            </a:r>
          </a:p>
        </p:txBody>
      </p:sp>
    </p:spTree>
    <p:extLst>
      <p:ext uri="{BB962C8B-B14F-4D97-AF65-F5344CB8AC3E}">
        <p14:creationId xmlns:p14="http://schemas.microsoft.com/office/powerpoint/2010/main" val="2076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Euclidean distance and average linkage to find the first points to link –the leaves of </a:t>
            </a:r>
            <a:r>
              <a:rPr lang="en-US">
                <a:latin typeface="+mn-lt"/>
              </a:rPr>
              <a:t>the hierarchy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 or similarity,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d-dimensional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Script MT Bold" panose="03040602040607080904" pitchFamily="66" charset="0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969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pPr lvl="1"/>
            <a:r>
              <a:rPr lang="en-US" dirty="0">
                <a:latin typeface="+mn-lt"/>
              </a:rPr>
              <a:t>Sampling density decreases exponentially   </a:t>
            </a:r>
          </a:p>
          <a:p>
            <a:pPr lvl="1"/>
            <a:r>
              <a:rPr lang="en-US" dirty="0">
                <a:latin typeface="+mn-lt"/>
              </a:rPr>
              <a:t>Distances are converge to the same size in a finite space  </a:t>
            </a:r>
          </a:p>
          <a:p>
            <a:r>
              <a:rPr lang="en-US" sz="2800" dirty="0">
                <a:latin typeface="+mn-lt"/>
              </a:rPr>
              <a:t>The choice of metric does not help 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  <a:p>
            <a:r>
              <a:rPr lang="en-US" dirty="0">
                <a:latin typeface="+mn-lt"/>
              </a:rPr>
              <a:t>Reducing dimensionality can help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a member of cluster with exemplar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r>
              <a:rPr lang="en-US" dirty="0">
                <a:latin typeface="+mn-lt"/>
              </a:rPr>
              <a:t>Exemplar points are central nodes on a </a:t>
            </a:r>
            <a:r>
              <a:rPr lang="en-US" b="1" dirty="0">
                <a:latin typeface="+mn-lt"/>
              </a:rPr>
              <a:t>graph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pPr lvl="1"/>
            <a:r>
              <a:rPr lang="en-US" dirty="0">
                <a:latin typeface="+mn-lt"/>
              </a:rPr>
              <a:t>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other, a closeness 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overcome the limitations of DBSCAN?</a:t>
            </a:r>
          </a:p>
          <a:p>
            <a:pPr lvl="1"/>
            <a:r>
              <a:rPr lang="en-US" dirty="0">
                <a:latin typeface="+mn-lt"/>
              </a:rPr>
              <a:t>Optimized for uniform density clusters</a:t>
            </a:r>
          </a:p>
          <a:p>
            <a:pPr lvl="1"/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808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71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cs typeface="Segoe UI" panose="020B0502040204020203" pitchFamily="34" charset="0"/>
                  </a:rPr>
                  <a:t> have the property: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  <a:blipFill>
                <a:blip r:embed="rId2"/>
                <a:stretch>
                  <a:fillRect l="-105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30" y="265232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8" y="5603534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90847"/>
            <a:ext cx="11525250" cy="54849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cs typeface="Segoe UI" panose="020B0502040204020203" pitchFamily="34" charset="0"/>
              </a:rPr>
              <a:t>Eigenvalues</a:t>
            </a:r>
            <a:r>
              <a:rPr lang="en-US" sz="2800" dirty="0"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cs typeface="Segoe UI" panose="020B0502040204020203" pitchFamily="34" charset="0"/>
              </a:rPr>
              <a:t>determinant</a:t>
            </a:r>
            <a:r>
              <a:rPr lang="en-US" sz="2800" dirty="0"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6" y="283306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96" y="4004750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3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1223"/>
            <a:ext cx="11525250" cy="5394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 </a:t>
            </a:r>
            <a:r>
              <a:rPr lang="en-US" sz="2800" b="1" dirty="0"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3317869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4" y="3888936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4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59957"/>
            <a:ext cx="11525250" cy="54158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9" y="2739177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22" y="3363339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88" y="4180520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constrained to 1.0: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L,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0" y="238647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2" y="5581270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clustering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Or can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2503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single graph component 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the corresponding eigenvector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we 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8991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have different results and advantages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23EED3-7B46-4411-92AD-9FC6754A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1657"/>
              </p:ext>
            </p:extLst>
          </p:nvPr>
        </p:nvGraphicFramePr>
        <p:xfrm>
          <a:off x="333375" y="1466807"/>
          <a:ext cx="111346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234">
                  <a:extLst>
                    <a:ext uri="{9D8B030D-6E8A-4147-A177-3AD203B41FA5}">
                      <a16:colId xmlns:a16="http://schemas.microsoft.com/office/drawing/2014/main" val="1757814776"/>
                    </a:ext>
                  </a:extLst>
                </a:gridCol>
                <a:gridCol w="2174929">
                  <a:extLst>
                    <a:ext uri="{9D8B030D-6E8A-4147-A177-3AD203B41FA5}">
                      <a16:colId xmlns:a16="http://schemas.microsoft.com/office/drawing/2014/main" val="4041575726"/>
                    </a:ext>
                  </a:extLst>
                </a:gridCol>
                <a:gridCol w="1988949">
                  <a:extLst>
                    <a:ext uri="{9D8B030D-6E8A-4147-A177-3AD203B41FA5}">
                      <a16:colId xmlns:a16="http://schemas.microsoft.com/office/drawing/2014/main" val="1232253116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774572399"/>
                    </a:ext>
                  </a:extLst>
                </a:gridCol>
                <a:gridCol w="2353143">
                  <a:extLst>
                    <a:ext uri="{9D8B030D-6E8A-4147-A177-3AD203B41FA5}">
                      <a16:colId xmlns:a16="http://schemas.microsoft.com/office/drawing/2014/main" val="227898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 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K-means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Maximizes cluster compactness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Need to find k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Assumes equal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Agglomerative hierarchical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Clusters into dendrogram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dependent on linkage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6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Affinity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Responsible point in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Less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Uniform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 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No we have to pick one best model?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14647</TotalTime>
  <Words>4898</Words>
  <Application>Microsoft Office PowerPoint</Application>
  <PresentationFormat>Widescreen</PresentationFormat>
  <Paragraphs>821</Paragraphs>
  <Slides>75</Slides>
  <Notes>67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Wingdings</vt:lpstr>
      <vt:lpstr>Office Theme</vt:lpstr>
      <vt:lpstr>1_Office Theme</vt:lpstr>
      <vt:lpstr>CSCI E-96 Data Mining, Exploration and Discovery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Mini-Batch K-Means</vt:lpstr>
      <vt:lpstr>Mini-Batch K-Means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What Could Possibly Go Wrong? Curse of Dimensionality!</vt:lpstr>
      <vt:lpstr>What Could Possibly Go Wrong? Curse of Dimensionality</vt:lpstr>
      <vt:lpstr>What Could Possibly Go Wrong? Curse of Dimensionality</vt:lpstr>
      <vt:lpstr>Graph Based Clustering Models 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648</cp:revision>
  <dcterms:created xsi:type="dcterms:W3CDTF">2020-07-25T22:15:22Z</dcterms:created>
  <dcterms:modified xsi:type="dcterms:W3CDTF">2021-07-14T19:10:08Z</dcterms:modified>
</cp:coreProperties>
</file>