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19" r:id="rId10"/>
    <p:sldId id="351" r:id="rId11"/>
    <p:sldId id="397" r:id="rId12"/>
    <p:sldId id="718" r:id="rId13"/>
    <p:sldId id="396" r:id="rId14"/>
    <p:sldId id="400" r:id="rId15"/>
    <p:sldId id="352" r:id="rId16"/>
    <p:sldId id="388" r:id="rId17"/>
    <p:sldId id="381" r:id="rId18"/>
    <p:sldId id="395" r:id="rId19"/>
    <p:sldId id="402" r:id="rId20"/>
    <p:sldId id="401" r:id="rId21"/>
    <p:sldId id="713" r:id="rId22"/>
    <p:sldId id="387" r:id="rId23"/>
    <p:sldId id="720" r:id="rId24"/>
    <p:sldId id="382" r:id="rId25"/>
    <p:sldId id="357" r:id="rId26"/>
    <p:sldId id="385" r:id="rId27"/>
    <p:sldId id="359" r:id="rId28"/>
    <p:sldId id="386" r:id="rId29"/>
    <p:sldId id="714" r:id="rId30"/>
    <p:sldId id="360" r:id="rId31"/>
    <p:sldId id="374" r:id="rId32"/>
    <p:sldId id="375" r:id="rId33"/>
    <p:sldId id="376" r:id="rId34"/>
    <p:sldId id="377" r:id="rId35"/>
    <p:sldId id="378" r:id="rId36"/>
    <p:sldId id="379" r:id="rId37"/>
    <p:sldId id="380" r:id="rId38"/>
    <p:sldId id="715" r:id="rId39"/>
    <p:sldId id="362" r:id="rId40"/>
    <p:sldId id="364" r:id="rId41"/>
    <p:sldId id="366" r:id="rId42"/>
    <p:sldId id="365" r:id="rId43"/>
    <p:sldId id="363" r:id="rId44"/>
    <p:sldId id="372" r:id="rId45"/>
    <p:sldId id="716" r:id="rId46"/>
    <p:sldId id="361" r:id="rId47"/>
    <p:sldId id="368" r:id="rId48"/>
    <p:sldId id="390" r:id="rId49"/>
    <p:sldId id="391" r:id="rId50"/>
    <p:sldId id="392" r:id="rId51"/>
    <p:sldId id="393" r:id="rId52"/>
    <p:sldId id="394" r:id="rId53"/>
    <p:sldId id="717" r:id="rId54"/>
    <p:sldId id="371" r:id="rId55"/>
    <p:sldId id="369" r:id="rId56"/>
    <p:sldId id="373" r:id="rId57"/>
    <p:sldId id="399" r:id="rId58"/>
    <p:sldId id="370" r:id="rId59"/>
    <p:sldId id="398" r:id="rId60"/>
    <p:sldId id="384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2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obal.oup.com/academic/product/networks-9780198805090?cc=us&amp;lang=en&amp;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requires a combination of </a:t>
            </a:r>
            <a:r>
              <a:rPr lang="en-US" b="1" dirty="0"/>
              <a:t>data engineering </a:t>
            </a:r>
            <a:r>
              <a:rPr lang="en-US" dirty="0"/>
              <a:t>and </a:t>
            </a:r>
            <a:r>
              <a:rPr lang="en-US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We deliberately avoid supervised machine learning methods </a:t>
            </a:r>
          </a:p>
          <a:p>
            <a:r>
              <a:rPr lang="en-US" dirty="0"/>
              <a:t>Statistical Inference methods  </a:t>
            </a:r>
          </a:p>
          <a:p>
            <a:pPr lvl="1"/>
            <a:r>
              <a:rPr lang="en-US" dirty="0"/>
              <a:t>How can we perform inference at massive scale? </a:t>
            </a:r>
          </a:p>
          <a:p>
            <a:r>
              <a:rPr lang="en-US" dirty="0"/>
              <a:t>Clustering and dimensionality reduction algorithms</a:t>
            </a:r>
          </a:p>
          <a:p>
            <a:pPr lvl="1"/>
            <a:r>
              <a:rPr lang="en-US" dirty="0"/>
              <a:t>How can we find and learn from related groups in complex data ?</a:t>
            </a:r>
          </a:p>
          <a:p>
            <a:r>
              <a:rPr lang="en-US" dirty="0"/>
              <a:t>Network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Data engineering is not our focus – c.f. CSCI E-88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Deep learning  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– Lectures focused on theoretical foundations – 6:00 to 8:00 pm US Eastern Time</a:t>
            </a:r>
          </a:p>
          <a:p>
            <a:r>
              <a:rPr lang="en-US" dirty="0"/>
              <a:t>Wednesdays – Section meeting to address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</a:t>
            </a:r>
            <a:r>
              <a:rPr lang="en-US">
                <a:solidFill>
                  <a:srgbClr val="FF0000"/>
                </a:solidFill>
              </a:rPr>
              <a:t>Class Recordings </a:t>
            </a:r>
            <a:r>
              <a:rPr lang="en-US" dirty="0">
                <a:solidFill>
                  <a:srgbClr val="FF0000"/>
                </a:solidFill>
              </a:rPr>
              <a:t>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Tuesdays and Thursdays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pPr lvl="1"/>
            <a:r>
              <a:rPr lang="en-US" dirty="0"/>
              <a:t>No class Tuesday July 4</a:t>
            </a:r>
          </a:p>
          <a:p>
            <a:r>
              <a:rPr lang="en-US" dirty="0"/>
              <a:t>Mondays and Wednesdays – Section meeting to address questions, discuss code, background review – starting at 6:30 pm US Eastern Time  </a:t>
            </a:r>
          </a:p>
          <a:p>
            <a:pPr lvl="1"/>
            <a:r>
              <a:rPr lang="en-US" dirty="0"/>
              <a:t>Perhaps skip Monday July 3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Expect 9 assignments 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60%	Assignments </a:t>
            </a:r>
            <a:r>
              <a:rPr lang="en-US" dirty="0"/>
              <a:t>– Hands-on assignments for most lessons – Expect 9-10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25%	Project </a:t>
            </a:r>
            <a:r>
              <a:rPr lang="en-US" dirty="0"/>
              <a:t>– Independent data mining project report – More on this next week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4"/>
              </a:rPr>
              <a:t>Networks, 2</a:t>
            </a:r>
            <a:r>
              <a:rPr lang="en-US" u="sng" baseline="30000" dirty="0">
                <a:hlinkClick r:id="rId4"/>
              </a:rPr>
              <a:t>nd</a:t>
            </a:r>
            <a:r>
              <a:rPr lang="en-US" u="sng" dirty="0">
                <a:hlinkClick r:id="rId4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Available as library reserves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for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small amounts of code!</a:t>
            </a:r>
          </a:p>
          <a:p>
            <a:pPr lvl="1"/>
            <a:r>
              <a:rPr lang="en-US" dirty="0"/>
              <a:t>Post complete exception messages if you are dealing with an error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repones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Harvard dot </a:t>
            </a:r>
            <a:r>
              <a:rPr lang="en-US" dirty="0" err="1"/>
              <a:t>eduand</a:t>
            </a:r>
            <a:r>
              <a:rPr lang="en-US" dirty="0"/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endParaRPr lang="en-US" dirty="0"/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</a:t>
            </a:r>
            <a:r>
              <a:rPr lang="en-US" dirty="0" err="1"/>
              <a:t>retrival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Index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Must be in main memory</a:t>
                </a:r>
              </a:p>
              <a:p>
                <a:pPr lvl="1"/>
                <a:r>
                  <a:rPr lang="en-US" dirty="0"/>
                  <a:t>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Key-value indexing used to manage massive quantities of data   </a:t>
            </a:r>
          </a:p>
          <a:p>
            <a:r>
              <a:rPr lang="en-US" dirty="0"/>
              <a:t>How can we do data management with key-value pairs?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Linear list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Balanced trees (B-trees)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this large number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worst-case</a:t>
                </a:r>
                <a:r>
                  <a:rPr lang="en-US" dirty="0"/>
                  <a:t>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Look-up uses </a:t>
                </a:r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from inferences on data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  <a:endParaRPr lang="en-US" dirty="0"/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indexes buckets by hashed key value</a:t>
                </a:r>
              </a:p>
              <a:p>
                <a:r>
                  <a:rPr lang="en-US" dirty="0"/>
                  <a:t>Hash the key</a:t>
                </a:r>
                <a:endParaRPr lang="en-US" b="1" dirty="0"/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Insert the value into the bucket by hash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1958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index value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size appropriate for the table</a:t>
                </a:r>
              </a:p>
              <a:p>
                <a:pPr lvl="1"/>
                <a:r>
                  <a:rPr lang="en-US" dirty="0"/>
                  <a:t>Hash functions produce limited range of hash values   </a:t>
                </a:r>
              </a:p>
              <a:p>
                <a:pPr lvl="1"/>
                <a:r>
                  <a:rPr lang="en-US" dirty="0"/>
                  <a:t>Too large wastes space</a:t>
                </a:r>
              </a:p>
              <a:p>
                <a:pPr lvl="1"/>
                <a:r>
                  <a:rPr lang="en-US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a uniform distribution of hash values</a:t>
                </a:r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Ideally make hash table resizable</a:t>
                </a:r>
              </a:p>
              <a:p>
                <a:pPr lvl="1"/>
                <a:r>
                  <a:rPr lang="en-US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Alternative,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Now, 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33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each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with a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And 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non-discovery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 err="1"/>
              <a:t>Benjamini</a:t>
            </a:r>
            <a:r>
              <a:rPr lang="en-US" dirty="0"/>
              <a:t>-Hochberg FDR control  </a:t>
            </a:r>
          </a:p>
          <a:p>
            <a:r>
              <a:rPr lang="en-US" dirty="0"/>
              <a:t>Sampling based methods  </a:t>
            </a:r>
          </a:p>
          <a:p>
            <a:pPr lvl="1"/>
            <a:r>
              <a:rPr lang="en-US" dirty="0"/>
              <a:t>Use mini-hashing sampling   </a:t>
            </a:r>
          </a:p>
          <a:p>
            <a:pPr lvl="1"/>
            <a:r>
              <a:rPr lang="en-US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very conservative  </a:t>
                </a:r>
              </a:p>
              <a:p>
                <a:pPr lvl="1"/>
                <a:r>
                  <a:rPr lang="en-US" dirty="0"/>
                  <a:t>Greatly 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representative?</a:t>
            </a:r>
          </a:p>
          <a:p>
            <a:r>
              <a:rPr lang="en-US" dirty="0"/>
              <a:t>Perhaps? </a:t>
            </a:r>
          </a:p>
          <a:p>
            <a:r>
              <a:rPr lang="en-US" dirty="0"/>
              <a:t>Must have an clear idea of goal!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Registered Patent Attorney with focus in the Chemical and Solid State Physics, arts (Pharma, Polymeric films/I.V. sets, Energy storage)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General Practice Trial Attorney, Tech and Talent Contract Negotiator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Greenpeace Activist/Fellow working within the Arctic Campaign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BS Chemistry, Physics, UVA - TA Chem 260, Advanced Organic Chem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MS </a:t>
            </a:r>
            <a:r>
              <a:rPr lang="en-US" b="0" dirty="0" err="1">
                <a:cs typeface="Arial" panose="020B0604020202020204" pitchFamily="34" charset="0"/>
              </a:rPr>
              <a:t>Wirtschaftsrecht</a:t>
            </a:r>
            <a:r>
              <a:rPr lang="en-US" b="0" dirty="0">
                <a:cs typeface="Arial" panose="020B0604020202020204" pitchFamily="34" charset="0"/>
              </a:rPr>
              <a:t> (Commercial Law), </a:t>
            </a:r>
            <a:r>
              <a:rPr lang="en-US" b="0" dirty="0" err="1">
                <a:cs typeface="Arial" panose="020B0604020202020204" pitchFamily="34" charset="0"/>
              </a:rPr>
              <a:t>Wirtschaftsuniversität</a:t>
            </a:r>
            <a:r>
              <a:rPr lang="en-US" b="0" dirty="0">
                <a:cs typeface="Arial" panose="020B0604020202020204" pitchFamily="34" charset="0"/>
              </a:rPr>
              <a:t>, Wien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JD, University of Buffalo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ALM Student in Data Science, HES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On a permanent push/pull bro-split</a:t>
            </a: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16570</TotalTime>
  <Words>3563</Words>
  <Application>Microsoft Office PowerPoint</Application>
  <PresentationFormat>Widescreen</PresentationFormat>
  <Paragraphs>540</Paragraphs>
  <Slides>60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Google Sans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About your TA: Eric Trucksess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340</cp:revision>
  <cp:lastPrinted>2019-09-03T23:18:19Z</cp:lastPrinted>
  <dcterms:created xsi:type="dcterms:W3CDTF">2019-08-02T23:14:29Z</dcterms:created>
  <dcterms:modified xsi:type="dcterms:W3CDTF">2024-01-30T22:31:10Z</dcterms:modified>
</cp:coreProperties>
</file>