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9" r:id="rId17"/>
    <p:sldId id="267" r:id="rId18"/>
    <p:sldId id="268" r:id="rId19"/>
    <p:sldId id="272" r:id="rId20"/>
    <p:sldId id="271" r:id="rId21"/>
    <p:sldId id="274" r:id="rId22"/>
    <p:sldId id="384" r:id="rId23"/>
    <p:sldId id="275" r:id="rId24"/>
    <p:sldId id="427" r:id="rId25"/>
    <p:sldId id="428" r:id="rId26"/>
    <p:sldId id="431" r:id="rId27"/>
    <p:sldId id="429" r:id="rId28"/>
    <p:sldId id="430" r:id="rId29"/>
    <p:sldId id="385" r:id="rId30"/>
    <p:sldId id="276" r:id="rId31"/>
    <p:sldId id="285" r:id="rId32"/>
    <p:sldId id="286" r:id="rId33"/>
    <p:sldId id="284" r:id="rId34"/>
    <p:sldId id="277" r:id="rId35"/>
    <p:sldId id="279" r:id="rId36"/>
    <p:sldId id="280" r:id="rId37"/>
    <p:sldId id="281" r:id="rId38"/>
    <p:sldId id="282" r:id="rId39"/>
    <p:sldId id="283" r:id="rId40"/>
    <p:sldId id="377" r:id="rId41"/>
    <p:sldId id="381" r:id="rId42"/>
    <p:sldId id="390" r:id="rId43"/>
    <p:sldId id="391" r:id="rId44"/>
    <p:sldId id="394" r:id="rId45"/>
    <p:sldId id="393" r:id="rId46"/>
    <p:sldId id="395" r:id="rId47"/>
    <p:sldId id="397" r:id="rId48"/>
    <p:sldId id="396" r:id="rId49"/>
    <p:sldId id="421" r:id="rId50"/>
    <p:sldId id="398" r:id="rId51"/>
    <p:sldId id="410" r:id="rId52"/>
    <p:sldId id="399" r:id="rId53"/>
    <p:sldId id="406" r:id="rId54"/>
    <p:sldId id="400" r:id="rId55"/>
    <p:sldId id="401" r:id="rId56"/>
    <p:sldId id="402" r:id="rId57"/>
    <p:sldId id="403" r:id="rId58"/>
    <p:sldId id="404" r:id="rId59"/>
    <p:sldId id="405" r:id="rId60"/>
    <p:sldId id="407" r:id="rId61"/>
    <p:sldId id="409" r:id="rId62"/>
    <p:sldId id="426" r:id="rId63"/>
    <p:sldId id="408" r:id="rId64"/>
    <p:sldId id="378" r:id="rId65"/>
    <p:sldId id="379" r:id="rId66"/>
    <p:sldId id="292" r:id="rId67"/>
    <p:sldId id="287" r:id="rId68"/>
    <p:sldId id="288" r:id="rId69"/>
    <p:sldId id="386" r:id="rId70"/>
    <p:sldId id="387" r:id="rId71"/>
    <p:sldId id="388" r:id="rId72"/>
    <p:sldId id="380" r:id="rId73"/>
    <p:sldId id="289" r:id="rId74"/>
    <p:sldId id="290" r:id="rId75"/>
    <p:sldId id="412" r:id="rId76"/>
    <p:sldId id="413" r:id="rId77"/>
    <p:sldId id="414" r:id="rId78"/>
    <p:sldId id="415" r:id="rId79"/>
    <p:sldId id="416" r:id="rId80"/>
    <p:sldId id="417" r:id="rId81"/>
    <p:sldId id="420" r:id="rId82"/>
    <p:sldId id="419" r:id="rId83"/>
    <p:sldId id="422" r:id="rId84"/>
    <p:sldId id="424" r:id="rId85"/>
    <p:sldId id="423" r:id="rId86"/>
    <p:sldId id="425" r:id="rId87"/>
    <p:sldId id="373" r:id="rId88"/>
    <p:sldId id="374" r:id="rId89"/>
    <p:sldId id="376" r:id="rId90"/>
    <p:sldId id="383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0" d="100"/>
          <a:sy n="70" d="100"/>
        </p:scale>
        <p:origin x="4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81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10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inria.fr/flajolet/Publications/FlFuGaMe07.pdf" TargetMode="External"/><Relationship Id="rId2" Type="http://schemas.openxmlformats.org/officeDocument/2006/relationships/hyperlink" Target="https://algo.inria.fr/flajolet/Publications/FlMa85.pdf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0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5.png"/><Relationship Id="rId3" Type="http://schemas.openxmlformats.org/officeDocument/2006/relationships/image" Target="../media/image142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</a:t>
            </a:r>
            <a:r>
              <a:rPr lang="en-US" sz="1100"/>
              <a:t>2023, 2024, </a:t>
            </a:r>
            <a:r>
              <a:rPr lang="en-US" sz="1100" dirty="0"/>
              <a:t>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infinite streams will fill any disk array!  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b="1" dirty="0"/>
              <a:t>Delta coding</a:t>
            </a:r>
            <a:r>
              <a:rPr lang="en-US" dirty="0"/>
              <a:t>: Only update when there is substantial change  </a:t>
            </a:r>
          </a:p>
          <a:p>
            <a:pPr lvl="1"/>
            <a:r>
              <a:rPr lang="en-US" b="1" dirty="0"/>
              <a:t>Moving window</a:t>
            </a:r>
            <a:r>
              <a:rPr lang="en-US" dirty="0"/>
              <a:t>: Compute statistic for each window position </a:t>
            </a:r>
          </a:p>
          <a:p>
            <a:pPr lvl="1"/>
            <a:r>
              <a:rPr lang="en-US" b="1" dirty="0"/>
              <a:t>Decay window</a:t>
            </a:r>
            <a:r>
              <a:rPr lang="en-US" dirty="0"/>
              <a:t>: compute statistic down-weighting older event values</a:t>
            </a:r>
          </a:p>
          <a:p>
            <a:pPr lvl="1"/>
            <a:r>
              <a:rPr lang="en-US" b="1" dirty="0"/>
              <a:t>Bloom filter</a:t>
            </a:r>
            <a:r>
              <a:rPr lang="en-US" dirty="0"/>
              <a:t>: uses hash to represent occurrence of events</a:t>
            </a:r>
          </a:p>
          <a:p>
            <a:pPr lvl="1"/>
            <a:r>
              <a:rPr lang="en-US" b="1" dirty="0"/>
              <a:t>Probabilistic sketch algorithms</a:t>
            </a:r>
            <a:r>
              <a:rPr lang="en-US" dirty="0"/>
              <a:t>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an estimate in a window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A better approach: 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pPr lvl="1"/>
            <a:r>
              <a:rPr lang="en-US" b="1" dirty="0"/>
              <a:t>Only compute difference!</a:t>
            </a:r>
            <a:endParaRPr lang="en-US" dirty="0"/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  <a:endParaRPr lang="en-US" b="1" dirty="0"/>
          </a:p>
          <a:p>
            <a:r>
              <a:rPr lang="en-US" dirty="0"/>
              <a:t>Can be significant reduction of computation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values!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</a:t>
            </a:r>
          </a:p>
          <a:p>
            <a:r>
              <a:rPr lang="en-US" dirty="0"/>
              <a:t>We call these </a:t>
            </a:r>
            <a:r>
              <a:rPr lang="en-US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25A34-09D0-9863-8B8E-2A7877E4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538D6D-C896-057F-1876-31F8FE480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Could w Poisson sample from the stream? </a:t>
                </a:r>
              </a:p>
              <a:p>
                <a:r>
                  <a:rPr lang="en-US" dirty="0"/>
                  <a:t>Consider the required memory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 sampling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number of sample seen from the stream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size of the Poisson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memory required for a Poisson sample is unbounded for an infinite stream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538D6D-C896-057F-1876-31F8FE480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9A29D0E8-589E-DBAF-C137-3E98400762B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4131014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BE7E5-D8F8-29D4-50B2-123A6858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The reservoir sampling algorithm maintains a random sample with fixed memory</a:t>
                </a:r>
              </a:p>
              <a:p>
                <a:r>
                  <a:rPr lang="en-US" dirty="0"/>
                  <a:t>Reservoir sampling is massively scalable for large number of streams</a:t>
                </a:r>
              </a:p>
              <a:p>
                <a:r>
                  <a:rPr lang="en-US" dirty="0"/>
                  <a:t>Apply sampling with fixed reservoir length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Define reservoir of size,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For each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generate a random integer in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else discard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BC0191A-EC6B-467A-4BD5-3EEECD14F2B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014179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4D776-E7E8-2269-454F-ECD4B8847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D553-9D3D-0401-6870-77674B659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3001"/>
            <a:ext cx="10395217" cy="1790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Compare reservoir sampling to Poisson sampling    </a:t>
            </a:r>
          </a:p>
          <a:p>
            <a:r>
              <a:rPr lang="en-US" sz="2400" dirty="0"/>
              <a:t>A Poisson sample grows linearly, whereas the reservoir sample is constant</a:t>
            </a:r>
          </a:p>
          <a:p>
            <a:r>
              <a:rPr lang="en-US" sz="2400" dirty="0"/>
              <a:t>The probability of a sample residing in a Poisson sample is constant, whereas the  probability declines for reservoir sampling   </a:t>
            </a:r>
          </a:p>
          <a:p>
            <a:endParaRPr lang="en-US" sz="2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7AC4AC-0E58-CD34-15F6-EFB09EAFEF43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9C7ED-A80C-87FC-4D3D-7F910C275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56" y="2995293"/>
            <a:ext cx="8594273" cy="370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79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2B159-F634-7F0E-2C68-E0B921B2D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Why is do reservoir sampling algorithm give a random sample?   </a:t>
                </a:r>
              </a:p>
              <a:p>
                <a:r>
                  <a:rPr lang="en-US" dirty="0"/>
                  <a:t>For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samples the probability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included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does not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1022D6F-3193-3ECF-F840-DF813D9DE99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803621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7A012-CF26-CB0B-B0C0-00CA15677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A0780-1D9C-6E94-2505-109747AEA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3001"/>
            <a:ext cx="10515600" cy="5448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randomly sample from infinite streams?    </a:t>
            </a:r>
          </a:p>
          <a:p>
            <a:r>
              <a:rPr lang="en-US" dirty="0"/>
              <a:t>How does reservoir sampling algorithm 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EB1F33-F9C7-CEE6-290E-4B3E24E0CCC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342133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Key-value lookups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Clicks on </a:t>
            </a:r>
            <a:r>
              <a:rPr lang="en-US"/>
              <a:t>web sites </a:t>
            </a:r>
          </a:p>
          <a:p>
            <a:pPr lvl="1"/>
            <a:r>
              <a:rPr lang="en-US"/>
              <a:t>Vehicles </a:t>
            </a:r>
            <a:r>
              <a:rPr lang="en-US" dirty="0"/>
              <a:t>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ID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</a:t>
                </a:r>
                <a:r>
                  <a:rPr lang="en-US" b="1"/>
                  <a:t>Type I </a:t>
                </a:r>
                <a:r>
                  <a:rPr lang="en-US" b="1" dirty="0"/>
                  <a:t>Error</a:t>
                </a:r>
                <a:r>
                  <a:rPr lang="en-US" dirty="0"/>
                  <a:t>, false positive?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Memory efficient    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68782" y="308875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6096000" y="4230860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Recessive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  <a:blipFill>
                <a:blip r:embed="rId4"/>
                <a:stretch>
                  <a:fillRect l="-2203" t="-2071" r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6096000" y="5353492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resizing</a:t>
            </a:r>
            <a:r>
              <a:rPr lang="en-US" dirty="0"/>
              <a:t> the quotient filter</a:t>
            </a:r>
          </a:p>
          <a:p>
            <a:r>
              <a:rPr lang="en-US" dirty="0"/>
              <a:t>Quotient filters can be merged by adding remainders of one filter to the bins defined by the quotients of another filter </a:t>
            </a:r>
          </a:p>
          <a:p>
            <a:pPr lvl="1"/>
            <a:r>
              <a:rPr lang="en-US" dirty="0"/>
              <a:t>Merging filters allows simple aggregation    </a:t>
            </a:r>
          </a:p>
          <a:p>
            <a:pPr lvl="1"/>
            <a:r>
              <a:rPr lang="en-US" dirty="0"/>
              <a:t>Quotients must have same number of bits, or can resize, so quotients match</a:t>
            </a:r>
          </a:p>
          <a:p>
            <a:pPr lvl="1"/>
            <a:r>
              <a:rPr lang="en-US" dirty="0"/>
              <a:t>Need to ensure table is large enough to prevent quotient (hash) collisions.    </a:t>
            </a:r>
          </a:p>
          <a:p>
            <a:r>
              <a:rPr lang="en-US" dirty="0"/>
              <a:t>Merging filters is useful for aggregation over multiple time periods </a:t>
            </a:r>
          </a:p>
          <a:p>
            <a:r>
              <a:rPr lang="en-US" dirty="0"/>
              <a:t>Can easily double the size of a quotient filter   </a:t>
            </a:r>
          </a:p>
          <a:p>
            <a:pPr lvl="1"/>
            <a:r>
              <a:rPr lang="en-US" dirty="0"/>
              <a:t>Most significant bit of reminder becomes least significant bit of quotient</a:t>
            </a:r>
          </a:p>
          <a:p>
            <a:pPr lvl="1"/>
            <a:r>
              <a:rPr lang="en-US" dirty="0"/>
              <a:t>Adding a bit to the quotient doubles the size of the filter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442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 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Counts of packets to find suspicious activity in networks </a:t>
            </a:r>
          </a:p>
          <a:p>
            <a:pPr lvl="1"/>
            <a:r>
              <a:rPr lang="en-US" dirty="0"/>
              <a:t>Counts of transactions to find fraudulent activity   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sketch</a:t>
            </a:r>
            <a:r>
              <a:rPr lang="en-US" dirty="0"/>
              <a:t> is a minimal (approximate) representation of a data structure   </a:t>
            </a:r>
          </a:p>
          <a:p>
            <a:r>
              <a:rPr lang="en-US" dirty="0"/>
              <a:t>A full count table needs an entry for every possible event identifier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set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tables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sketch is a minimal (approximate) representation of a data structure   </a:t>
            </a:r>
          </a:p>
          <a:p>
            <a:r>
              <a:rPr lang="en-US" dirty="0"/>
              <a:t>The count-min-sketch algorithm uses </a:t>
            </a:r>
            <a:r>
              <a:rPr lang="en-US" b="1" dirty="0"/>
              <a:t>probabilistic sampling  </a:t>
            </a:r>
          </a:p>
          <a:p>
            <a:r>
              <a:rPr lang="en-US" dirty="0"/>
              <a:t>Counts of events are added to the hash buckets sketch data structure</a:t>
            </a:r>
          </a:p>
          <a:p>
            <a:r>
              <a:rPr lang="en-US" dirty="0"/>
              <a:t>If no hash collisions, event counts in buckets for event identifier are exact</a:t>
            </a:r>
          </a:p>
          <a:p>
            <a:r>
              <a:rPr lang="en-US" dirty="0"/>
              <a:t>With inevitable </a:t>
            </a:r>
            <a:r>
              <a:rPr lang="en-US" b="1" dirty="0"/>
              <a:t>hash collisions use minimum count </a:t>
            </a:r>
            <a:r>
              <a:rPr lang="en-US" dirty="0"/>
              <a:t>in the hash buckets for the event identifier  </a:t>
            </a:r>
          </a:p>
          <a:p>
            <a:pPr lvl="1"/>
            <a:r>
              <a:rPr lang="en-US" dirty="0"/>
              <a:t>Never get an under-count</a:t>
            </a:r>
          </a:p>
          <a:p>
            <a:pPr lvl="1"/>
            <a:r>
              <a:rPr lang="en-US" dirty="0"/>
              <a:t>Get and over-count with some probability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</a:t>
            </a:r>
            <a:r>
              <a:rPr lang="en-US" b="1" dirty="0"/>
              <a:t>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Streams are </a:t>
            </a:r>
            <a:r>
              <a:rPr lang="en-US" b="1" dirty="0"/>
              <a:t>infinite </a:t>
            </a:r>
            <a:r>
              <a:rPr lang="en-US" dirty="0"/>
              <a:t>with unlimited </a:t>
            </a:r>
            <a:r>
              <a:rPr lang="en-US"/>
              <a:t>data volume</a:t>
            </a:r>
            <a:endParaRPr lang="en-US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the stream is comprised of event tuples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400" dirty="0"/>
                  <a:t>Note, </a:t>
                </a:r>
                <a:r>
                  <a:rPr lang="en-US" sz="1400" dirty="0" err="1"/>
                  <a:t>Medjedovic</a:t>
                </a:r>
                <a:r>
                  <a:rPr lang="en-US" sz="1400" dirty="0"/>
                  <a:t>, et. al., 2022, appear to have these formulas reversed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1483245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 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Applications of cardinality – counting distinct events</a:t>
            </a:r>
            <a:endParaRPr lang="en-US" b="1" dirty="0"/>
          </a:p>
          <a:p>
            <a:r>
              <a:rPr lang="en-US" dirty="0"/>
              <a:t>Unique IP addresses accessing a server – 4 billion possibilities</a:t>
            </a:r>
          </a:p>
          <a:p>
            <a:r>
              <a:rPr lang="en-US" dirty="0"/>
              <a:t>Number of Facebook users accessing a service – about 3 billion</a:t>
            </a:r>
          </a:p>
          <a:p>
            <a:r>
              <a:rPr lang="en-US" dirty="0"/>
              <a:t>Number of unique inventory items processed – billions  </a:t>
            </a:r>
          </a:p>
          <a:p>
            <a:r>
              <a:rPr lang="en-US" dirty="0"/>
              <a:t>Etc.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Probabilistic sampling algorithm: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algorithm, 1985 </a:t>
            </a:r>
            <a:endParaRPr lang="en-US" dirty="0"/>
          </a:p>
          <a:p>
            <a:pPr lvl="1"/>
            <a:r>
              <a:rPr lang="en-US" dirty="0"/>
              <a:t>Improved approach: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algorithm, 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 dirty="0"/>
              <a:t>more accurate, 2007</a:t>
            </a:r>
          </a:p>
          <a:p>
            <a:pPr marL="0" indent="0">
              <a:buNone/>
            </a:pPr>
            <a:r>
              <a:rPr lang="en-US" sz="1800" dirty="0"/>
              <a:t>For a review of many variations discrete events for large-scale streams see Chapter 5 of </a:t>
            </a:r>
            <a:r>
              <a:rPr lang="en-US" sz="1800" dirty="0">
                <a:hlinkClick r:id="rId4"/>
              </a:rPr>
              <a:t>Algorithms and Structures for Massive Data Sets, </a:t>
            </a:r>
            <a:r>
              <a:rPr lang="en-US" sz="1800" dirty="0" err="1">
                <a:hlinkClick r:id="rId4"/>
              </a:rPr>
              <a:t>Medjodovic</a:t>
            </a:r>
            <a:r>
              <a:rPr lang="en-US" sz="1800" dirty="0">
                <a:hlinkClick r:id="rId4"/>
              </a:rPr>
              <a:t>, et al., 2022, Manning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cardinality of 3 for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0, so add 1 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these </a:t>
                </a:r>
                <a:r>
                  <a:rPr lang="en-US" dirty="0" err="1"/>
                  <a:t>hashs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=5.2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2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3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Etc.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2"/>
                <a:stretch>
                  <a:fillRect l="-1507" t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 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Idea;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Solution;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to address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buckets,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≥16=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=10010100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8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bucket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=10010100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t="-25490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that is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21217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The bias adjusted harmonic mean over all buckets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err="1"/>
                  <a:t>Flajolet</a:t>
                </a:r>
                <a:r>
                  <a:rPr lang="en-US" dirty="0"/>
                  <a:t> et. al., 2007, recommend the following bias adjustments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=0.697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0.723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1.079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  <a:hlinkClick r:id="rId2"/>
                  </a:rPr>
                  <a:t>Heule</a:t>
                </a:r>
                <a:r>
                  <a:rPr lang="en-US" dirty="0">
                    <a:ea typeface="Cambria Math" panose="02040503050406030204" pitchFamily="18" charset="0"/>
                    <a:hlinkClick r:id="rId2"/>
                  </a:rPr>
                  <a:t>, et. al., 2013</a:t>
                </a:r>
                <a:r>
                  <a:rPr lang="en-US" dirty="0">
                    <a:ea typeface="Cambria Math" panose="02040503050406030204" pitchFamily="18" charset="0"/>
                  </a:rPr>
                  <a:t>, recommend slightly different bias adjustments the </a:t>
                </a:r>
                <a:r>
                  <a:rPr lang="en-US" dirty="0" err="1">
                    <a:ea typeface="Cambria Math" panose="02040503050406030204" pitchFamily="18" charset="0"/>
                  </a:rPr>
                  <a:t>HyperLogLog</a:t>
                </a:r>
                <a:r>
                  <a:rPr lang="en-US" dirty="0">
                    <a:ea typeface="Cambria Math" panose="02040503050406030204" pitchFamily="18" charset="0"/>
                  </a:rPr>
                  <a:t>++ algorithm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  <a:blipFill>
                <a:blip r:embed="rId3"/>
                <a:stretch>
                  <a:fillRect l="-928" t="-2611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9310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algorithm, </a:t>
                </a:r>
                <a:r>
                  <a:rPr lang="en-US" dirty="0">
                    <a:hlinkClick r:id="rId2"/>
                  </a:rPr>
                  <a:t>Durand and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2003</a:t>
                </a:r>
                <a:r>
                  <a:rPr lang="en-US" dirty="0"/>
                  <a:t>, is highly space efficient</a:t>
                </a:r>
              </a:p>
              <a:p>
                <a:r>
                  <a:rPr lang="en-US" dirty="0"/>
                  <a:t>Example;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8-byte integers counters, required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8=16384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But, we can do better than this! </a:t>
                </a:r>
              </a:p>
              <a:p>
                <a:r>
                  <a:rPr lang="en-US" dirty="0"/>
                  <a:t>If we only need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cardinality and , then only need a counter of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storage requirement is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270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5365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that the </a:t>
                </a:r>
                <a:r>
                  <a:rPr lang="en-US" b="1" dirty="0"/>
                  <a:t>empirical error </a:t>
                </a:r>
                <a:r>
                  <a:rPr lang="en-US" dirty="0"/>
                  <a:t>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1.04/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and empirical comparison of algorithms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  <a:blipFill>
                <a:blip r:embed="rId2"/>
                <a:stretch>
                  <a:fillRect l="-3246" t="-2520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A765-2D33-B6AA-F57D-B9C4137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5" y="1324929"/>
            <a:ext cx="7373149" cy="20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83843-FAFE-6C7F-2150-6D6BB35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79" y="3432678"/>
            <a:ext cx="6907696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Aggregating </a:t>
            </a:r>
            <a:r>
              <a:rPr lang="en-US" dirty="0" err="1"/>
              <a:t>HyperLogLog</a:t>
            </a:r>
            <a:r>
              <a:rPr lang="en-US" dirty="0"/>
              <a:t> counters </a:t>
            </a:r>
          </a:p>
          <a:p>
            <a:r>
              <a:rPr lang="en-US" dirty="0" err="1"/>
              <a:t>HyperLogLog</a:t>
            </a:r>
            <a:r>
              <a:rPr lang="en-US" dirty="0"/>
              <a:t> counters can be readily aggregated  </a:t>
            </a:r>
          </a:p>
          <a:p>
            <a:pPr lvl="1"/>
            <a:r>
              <a:rPr lang="en-US" dirty="0"/>
              <a:t>Example; counters by minute aggregated to counters by hour  </a:t>
            </a:r>
          </a:p>
          <a:p>
            <a:pPr lvl="1"/>
            <a:r>
              <a:rPr lang="en-US" dirty="0"/>
              <a:t>Example; counters by day aggregated to weekly or month</a:t>
            </a:r>
          </a:p>
          <a:p>
            <a:r>
              <a:rPr lang="en-US" dirty="0"/>
              <a:t>But, we cannot just sum the total unique events over multiple periods!</a:t>
            </a:r>
          </a:p>
          <a:p>
            <a:pPr lvl="1"/>
            <a:r>
              <a:rPr lang="en-US" dirty="0"/>
              <a:t>Example; A user who is active several days of the month is only active once aggregated over the month   </a:t>
            </a:r>
          </a:p>
          <a:p>
            <a:pPr lvl="1"/>
            <a:r>
              <a:rPr lang="en-US" dirty="0"/>
              <a:t>A simple sum will count the user multiple times</a:t>
            </a:r>
          </a:p>
          <a:p>
            <a:r>
              <a:rPr lang="en-US" dirty="0"/>
              <a:t>Must </a:t>
            </a:r>
            <a:r>
              <a:rPr lang="en-US" b="1" dirty="0"/>
              <a:t>aggregate by union and then sum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566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Aggregating </a:t>
                </a:r>
                <a:r>
                  <a:rPr lang="en-US" dirty="0" err="1"/>
                  <a:t>HyperLogLog</a:t>
                </a:r>
                <a:r>
                  <a:rPr lang="en-US" dirty="0"/>
                  <a:t> counters </a:t>
                </a:r>
              </a:p>
              <a:p>
                <a:r>
                  <a:rPr lang="en-US" dirty="0"/>
                  <a:t>Must </a:t>
                </a:r>
                <a:r>
                  <a:rPr lang="en-US" b="1" dirty="0"/>
                  <a:t>aggregate by union, </a:t>
                </a:r>
                <a:r>
                  <a:rPr lang="en-US" b="1" i="1" dirty="0"/>
                  <a:t>U</a:t>
                </a:r>
                <a:r>
                  <a:rPr lang="en-US" b="1" dirty="0"/>
                  <a:t>, and then sum</a:t>
                </a:r>
                <a:endParaRPr lang="en-US" dirty="0"/>
              </a:p>
              <a:p>
                <a:r>
                  <a:rPr lang="en-US" dirty="0"/>
                  <a:t>For set of </a:t>
                </a:r>
                <a:r>
                  <a:rPr lang="en-US" i="1" dirty="0"/>
                  <a:t>n</a:t>
                </a:r>
                <a:r>
                  <a:rPr lang="en-US" dirty="0"/>
                  <a:t> HLLs,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compute union of max bucket values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1,2,..,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union of two HLLs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3,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3, 5]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42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HyperLogLog++, </a:t>
                </a:r>
                <a:r>
                  <a:rPr lang="en-US" dirty="0" err="1">
                    <a:hlinkClick r:id="rId2"/>
                  </a:rPr>
                  <a:t>Heule</a:t>
                </a:r>
                <a:r>
                  <a:rPr lang="en-US" dirty="0">
                    <a:hlinkClick r:id="rId2"/>
                  </a:rPr>
                  <a:t>, et. al., 2013</a:t>
                </a:r>
                <a:r>
                  <a:rPr lang="en-US" dirty="0"/>
                  <a:t>, from Google Research, incorporates some potential improvements</a:t>
                </a:r>
              </a:p>
              <a:p>
                <a:r>
                  <a:rPr lang="en-US" dirty="0"/>
                  <a:t>64 bit counters with 64 bit hash rather than 32 bit counters</a:t>
                </a:r>
              </a:p>
              <a:p>
                <a:r>
                  <a:rPr lang="en-US" dirty="0"/>
                  <a:t>Initialize registers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to prevent 0 from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Improved bias correction for small cardinality,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 range correction to account for hash collisions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</a:t>
                </a:r>
                <a:r>
                  <a:rPr lang="en-US" dirty="0" err="1"/>
                  <a:t>HyperLogLog</a:t>
                </a:r>
                <a:r>
                  <a:rPr lang="en-US" dirty="0"/>
                  <a:t>++ requires more memory and performance may not actually improve depending on specific application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515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6237584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HyperLogLog++, </a:t>
            </a:r>
            <a:r>
              <a:rPr lang="en-US" dirty="0" err="1">
                <a:hlinkClick r:id="rId2"/>
              </a:rPr>
              <a:t>Heule</a:t>
            </a:r>
            <a:r>
              <a:rPr lang="en-US" dirty="0">
                <a:hlinkClick r:id="rId2"/>
              </a:rPr>
              <a:t>, et. al., 2013</a:t>
            </a:r>
            <a:r>
              <a:rPr lang="en-US" dirty="0"/>
              <a:t>, from Google Research, incorporates some potential improvements</a:t>
            </a:r>
          </a:p>
          <a:p>
            <a:r>
              <a:rPr lang="en-US" dirty="0"/>
              <a:t>Comparison between algorithms shows </a:t>
            </a:r>
            <a:r>
              <a:rPr lang="en-US" dirty="0" err="1"/>
              <a:t>HyperLogLog</a:t>
            </a:r>
            <a:r>
              <a:rPr lang="en-US" dirty="0"/>
              <a:t> and </a:t>
            </a:r>
            <a:r>
              <a:rPr lang="en-US" dirty="0" err="1"/>
              <a:t>HyperLogLog</a:t>
            </a:r>
            <a:r>
              <a:rPr lang="en-US" dirty="0"/>
              <a:t>++ performance converge </a:t>
            </a:r>
          </a:p>
          <a:p>
            <a:r>
              <a:rPr lang="en-US" dirty="0"/>
              <a:t>Simple linear counting is best a small cardinality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54D3-CADE-5B6E-82FB-8AF63E33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7" y="1134762"/>
            <a:ext cx="4541158" cy="55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23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</a:t>
            </a:r>
            <a:r>
              <a:rPr lang="en-US" sz="3200"/>
              <a:t>calibration is </a:t>
            </a:r>
            <a:r>
              <a:rPr lang="en-US" sz="3200" dirty="0"/>
              <a:t>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probabilistic hash algorithms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20547</TotalTime>
  <Words>6581</Words>
  <Application>Microsoft Office PowerPoint</Application>
  <PresentationFormat>Widescreen</PresentationFormat>
  <Paragraphs>1401</Paragraphs>
  <Slides>90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6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517</cp:revision>
  <cp:lastPrinted>2019-09-03T23:18:19Z</cp:lastPrinted>
  <dcterms:created xsi:type="dcterms:W3CDTF">2019-08-02T23:14:29Z</dcterms:created>
  <dcterms:modified xsi:type="dcterms:W3CDTF">2025-02-02T03:43:57Z</dcterms:modified>
</cp:coreProperties>
</file>