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4"/>
  </p:notesMasterIdLst>
  <p:sldIdLst>
    <p:sldId id="275" r:id="rId3"/>
    <p:sldId id="603" r:id="rId4"/>
    <p:sldId id="704" r:id="rId5"/>
    <p:sldId id="723" r:id="rId6"/>
    <p:sldId id="716" r:id="rId7"/>
    <p:sldId id="634" r:id="rId8"/>
    <p:sldId id="677" r:id="rId9"/>
    <p:sldId id="725" r:id="rId10"/>
    <p:sldId id="722" r:id="rId11"/>
    <p:sldId id="726" r:id="rId12"/>
    <p:sldId id="727" r:id="rId13"/>
    <p:sldId id="728" r:id="rId14"/>
    <p:sldId id="730" r:id="rId15"/>
    <p:sldId id="731" r:id="rId16"/>
    <p:sldId id="735" r:id="rId17"/>
    <p:sldId id="736" r:id="rId18"/>
    <p:sldId id="732" r:id="rId19"/>
    <p:sldId id="729" r:id="rId20"/>
    <p:sldId id="719" r:id="rId21"/>
    <p:sldId id="738" r:id="rId22"/>
    <p:sldId id="734" r:id="rId23"/>
    <p:sldId id="718" r:id="rId24"/>
    <p:sldId id="737" r:id="rId25"/>
    <p:sldId id="733" r:id="rId26"/>
    <p:sldId id="740" r:id="rId27"/>
    <p:sldId id="739" r:id="rId28"/>
    <p:sldId id="742" r:id="rId29"/>
    <p:sldId id="741" r:id="rId30"/>
    <p:sldId id="743" r:id="rId31"/>
    <p:sldId id="744" r:id="rId32"/>
    <p:sldId id="72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9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9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2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random_projection.html#random-proje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anifold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anifold.SpectralEmbedding.html#sklearn.manifold.SpectralEmbedding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Random projection methods </a:t>
            </a:r>
            <a:r>
              <a:rPr lang="en-US" dirty="0">
                <a:latin typeface="+mn-lt"/>
              </a:rPr>
              <a:t>used randomized sampling to find an approximate embedding space   </a:t>
            </a:r>
          </a:p>
          <a:p>
            <a:r>
              <a:rPr lang="en-US" dirty="0">
                <a:latin typeface="+mn-lt"/>
              </a:rPr>
              <a:t>Trade-off between error and lower dimensions governed by the Johnson-</a:t>
            </a:r>
            <a:r>
              <a:rPr lang="en-US" dirty="0" err="1">
                <a:latin typeface="+mn-lt"/>
              </a:rPr>
              <a:t>Lindenstrauss</a:t>
            </a:r>
            <a:r>
              <a:rPr lang="en-US" dirty="0">
                <a:latin typeface="+mn-lt"/>
              </a:rPr>
              <a:t> lemma</a:t>
            </a:r>
          </a:p>
          <a:p>
            <a:pPr lvl="1"/>
            <a:r>
              <a:rPr lang="en-US" dirty="0">
                <a:latin typeface="+mn-lt"/>
              </a:rPr>
              <a:t>Error increases as dimensionality of embedding space decreases  </a:t>
            </a:r>
          </a:p>
          <a:p>
            <a:pPr lvl="1"/>
            <a:r>
              <a:rPr lang="en-US" dirty="0">
                <a:latin typeface="+mn-lt"/>
              </a:rPr>
              <a:t>Topic in dimensionality reduction lesson 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 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9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5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Projection Methods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112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curse of dimensionality? </a:t>
            </a:r>
          </a:p>
          <a:p>
            <a:r>
              <a:rPr lang="en-US" b="1" dirty="0">
                <a:latin typeface="+mn-lt"/>
              </a:rPr>
              <a:t>Random projection </a:t>
            </a:r>
            <a:r>
              <a:rPr lang="en-US" dirty="0">
                <a:latin typeface="+mn-lt"/>
              </a:rPr>
              <a:t>methods samples random directions    </a:t>
            </a:r>
          </a:p>
          <a:p>
            <a:r>
              <a:rPr lang="en-US" dirty="0">
                <a:latin typeface="+mn-lt"/>
              </a:rPr>
              <a:t>Alternative to PCA   </a:t>
            </a:r>
          </a:p>
          <a:p>
            <a:r>
              <a:rPr lang="en-US" dirty="0">
                <a:latin typeface="+mn-lt"/>
              </a:rPr>
              <a:t>Error of the random projection to lower dimensional space is bounded  </a:t>
            </a:r>
          </a:p>
          <a:p>
            <a:r>
              <a:rPr lang="en-US" b="1" dirty="0">
                <a:latin typeface="+mn-lt"/>
              </a:rPr>
              <a:t>Distance is therefore preserved</a:t>
            </a:r>
          </a:p>
          <a:p>
            <a:r>
              <a:rPr lang="en-US" dirty="0">
                <a:latin typeface="+mn-lt"/>
              </a:rPr>
              <a:t>Random projections </a:t>
            </a:r>
            <a:r>
              <a:rPr lang="en-US">
                <a:latin typeface="+mn-lt"/>
              </a:rPr>
              <a:t>in Euclidean space tend </a:t>
            </a:r>
            <a:r>
              <a:rPr lang="en-US" dirty="0">
                <a:latin typeface="+mn-lt"/>
              </a:rPr>
              <a:t>to create spherical clusters   </a:t>
            </a:r>
          </a:p>
          <a:p>
            <a:pPr lvl="1"/>
            <a:r>
              <a:rPr lang="en-US" dirty="0">
                <a:latin typeface="+mn-lt"/>
              </a:rPr>
              <a:t>Spherical clusters are easier for many algorithms to deal with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7110413" cy="57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43" y="1581150"/>
            <a:ext cx="3980887" cy="41755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CF635-4B9B-F272-5BBE-48BF6417BC41}"/>
              </a:ext>
            </a:extLst>
          </p:cNvPr>
          <p:cNvSpPr txBox="1">
            <a:spLocks/>
          </p:cNvSpPr>
          <p:nvPr/>
        </p:nvSpPr>
        <p:spPr>
          <a:xfrm>
            <a:off x="8236830" y="2705572"/>
            <a:ext cx="3262313" cy="134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Clusters aligned along axis</a:t>
            </a:r>
          </a:p>
          <a:p>
            <a:pPr lvl="1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29367-E34D-B9CB-B049-FB72292640B3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479468" y="2691394"/>
            <a:ext cx="1757362" cy="6857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9BEDD-AEA8-9B07-1D44-241033347D9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4680" y="3377140"/>
            <a:ext cx="1962150" cy="12116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034625-6B90-1896-A10D-6DEE1A131A9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796650" y="3234319"/>
            <a:ext cx="1440180" cy="1428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3297482" y="609226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 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3777615" y="600133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654302" y="331934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3297482" y="178027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0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725929"/>
            <a:ext cx="5711825" cy="483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r>
              <a:rPr lang="en-US" dirty="0">
                <a:latin typeface="+mn-lt"/>
              </a:rPr>
              <a:t>Highest variance direction aligned with axis</a:t>
            </a:r>
          </a:p>
          <a:p>
            <a:r>
              <a:rPr lang="en-US" b="1" dirty="0">
                <a:latin typeface="+mn-lt"/>
              </a:rPr>
              <a:t>Largest eigenvalues for eigenvector along axes</a:t>
            </a:r>
            <a:r>
              <a:rPr lang="en-US" dirty="0">
                <a:latin typeface="+mn-lt"/>
              </a:rPr>
              <a:t>   </a:t>
            </a:r>
          </a:p>
          <a:p>
            <a:r>
              <a:rPr lang="en-US" dirty="0">
                <a:latin typeface="+mn-lt"/>
              </a:rPr>
              <a:t>Principal components same as axes   </a:t>
            </a:r>
          </a:p>
          <a:p>
            <a:r>
              <a:rPr lang="en-US" dirty="0">
                <a:latin typeface="+mn-lt"/>
              </a:rPr>
              <a:t>No dimensionality reduction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43" y="1584338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7107482" y="6095453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7587615" y="6004521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4464302" y="3322531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</a:t>
            </a:r>
            <a:r>
              <a:rPr lang="en-US" dirty="0" err="1">
                <a:latin typeface="+mn-lt"/>
              </a:rPr>
              <a:t>Compoent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7107482" y="1783463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Johnson-</a:t>
                </a:r>
                <a:r>
                  <a:rPr lang="en-US" b="1" dirty="0" err="1">
                    <a:latin typeface="+mn-lt"/>
                  </a:rPr>
                  <a:t>Lindenstrauss</a:t>
                </a:r>
                <a:r>
                  <a:rPr lang="en-US" b="1" dirty="0">
                    <a:latin typeface="+mn-lt"/>
                  </a:rPr>
                  <a:t> lemma </a:t>
                </a:r>
                <a:r>
                  <a:rPr lang="en-US" dirty="0">
                    <a:latin typeface="+mn-lt"/>
                  </a:rPr>
                  <a:t>puts bounds on the error of projections    </a:t>
                </a:r>
              </a:p>
              <a:p>
                <a:r>
                  <a:rPr lang="en-US" dirty="0">
                    <a:latin typeface="+mn-lt"/>
                  </a:rPr>
                  <a:t>For the simple case of a </a:t>
                </a:r>
                <a:r>
                  <a:rPr lang="en-US" b="1" dirty="0">
                    <a:latin typeface="+mn-lt"/>
                  </a:rPr>
                  <a:t>Euclidean space</a:t>
                </a:r>
                <a:r>
                  <a:rPr lang="en-US" dirty="0">
                    <a:latin typeface="+mn-lt"/>
                  </a:rPr>
                  <a:t> state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lemma:</a:t>
                </a:r>
              </a:p>
              <a:p>
                <a:pPr lvl="1"/>
                <a:r>
                  <a:rPr lang="en-US" dirty="0">
                    <a:latin typeface="+mn-lt"/>
                  </a:rPr>
                  <a:t>Error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points in the original space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Construct a linear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error is then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Error of random projection,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():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 , is bounded </a:t>
                </a:r>
                <a:r>
                  <a:rPr lang="en-US" dirty="0">
                    <a:latin typeface="+mn-lt"/>
                  </a:rPr>
                  <a:t>following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Manifold Learning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189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creates low-dimensional projection of complex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r>
              <a:rPr lang="en-US" dirty="0">
                <a:latin typeface="+mn-lt"/>
              </a:rPr>
              <a:t>Manifold learning and visualization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Map high-dimensional space to a </a:t>
                </a:r>
                <a:r>
                  <a:rPr lang="en-US" b="1" dirty="0">
                    <a:cs typeface="Segoe UI" panose="020B0502040204020203" pitchFamily="34" charset="0"/>
                  </a:rPr>
                  <a:t>low dimensional manifold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Start with </a:t>
                </a:r>
                <a:r>
                  <a:rPr lang="en-US" b="1" dirty="0">
                    <a:cs typeface="Segoe UI" panose="020B0502040204020203" pitchFamily="34" charset="0"/>
                  </a:rPr>
                  <a:t>samples in a high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r>
                  <a:rPr lang="en-US" b="1" dirty="0">
                    <a:cs typeface="Segoe UI" panose="020B0502040204020203" pitchFamily="34" charset="0"/>
                  </a:rPr>
                  <a:t>Map to low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Points with </a:t>
                </a:r>
                <a:r>
                  <a:rPr lang="en-US" b="1" dirty="0">
                    <a:cs typeface="Segoe UI" panose="020B0502040204020203" pitchFamily="34" charset="0"/>
                  </a:rPr>
                  <a:t>high similarity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should be close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Mapping is </a:t>
                </a:r>
                <a:r>
                  <a:rPr lang="en-US" b="1" dirty="0">
                    <a:cs typeface="Segoe UI" panose="020B0502040204020203" pitchFamily="34" charset="0"/>
                  </a:rPr>
                  <a:t>not similarity preserving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Not clustering algorithms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b="1" dirty="0">
                    <a:cs typeface="Segoe UI" panose="020B0502040204020203" pitchFamily="34" charset="0"/>
                  </a:rPr>
                  <a:t>Visualize similarity of samples </a:t>
                </a:r>
                <a:r>
                  <a:rPr lang="en-US" dirty="0">
                    <a:cs typeface="Segoe UI" panose="020B0502040204020203" pitchFamily="34" charset="0"/>
                  </a:rPr>
                  <a:t>on manifold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Samples close together have greater similarity 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Groups of similar points may separate – not clusters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  <a:blipFill>
                <a:blip r:embed="rId2"/>
                <a:stretch>
                  <a:fillRect l="-1058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96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Many algorithms have been developed   </a:t>
            </a:r>
          </a:p>
          <a:p>
            <a:r>
              <a:rPr lang="en-US" dirty="0">
                <a:cs typeface="Segoe UI" panose="020B0502040204020203" pitchFamily="34" charset="0"/>
                <a:hlinkClick r:id="rId2"/>
              </a:rPr>
              <a:t>Scikit-Learn supports 8 algorithms</a:t>
            </a:r>
            <a:r>
              <a:rPr lang="en-US" dirty="0">
                <a:cs typeface="Segoe UI" panose="020B0502040204020203" pitchFamily="34" charset="0"/>
              </a:rPr>
              <a:t>  </a:t>
            </a:r>
          </a:p>
          <a:p>
            <a:r>
              <a:rPr lang="en-US" dirty="0">
                <a:cs typeface="Segoe UI" panose="020B0502040204020203" pitchFamily="34" charset="0"/>
              </a:rPr>
              <a:t>We will look at two in detail: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Spectral embedding 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t-distributed Stochastic Neighbor Embedding, t-SNE 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Segoe UI" panose="020B0502040204020203" pitchFamily="34" charset="0"/>
              </a:rPr>
              <a:t>Spectral embedding</a:t>
            </a:r>
            <a:r>
              <a:rPr lang="en-US" dirty="0">
                <a:cs typeface="Segoe UI" panose="020B0502040204020203" pitchFamily="34" charset="0"/>
              </a:rPr>
              <a:t> uses graph-based construction 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Creates a low-dimensional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Closely related to spectral clustering algorithm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Uses </a:t>
            </a:r>
            <a:r>
              <a:rPr lang="en-US" dirty="0" err="1">
                <a:cs typeface="Segoe UI" panose="020B0502040204020203" pitchFamily="34" charset="0"/>
              </a:rPr>
              <a:t>eigendecomposition</a:t>
            </a:r>
            <a:r>
              <a:rPr lang="en-US" dirty="0">
                <a:cs typeface="Segoe UI" panose="020B0502040204020203" pitchFamily="34" charset="0"/>
              </a:rPr>
              <a:t> of graph Laplacian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Maps to </a:t>
            </a:r>
            <a:r>
              <a:rPr lang="en-US" b="1" dirty="0">
                <a:cs typeface="Segoe UI" panose="020B0502040204020203" pitchFamily="34" charset="0"/>
              </a:rPr>
              <a:t>nonlinear manifold </a:t>
            </a:r>
            <a:r>
              <a:rPr lang="en-US" dirty="0">
                <a:cs typeface="Segoe UI" panose="020B0502040204020203" pitchFamily="34" charset="0"/>
              </a:rPr>
              <a:t>from high-dimensional space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  <a:hlinkClick r:id="rId2"/>
              </a:rPr>
              <a:t>Supported in Scikit-Learn</a:t>
            </a:r>
            <a:r>
              <a:rPr lang="en-US" dirty="0">
                <a:cs typeface="Segoe UI" panose="020B0502040204020203" pitchFamily="34" charset="0"/>
              </a:rPr>
              <a:t> 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cs typeface="Segoe UI" panose="020B0502040204020203" pitchFamily="34" charset="0"/>
                  </a:rPr>
                  <a:t>Spectral embedding</a:t>
                </a:r>
                <a:r>
                  <a:rPr lang="en-US" dirty="0">
                    <a:cs typeface="Segoe UI" panose="020B0502040204020203" pitchFamily="34" charset="0"/>
                  </a:rPr>
                  <a:t> uses graph-based construction  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Construct undirected weighted graph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as edge weights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nearest neighbor methods for scalable sparse graph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Or, use radial basis functions, RBF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or unnormalized graph Laplacian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association matrix, </a:t>
                </a:r>
                <a:r>
                  <a:rPr lang="en-US" i="1" dirty="0">
                    <a:cs typeface="Segoe UI" panose="020B0502040204020203" pitchFamily="34" charset="0"/>
                  </a:rPr>
                  <a:t>A</a:t>
                </a:r>
                <a:r>
                  <a:rPr lang="en-US" dirty="0">
                    <a:cs typeface="Segoe UI" panose="020B0502040204020203" pitchFamily="34" charset="0"/>
                  </a:rPr>
                  <a:t>, and degree matrix, </a:t>
                </a:r>
                <a:r>
                  <a:rPr lang="en-US" i="1" dirty="0">
                    <a:cs typeface="Segoe UI" panose="020B0502040204020203" pitchFamily="34" charset="0"/>
                  </a:rPr>
                  <a:t>D</a:t>
                </a:r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Partial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Only need first 2 or 3 eigenvalues and eigenvectors for 2 or 3 dimensional manifold</a:t>
                </a:r>
              </a:p>
              <a:p>
                <a:pPr lvl="1"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111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 is a computationally intensive but highly effective manifold learning algorithm 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based on t probability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Mapping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arranges points with similar distribution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Two step algorithm   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as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dissimilarity to create low dimensional projection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0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using 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probabilities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given the denominator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96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compute the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as: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2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t-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0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What the distribution on the manifold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to match the distribution in sample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closely as possible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</a:t>
                </a:r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However, KL divergence is an asymmetric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m:rPr>
                        <m:brk m:alnAt="9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43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with unconditional probabilities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12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gradient descent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gradient: 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42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r>
              <a:rPr lang="en-US" dirty="0">
                <a:latin typeface="+mn-lt"/>
              </a:rPr>
              <a:t>Manifold learning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</a:t>
            </a:r>
            <a:r>
              <a:rPr lang="en-US" dirty="0" err="1">
                <a:latin typeface="+mn-lt"/>
              </a:rPr>
              <a:t>Lto</a:t>
            </a:r>
            <a:r>
              <a:rPr lang="en-US" dirty="0">
                <a:latin typeface="+mn-lt"/>
              </a:rPr>
              <a:t>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1523</Words>
  <Application>Microsoft Office PowerPoint</Application>
  <PresentationFormat>Widescreen</PresentationFormat>
  <Paragraphs>277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Projection Methods </vt:lpstr>
      <vt:lpstr>Projection Methods </vt:lpstr>
      <vt:lpstr>Projection Methods </vt:lpstr>
      <vt:lpstr>Projection Methods </vt:lpstr>
      <vt:lpstr>Projection Methods </vt:lpstr>
      <vt:lpstr>Manifold Learning </vt:lpstr>
      <vt:lpstr>Manifold Learning</vt:lpstr>
      <vt:lpstr>Manifold Learning</vt:lpstr>
      <vt:lpstr>Manifold Learning</vt:lpstr>
      <vt:lpstr>Spectral Embedding</vt:lpstr>
      <vt:lpstr>Spectral Embedding</vt:lpstr>
      <vt:lpstr>t-SNE  </vt:lpstr>
      <vt:lpstr>t-SNE  </vt:lpstr>
      <vt:lpstr>t-SNE  </vt:lpstr>
      <vt:lpstr>t-SNE  </vt:lpstr>
      <vt:lpstr>t-SNE  </vt:lpstr>
      <vt:lpstr>t-SNE  </vt:lpstr>
      <vt:lpstr>t-SNE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894</cp:revision>
  <dcterms:created xsi:type="dcterms:W3CDTF">2020-07-25T22:15:22Z</dcterms:created>
  <dcterms:modified xsi:type="dcterms:W3CDTF">2023-04-17T02:07:38Z</dcterms:modified>
</cp:coreProperties>
</file>