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58"/>
  </p:notesMasterIdLst>
  <p:sldIdLst>
    <p:sldId id="275" r:id="rId3"/>
    <p:sldId id="603" r:id="rId4"/>
    <p:sldId id="691" r:id="rId5"/>
    <p:sldId id="722" r:id="rId6"/>
    <p:sldId id="724" r:id="rId7"/>
    <p:sldId id="723" r:id="rId8"/>
    <p:sldId id="725" r:id="rId9"/>
    <p:sldId id="726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6" r:id="rId20"/>
    <p:sldId id="738" r:id="rId21"/>
    <p:sldId id="742" r:id="rId22"/>
    <p:sldId id="739" r:id="rId23"/>
    <p:sldId id="740" r:id="rId24"/>
    <p:sldId id="741" r:id="rId25"/>
    <p:sldId id="743" r:id="rId26"/>
    <p:sldId id="744" r:id="rId27"/>
    <p:sldId id="745" r:id="rId28"/>
    <p:sldId id="746" r:id="rId29"/>
    <p:sldId id="747" r:id="rId30"/>
    <p:sldId id="748" r:id="rId31"/>
    <p:sldId id="749" r:id="rId32"/>
    <p:sldId id="750" r:id="rId33"/>
    <p:sldId id="751" r:id="rId34"/>
    <p:sldId id="752" r:id="rId35"/>
    <p:sldId id="753" r:id="rId36"/>
    <p:sldId id="721" r:id="rId37"/>
    <p:sldId id="698" r:id="rId38"/>
    <p:sldId id="695" r:id="rId39"/>
    <p:sldId id="754" r:id="rId40"/>
    <p:sldId id="755" r:id="rId41"/>
    <p:sldId id="699" r:id="rId42"/>
    <p:sldId id="756" r:id="rId43"/>
    <p:sldId id="760" r:id="rId44"/>
    <p:sldId id="707" r:id="rId45"/>
    <p:sldId id="712" r:id="rId46"/>
    <p:sldId id="713" r:id="rId47"/>
    <p:sldId id="714" r:id="rId48"/>
    <p:sldId id="715" r:id="rId49"/>
    <p:sldId id="720" r:id="rId50"/>
    <p:sldId id="757" r:id="rId51"/>
    <p:sldId id="702" r:id="rId52"/>
    <p:sldId id="700" r:id="rId53"/>
    <p:sldId id="758" r:id="rId54"/>
    <p:sldId id="761" r:id="rId55"/>
    <p:sldId id="701" r:id="rId56"/>
    <p:sldId id="716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58" autoAdjust="0"/>
  </p:normalViewPr>
  <p:slideViewPr>
    <p:cSldViewPr snapToGrid="0">
      <p:cViewPr varScale="1">
        <p:scale>
          <a:sx n="80" d="100"/>
          <a:sy n="80" d="100"/>
        </p:scale>
        <p:origin x="5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5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3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91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5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45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6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7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8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6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1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2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5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6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21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349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81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8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8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4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87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2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8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7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6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Review of Linear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np.full</a:t>
            </a:r>
            <a:r>
              <a:rPr lang="en-US" dirty="0"/>
              <a:t>((4,3), 2.0) </a:t>
            </a:r>
          </a:p>
          <a:p>
            <a:pPr marL="0" indent="0">
              <a:buNone/>
            </a:pPr>
            <a:r>
              <a:rPr lang="en-US" dirty="0"/>
              <a:t>print('A = \n{}'.format(A))</a:t>
            </a:r>
          </a:p>
          <a:p>
            <a:pPr marL="0" indent="0">
              <a:buNone/>
            </a:pPr>
            <a:r>
              <a:rPr lang="en-US" dirty="0"/>
              <a:t>## A = </a:t>
            </a:r>
          </a:p>
          <a:p>
            <a:pPr marL="0" indent="0">
              <a:buNone/>
            </a:pPr>
            <a:r>
              <a:rPr lang="en-US" dirty="0"/>
              <a:t>## [[2.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74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np.arange</a:t>
            </a:r>
            <a:r>
              <a:rPr lang="en-US" dirty="0"/>
              <a:t>(1,13).reshape((4,3)) </a:t>
            </a:r>
          </a:p>
          <a:p>
            <a:pPr marL="0" indent="0">
              <a:buNone/>
            </a:pPr>
            <a:r>
              <a:rPr lang="en-US" dirty="0"/>
              <a:t>print('Matrix B with shape {} \n{}'.format(</a:t>
            </a:r>
            <a:r>
              <a:rPr lang="en-US" dirty="0" err="1"/>
              <a:t>B.shape</a:t>
            </a:r>
            <a:r>
              <a:rPr lang="en-US" dirty="0"/>
              <a:t>, B)) </a:t>
            </a:r>
          </a:p>
          <a:p>
            <a:pPr marL="0" indent="0">
              <a:buNone/>
            </a:pPr>
            <a:r>
              <a:rPr lang="en-US" dirty="0"/>
              <a:t>## Matrix B with shape (4, 3)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85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scalar operation on an array</a:t>
            </a:r>
          </a:p>
          <a:p>
            <a:pPr marL="0" indent="0">
              <a:buNone/>
            </a:pPr>
            <a:r>
              <a:rPr lang="en-US" dirty="0"/>
              <a:t>print('1.0 + A = \n{}'.format(</a:t>
            </a:r>
            <a:r>
              <a:rPr lang="en-US" dirty="0" err="1"/>
              <a:t>a_scalar</a:t>
            </a:r>
            <a:r>
              <a:rPr lang="en-US" dirty="0"/>
              <a:t> + A)) </a:t>
            </a:r>
          </a:p>
          <a:p>
            <a:pPr marL="0" indent="0">
              <a:buNone/>
            </a:pPr>
            <a:r>
              <a:rPr lang="en-US" dirty="0"/>
              <a:t>## 1.0 + A = </a:t>
            </a:r>
          </a:p>
          <a:p>
            <a:pPr marL="0" indent="0">
              <a:buNone/>
            </a:pPr>
            <a:r>
              <a:rPr lang="en-US" dirty="0"/>
              <a:t>## [[3.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06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element-wise operations on arrays</a:t>
            </a:r>
          </a:p>
          <a:p>
            <a:pPr marL="0" indent="0">
              <a:buNone/>
            </a:pPr>
            <a:r>
              <a:rPr lang="en-US" dirty="0"/>
              <a:t>print('A + B = \n{}'.format(A + B)) </a:t>
            </a:r>
          </a:p>
          <a:p>
            <a:pPr marL="0" indent="0">
              <a:buNone/>
            </a:pPr>
            <a:r>
              <a:rPr lang="en-US" dirty="0"/>
              <a:t>## A + B = </a:t>
            </a:r>
          </a:p>
          <a:p>
            <a:pPr marL="0" indent="0">
              <a:buNone/>
            </a:pPr>
            <a:r>
              <a:rPr lang="en-US" dirty="0"/>
              <a:t>## [[ 3. 4. 5.] </a:t>
            </a:r>
          </a:p>
          <a:p>
            <a:pPr marL="0" indent="0">
              <a:buNone/>
            </a:pPr>
            <a:r>
              <a:rPr lang="en-US" dirty="0"/>
              <a:t>## [ 6. 7. 8.] </a:t>
            </a:r>
          </a:p>
          <a:p>
            <a:pPr marL="0" indent="0">
              <a:buNone/>
            </a:pPr>
            <a:r>
              <a:rPr lang="en-US" dirty="0"/>
              <a:t>## [ 9. 10. 11.] </a:t>
            </a:r>
          </a:p>
          <a:p>
            <a:pPr marL="0" indent="0">
              <a:buNone/>
            </a:pPr>
            <a:r>
              <a:rPr lang="en-US" dirty="0"/>
              <a:t>## [12. 13. 14.]]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2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Dot product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scalar product </a:t>
                </a:r>
                <a:r>
                  <a:rPr lang="en-US" dirty="0">
                    <a:latin typeface="+mn-lt"/>
                  </a:rPr>
                  <a:t>of vectors is foundational operation in linear algebra</a:t>
                </a:r>
              </a:p>
              <a:p>
                <a:r>
                  <a:rPr lang="en-US" dirty="0">
                    <a:latin typeface="+mn-lt"/>
                  </a:rPr>
                  <a:t>Array multiplication can be constructed as a series of dot products</a:t>
                </a:r>
              </a:p>
              <a:p>
                <a:r>
                  <a:rPr lang="en-US" dirty="0">
                    <a:latin typeface="+mn-lt"/>
                  </a:rPr>
                  <a:t>Dot product of two vectors,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latin typeface="+mn-lt"/>
                  </a:rPr>
                  <a:t>, is the sum of element-wise products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Compute the </a:t>
                </a:r>
                <a:r>
                  <a:rPr lang="en-US" b="1" dirty="0">
                    <a:latin typeface="+mn-lt"/>
                  </a:rPr>
                  <a:t>Euclidian norm</a:t>
                </a:r>
                <a:r>
                  <a:rPr lang="en-US" dirty="0">
                    <a:latin typeface="+mn-lt"/>
                  </a:rPr>
                  <a:t> (length or magnitude) as the square root of dot product of vector with itself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r="-1534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684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is the projection of one onto the other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9E9CF-F4F7-4322-AFB3-DED698EB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09" y="1627251"/>
            <a:ext cx="5269584" cy="48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8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with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s-ES" dirty="0"/>
              <a:t>np.dot(</a:t>
            </a:r>
            <a:r>
              <a:rPr lang="es-ES" dirty="0" err="1"/>
              <a:t>x,y</a:t>
            </a:r>
            <a:r>
              <a:rPr lang="es-ES" dirty="0"/>
              <a:t>)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s-ES" dirty="0"/>
              <a:t>np.dot(y, </a:t>
            </a:r>
            <a:r>
              <a:rPr lang="es-ES" dirty="0" err="1"/>
              <a:t>np.transpose</a:t>
            </a:r>
            <a:r>
              <a:rPr lang="es-ES" dirty="0"/>
              <a:t>(y)) 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n-US" dirty="0" err="1"/>
              <a:t>npla.norm</a:t>
            </a:r>
            <a:r>
              <a:rPr lang="en-US" dirty="0"/>
              <a:t>(y) </a:t>
            </a:r>
          </a:p>
          <a:p>
            <a:pPr marL="0" indent="0">
              <a:buNone/>
            </a:pPr>
            <a:r>
              <a:rPr lang="en-US" dirty="0"/>
              <a:t>## 3.4641016151377544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626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Vectors are </a:t>
                </a:r>
                <a:r>
                  <a:rPr lang="en-US" b="1" dirty="0">
                    <a:latin typeface="+mn-lt"/>
                  </a:rPr>
                  <a:t>orthogonal </a:t>
                </a:r>
                <a:r>
                  <a:rPr lang="en-US" dirty="0">
                    <a:latin typeface="+mn-lt"/>
                  </a:rPr>
                  <a:t>if the dot product between them is 0</a:t>
                </a:r>
              </a:p>
              <a:p>
                <a:r>
                  <a:rPr lang="en-US" dirty="0">
                    <a:latin typeface="+mn-lt"/>
                  </a:rPr>
                  <a:t>Recall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pl-PL" dirty="0"/>
                  <a:t>w = np.array([1.0,1.0,0.0])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z = np.array([0.0,0.0,1.0])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np.dot(w, np.transpose(z))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## 0.0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2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23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transpose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</a:t>
                </a:r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permutes the element indices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Transpose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has dimension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 err="1"/>
                  <a:t>np.transpose</a:t>
                </a:r>
                <a:r>
                  <a:rPr lang="en-US" dirty="0"/>
                  <a:t>(B) </a:t>
                </a:r>
              </a:p>
              <a:p>
                <a:pPr marL="0" indent="0">
                  <a:buNone/>
                </a:pPr>
                <a:r>
                  <a:rPr lang="en-US" dirty="0"/>
                  <a:t>## array([[ 1, 4, 7, 10], </a:t>
                </a:r>
              </a:p>
              <a:p>
                <a:pPr marL="0" indent="0">
                  <a:buNone/>
                </a:pPr>
                <a:r>
                  <a:rPr lang="en-US" dirty="0"/>
                  <a:t>## [ 2, 5, 8, 11], </a:t>
                </a:r>
              </a:p>
              <a:p>
                <a:pPr marL="0" indent="0">
                  <a:buNone/>
                </a:pPr>
                <a:r>
                  <a:rPr lang="en-US" dirty="0"/>
                  <a:t>## [ 3, 6, 9, 12]])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7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rule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+mn-lt"/>
                  </a:rPr>
                  <a:t> vector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1672" b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Linear algebra is at the core of nearly all machine learning algorithms</a:t>
            </a:r>
          </a:p>
          <a:p>
            <a:r>
              <a:rPr lang="en-US" dirty="0">
                <a:latin typeface="+mn-lt"/>
              </a:rPr>
              <a:t>Linear algebra is the algebra of </a:t>
            </a:r>
            <a:r>
              <a:rPr lang="en-US" b="1" dirty="0">
                <a:latin typeface="+mn-lt"/>
              </a:rPr>
              <a:t>array </a:t>
            </a:r>
            <a:r>
              <a:rPr lang="en-US" dirty="0">
                <a:latin typeface="+mn-lt"/>
              </a:rPr>
              <a:t>mathematics</a:t>
            </a:r>
          </a:p>
          <a:p>
            <a:r>
              <a:rPr lang="en-US" dirty="0">
                <a:latin typeface="+mn-lt"/>
              </a:rPr>
              <a:t>Understanding of linear algebra is essential to understanding machine learning</a:t>
            </a:r>
          </a:p>
          <a:p>
            <a:r>
              <a:rPr lang="en-US" dirty="0">
                <a:latin typeface="+mn-lt"/>
              </a:rPr>
              <a:t>Linear algebra operations are building blocks of algorithms</a:t>
            </a:r>
          </a:p>
          <a:p>
            <a:r>
              <a:rPr lang="en-US" dirty="0">
                <a:latin typeface="+mn-lt"/>
              </a:rPr>
              <a:t>Efficient linear algebra algorithms enable large scale machine learning and statistical analysis </a:t>
            </a:r>
          </a:p>
          <a:p>
            <a:r>
              <a:rPr lang="en-US" dirty="0">
                <a:latin typeface="+mn-lt"/>
              </a:rPr>
              <a:t>We limit ourselves to linear algebra with real valued arrays </a:t>
            </a:r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dirty="0"/>
                  <a:t>np.dot(B, x) </a:t>
                </a:r>
              </a:p>
              <a:p>
                <a:pPr marL="0" indent="0">
                  <a:buNone/>
                </a:pPr>
                <a:r>
                  <a:rPr lang="en-US" dirty="0"/>
                  <a:t>## array([14, 32, 50, 68])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07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2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transpose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 only possible if matrices are </a:t>
                </a:r>
                <a:r>
                  <a:rPr lang="en-US" b="1" dirty="0">
                    <a:latin typeface="+mn-lt"/>
                  </a:rPr>
                  <a:t>conformable </a:t>
                </a:r>
                <a:r>
                  <a:rPr lang="en-US" dirty="0">
                    <a:latin typeface="+mn-lt"/>
                  </a:rPr>
                  <a:t>– number of rows of first matrix = number of columns of second matrix </a:t>
                </a:r>
              </a:p>
              <a:p>
                <a:r>
                  <a:rPr lang="en-US" dirty="0" err="1">
                    <a:latin typeface="+mn-lt"/>
                  </a:rPr>
                  <a:t>Numpy</a:t>
                </a:r>
                <a:r>
                  <a:rPr lang="en-US" dirty="0">
                    <a:latin typeface="+mn-lt"/>
                  </a:rPr>
                  <a:t> throws exception if matrices are not conformable!</a:t>
                </a: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770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Examples of conformable products: </a:t>
                </a:r>
              </a:p>
              <a:p>
                <a:pPr marL="0" indent="0">
                  <a:buNone/>
                </a:pPr>
                <a:r>
                  <a:rPr lang="en-US" dirty="0" err="1"/>
                  <a:t>np.matmul</a:t>
                </a:r>
                <a:r>
                  <a:rPr lang="en-US" dirty="0"/>
                  <a:t>(</a:t>
                </a:r>
                <a:r>
                  <a:rPr lang="en-US" dirty="0" err="1"/>
                  <a:t>np.transpose</a:t>
                </a:r>
                <a:r>
                  <a:rPr lang="en-US" dirty="0"/>
                  <a:t>(A) , B) </a:t>
                </a:r>
              </a:p>
              <a:p>
                <a:pPr marL="0" indent="0">
                  <a:buNone/>
                </a:pPr>
                <a:r>
                  <a:rPr lang="en-US" dirty="0"/>
                  <a:t>## array([[44.,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60.]]) </a:t>
                </a:r>
              </a:p>
              <a:p>
                <a:pPr marL="0" indent="0">
                  <a:buNone/>
                </a:pPr>
                <a:r>
                  <a:rPr lang="en-US" dirty="0" err="1"/>
                  <a:t>np.matmul</a:t>
                </a:r>
                <a:r>
                  <a:rPr lang="en-US" dirty="0"/>
                  <a:t>(A, </a:t>
                </a:r>
                <a:r>
                  <a:rPr lang="en-US" dirty="0" err="1"/>
                  <a:t>np.transpose</a:t>
                </a:r>
                <a:r>
                  <a:rPr lang="en-US" dirty="0"/>
                  <a:t>(B)) </a:t>
                </a:r>
              </a:p>
              <a:p>
                <a:pPr marL="0" indent="0">
                  <a:buNone/>
                </a:pPr>
                <a:r>
                  <a:rPr lang="en-US" dirty="0"/>
                  <a:t>## array([[12.,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66.]])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395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identity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>
                    <a:latin typeface="+mn-lt"/>
                  </a:rPr>
                  <a:t>, has special properties</a:t>
                </a:r>
              </a:p>
              <a:p>
                <a:r>
                  <a:rPr lang="en-US" dirty="0">
                    <a:latin typeface="+mn-lt"/>
                  </a:rPr>
                  <a:t>Identity matrix has role of a 1 in ordinary algebra</a:t>
                </a:r>
              </a:p>
              <a:p>
                <a:r>
                  <a:rPr lang="en-US" dirty="0">
                    <a:latin typeface="+mn-lt"/>
                  </a:rPr>
                  <a:t>Identity matrix has 1s on the diagonal and zeros elsewhere: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4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the identity matrix </a:t>
                </a:r>
              </a:p>
              <a:p>
                <a:r>
                  <a:rPr lang="en-US" dirty="0">
                    <a:latin typeface="+mn-lt"/>
                  </a:rPr>
                  <a:t>Products  of a rectangular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and an  identity matrix are the original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𝑨𝑰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𝑰𝑨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Define the </a:t>
                </a:r>
                <a:r>
                  <a:rPr lang="en-US" b="1" dirty="0">
                    <a:latin typeface="+mn-lt"/>
                  </a:rPr>
                  <a:t>inverse </a:t>
                </a:r>
                <a:r>
                  <a:rPr lang="en-US" dirty="0">
                    <a:latin typeface="+mn-lt"/>
                  </a:rPr>
                  <a:t>of a rectangular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1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nn-NO" dirty="0"/>
              <a:t>I3 = np.eye(3) </a:t>
            </a:r>
          </a:p>
          <a:p>
            <a:pPr marL="0" indent="0">
              <a:buNone/>
            </a:pPr>
            <a:r>
              <a:rPr lang="nn-NO" dirty="0"/>
              <a:t>I3</a:t>
            </a:r>
          </a:p>
          <a:p>
            <a:pPr marL="0" indent="0">
              <a:buNone/>
            </a:pPr>
            <a:r>
              <a:rPr lang="nn-NO" dirty="0"/>
              <a:t>## array([[1., 0., 0.], </a:t>
            </a:r>
          </a:p>
          <a:p>
            <a:pPr marL="0" indent="0">
              <a:buNone/>
            </a:pPr>
            <a:r>
              <a:rPr lang="nn-NO" dirty="0"/>
              <a:t>## [0., 1., 0.], </a:t>
            </a:r>
          </a:p>
          <a:p>
            <a:pPr marL="0" indent="0">
              <a:buNone/>
            </a:pPr>
            <a:r>
              <a:rPr lang="nn-NO" dirty="0"/>
              <a:t>## [0., 0., 1.]])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np.array</a:t>
            </a:r>
            <a:r>
              <a:rPr lang="en-US" dirty="0"/>
              <a:t>([[1,3,6], [2,2,1], [3,1,4]]) </a:t>
            </a:r>
          </a:p>
          <a:p>
            <a:pPr marL="0" indent="0">
              <a:buNone/>
            </a:pPr>
            <a:r>
              <a:rPr lang="en-US" dirty="0"/>
              <a:t>## array([[1, 3, 6], </a:t>
            </a:r>
          </a:p>
          <a:p>
            <a:pPr marL="0" indent="0">
              <a:buNone/>
            </a:pPr>
            <a:r>
              <a:rPr lang="en-US" dirty="0"/>
              <a:t>## [2, 2, 1], </a:t>
            </a:r>
          </a:p>
          <a:p>
            <a:pPr marL="0" indent="0">
              <a:buNone/>
            </a:pPr>
            <a:r>
              <a:rPr lang="en-US" dirty="0"/>
              <a:t>## [3, 1, 4]])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217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/>
              <a:t>np.dot(C,I3)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</a:p>
          <a:p>
            <a:pPr marL="0" indent="0">
              <a:buNone/>
            </a:pPr>
            <a:r>
              <a:rPr lang="en-US" dirty="0"/>
              <a:t>np.dot(I3,C)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947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 err="1"/>
              <a:t>inv_C</a:t>
            </a:r>
            <a:r>
              <a:rPr lang="en-US" dirty="0"/>
              <a:t> = </a:t>
            </a:r>
            <a:r>
              <a:rPr lang="en-US" dirty="0" err="1"/>
              <a:t>npla.inv</a:t>
            </a:r>
            <a:r>
              <a:rPr lang="en-US" dirty="0"/>
              <a:t>(C) </a:t>
            </a:r>
          </a:p>
          <a:p>
            <a:pPr marL="0" indent="0">
              <a:buNone/>
            </a:pPr>
            <a:r>
              <a:rPr lang="en-US" dirty="0"/>
              <a:t>np.dot(</a:t>
            </a:r>
            <a:r>
              <a:rPr lang="en-US" dirty="0" err="1"/>
              <a:t>inv_C,C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## array([[ 1.00000000e+00, -1.11022302e-16, 2.22044605e-16], </a:t>
            </a:r>
          </a:p>
          <a:p>
            <a:pPr marL="0" indent="0">
              <a:buNone/>
            </a:pPr>
            <a:r>
              <a:rPr lang="en-US" dirty="0"/>
              <a:t>## [ 1.66533454e-16, 1.00000000e+00, 2.22044605e-16], </a:t>
            </a:r>
          </a:p>
          <a:p>
            <a:pPr marL="0" indent="0">
              <a:buNone/>
            </a:pPr>
            <a:r>
              <a:rPr lang="en-US" dirty="0"/>
              <a:t>## [-1.38777878e-17, 6.93889390e-17, 1.00000000e+00]])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418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Common operations include: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C11D0-EED5-4354-B9F1-5FE72070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53" y="2290761"/>
            <a:ext cx="9613694" cy="41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9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Scaler is a single number dimension zero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ℛ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dimensional vector is one dimensional array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 use Python 0 indexing convention: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A8015-8F14-46A2-BF62-391C3EA0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1" y="2085848"/>
            <a:ext cx="7120122" cy="48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9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31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range of columns:</a:t>
            </a:r>
          </a:p>
          <a:p>
            <a:pPr marL="0" indent="0">
              <a:buNone/>
            </a:pPr>
            <a:r>
              <a:rPr lang="en-US" dirty="0"/>
              <a:t>B[:, 1:3] </a:t>
            </a:r>
          </a:p>
          <a:p>
            <a:pPr marL="0" indent="0">
              <a:buNone/>
            </a:pPr>
            <a:r>
              <a:rPr lang="en-US" dirty="0"/>
              <a:t>## array([[ 2, 3], </a:t>
            </a:r>
          </a:p>
          <a:p>
            <a:pPr marL="0" indent="0">
              <a:buNone/>
            </a:pPr>
            <a:r>
              <a:rPr lang="en-US" dirty="0"/>
              <a:t>## [ 5, 6], 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## [ 8, 9], </a:t>
            </a:r>
          </a:p>
          <a:p>
            <a:pPr marL="0" indent="0">
              <a:buNone/>
            </a:pPr>
            <a:r>
              <a:rPr lang="en-US" dirty="0"/>
              <a:t>## [11, 12]])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3917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21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all but last column:</a:t>
            </a:r>
          </a:p>
          <a:p>
            <a:pPr marL="0" indent="0">
              <a:buNone/>
            </a:pPr>
            <a:r>
              <a:rPr lang="en-US" dirty="0"/>
              <a:t>B[:, :-1] </a:t>
            </a:r>
          </a:p>
          <a:p>
            <a:pPr marL="0" indent="0">
              <a:buNone/>
            </a:pPr>
            <a:r>
              <a:rPr lang="en-US" dirty="0"/>
              <a:t>## array([[ 1, 2], </a:t>
            </a:r>
          </a:p>
          <a:p>
            <a:pPr marL="0" indent="0">
              <a:buNone/>
            </a:pPr>
            <a:r>
              <a:rPr lang="en-US" dirty="0"/>
              <a:t>## [ 4, 5], </a:t>
            </a:r>
          </a:p>
          <a:p>
            <a:pPr marL="0" indent="0">
              <a:buNone/>
            </a:pPr>
            <a:r>
              <a:rPr lang="en-US" dirty="0"/>
              <a:t>## [ 7, 8], </a:t>
            </a:r>
          </a:p>
          <a:p>
            <a:pPr marL="0" indent="0">
              <a:buNone/>
            </a:pPr>
            <a:r>
              <a:rPr lang="en-US" dirty="0"/>
              <a:t>## [10, 11]])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582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550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rows 0 and 2:</a:t>
            </a:r>
          </a:p>
          <a:p>
            <a:pPr marL="0" indent="0">
              <a:buNone/>
            </a:pPr>
            <a:r>
              <a:rPr lang="en-US" dirty="0"/>
              <a:t>B[[0,2], :] </a:t>
            </a:r>
          </a:p>
          <a:p>
            <a:pPr marL="0" indent="0">
              <a:buNone/>
            </a:pPr>
            <a:r>
              <a:rPr lang="en-US" dirty="0"/>
              <a:t>## array([[1, 2, 3], </a:t>
            </a:r>
          </a:p>
          <a:p>
            <a:pPr marL="0" indent="0">
              <a:buNone/>
            </a:pPr>
            <a:r>
              <a:rPr lang="en-US" dirty="0"/>
              <a:t>## [7, 8, 9]])</a:t>
            </a:r>
          </a:p>
          <a:p>
            <a:pPr marL="0" indent="0">
              <a:buNone/>
            </a:pPr>
            <a:r>
              <a:rPr lang="da-DK" dirty="0"/>
              <a:t>B[[True,False,True,False], :] </a:t>
            </a:r>
          </a:p>
          <a:p>
            <a:pPr marL="0" indent="0">
              <a:buNone/>
            </a:pPr>
            <a:r>
              <a:rPr lang="da-DK" dirty="0"/>
              <a:t>## array([[1, 2, 3], </a:t>
            </a:r>
          </a:p>
          <a:p>
            <a:pPr marL="0" indent="0">
              <a:buNone/>
            </a:pPr>
            <a:r>
              <a:rPr lang="da-DK" dirty="0"/>
              <a:t>## [7, 8, 9]])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417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76300"/>
            <a:ext cx="11525250" cy="57054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To create a copy of a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 use the </a:t>
            </a:r>
            <a:r>
              <a:rPr lang="en-US" dirty="0" err="1">
                <a:latin typeface="+mn-lt"/>
              </a:rPr>
              <a:t>numpy.copy</a:t>
            </a:r>
            <a:r>
              <a:rPr lang="en-US" dirty="0">
                <a:latin typeface="+mn-lt"/>
              </a:rPr>
              <a:t> function;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np.copy</a:t>
            </a:r>
            <a:r>
              <a:rPr lang="en-US" dirty="0"/>
              <a:t>(B) </a:t>
            </a:r>
          </a:p>
          <a:p>
            <a:pPr marL="0" indent="0">
              <a:buNone/>
            </a:pPr>
            <a:r>
              <a:rPr lang="en-US" dirty="0"/>
              <a:t>B = B + 1.0 print(B) </a:t>
            </a:r>
          </a:p>
          <a:p>
            <a:pPr marL="0" indent="0">
              <a:buNone/>
            </a:pPr>
            <a:r>
              <a:rPr lang="en-US" dirty="0"/>
              <a:t>## [[ 2. 3. 4.] </a:t>
            </a:r>
          </a:p>
          <a:p>
            <a:pPr marL="0" indent="0">
              <a:buNone/>
            </a:pPr>
            <a:r>
              <a:rPr lang="en-US" dirty="0"/>
              <a:t>## [ 5. 6. 7.] </a:t>
            </a:r>
          </a:p>
          <a:p>
            <a:pPr marL="0" indent="0">
              <a:buNone/>
            </a:pPr>
            <a:r>
              <a:rPr lang="en-US" dirty="0"/>
              <a:t>## [ 8. 9. 10.] </a:t>
            </a:r>
          </a:p>
          <a:p>
            <a:pPr marL="0" indent="0">
              <a:buNone/>
            </a:pPr>
            <a:r>
              <a:rPr lang="en-US" dirty="0"/>
              <a:t>## [11. 12. 13.]] </a:t>
            </a:r>
          </a:p>
          <a:p>
            <a:pPr marL="0" indent="0">
              <a:buNone/>
            </a:pPr>
            <a:r>
              <a:rPr lang="en-US" dirty="0"/>
              <a:t>print(C)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514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…</a:t>
                </a:r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This property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unique solution to </a:t>
                </a: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problem  </a:t>
                </a: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Eigenvalues are ordered   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8025" y="1193836"/>
            <a:ext cx="5509477" cy="5410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How can we interpret </a:t>
            </a:r>
            <a:r>
              <a:rPr lang="en-US" sz="2800" dirty="0" err="1">
                <a:latin typeface="+mn-lt"/>
                <a:cs typeface="Segoe UI" panose="020B0502040204020203" pitchFamily="34" charset="0"/>
              </a:rPr>
              <a:t>eigendecomposition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for 2-d example?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First eigenvector are along direction of fastest change</a:t>
            </a:r>
          </a:p>
          <a:p>
            <a:r>
              <a:rPr lang="en-US" dirty="0">
                <a:cs typeface="Segoe UI" panose="020B0502040204020203" pitchFamily="34" charset="0"/>
              </a:rPr>
              <a:t>First eigenvalue is the scale of the first 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Other eigenvectors along ordered decreasing directions of fastest change</a:t>
            </a:r>
          </a:p>
          <a:p>
            <a:r>
              <a:rPr lang="en-US" dirty="0">
                <a:cs typeface="Segoe UI" panose="020B0502040204020203" pitchFamily="34" charset="0"/>
              </a:rPr>
              <a:t>Eigenvalues are scales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</a:t>
            </a: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1144DD8E-88AE-4361-990C-33430DF76415}"/>
              </a:ext>
            </a:extLst>
          </p:cNvPr>
          <p:cNvGrpSpPr>
            <a:grpSpLocks/>
          </p:cNvGrpSpPr>
          <p:nvPr/>
        </p:nvGrpSpPr>
        <p:grpSpPr bwMode="auto">
          <a:xfrm>
            <a:off x="6303011" y="2292334"/>
            <a:ext cx="5787413" cy="3017854"/>
            <a:chOff x="2254" y="2352"/>
            <a:chExt cx="3410" cy="1813"/>
          </a:xfrm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B30430D9-95A9-40BC-B2A3-3AB4693BD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736"/>
              <a:ext cx="100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>
                  <a:solidFill>
                    <a:srgbClr val="FF3300"/>
                  </a:solidFill>
                  <a:cs typeface="Times New Roman" panose="02020603050405020304" pitchFamily="18" charset="0"/>
                </a:rPr>
                <a:t>direction of the slowest change</a:t>
              </a:r>
              <a:endParaRPr lang="ru-RU" altLang="en-US" sz="1600">
                <a:solidFill>
                  <a:srgbClr val="FF33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9BD20CB3-81D3-46EF-A76C-1B174A453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352"/>
              <a:ext cx="105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 dirty="0">
                  <a:solidFill>
                    <a:srgbClr val="0033CC"/>
                  </a:solidFill>
                  <a:cs typeface="Times New Roman" panose="02020603050405020304" pitchFamily="18" charset="0"/>
                </a:rPr>
                <a:t>direction of the fastest change</a:t>
              </a:r>
              <a:endParaRPr lang="ru-RU" altLang="en-US" sz="1600" dirty="0">
                <a:solidFill>
                  <a:srgbClr val="0033CC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7D4A61DB-3EDE-4AE1-98D7-93C2F6C8CE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06879">
              <a:off x="2254" y="2771"/>
              <a:ext cx="2448" cy="1217"/>
            </a:xfrm>
            <a:prstGeom prst="ellipse">
              <a:avLst/>
            </a:prstGeom>
            <a:solidFill>
              <a:srgbClr val="7CF6D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5392019D-7A21-4173-9032-45FE30C7D1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V="1">
              <a:off x="2555" y="2597"/>
              <a:ext cx="1875" cy="15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B9335222-F3FE-47F2-81E0-D6183D8088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H="1" flipV="1">
              <a:off x="3094" y="2904"/>
              <a:ext cx="798" cy="9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172CB780-BC01-4F06-B927-F20A920525C4}"/>
                </a:ext>
              </a:extLst>
            </p:cNvPr>
            <p:cNvSpPr>
              <a:spLocks/>
            </p:cNvSpPr>
            <p:nvPr/>
          </p:nvSpPr>
          <p:spPr bwMode="auto">
            <a:xfrm rot="-6496486">
              <a:off x="4037" y="2756"/>
              <a:ext cx="116" cy="1095"/>
            </a:xfrm>
            <a:prstGeom prst="leftBrace">
              <a:avLst>
                <a:gd name="adj1" fmla="val 78664"/>
                <a:gd name="adj2" fmla="val 49065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AutoShape 15">
              <a:extLst>
                <a:ext uri="{FF2B5EF4-FFF2-40B4-BE49-F238E27FC236}">
                  <a16:creationId xmlns:a16="http://schemas.microsoft.com/office/drawing/2014/main" id="{FFCA31A6-9DC5-4BCE-9CEB-DBFB524F5E23}"/>
                </a:ext>
              </a:extLst>
            </p:cNvPr>
            <p:cNvSpPr>
              <a:spLocks/>
            </p:cNvSpPr>
            <p:nvPr/>
          </p:nvSpPr>
          <p:spPr bwMode="auto">
            <a:xfrm rot="-1178674">
              <a:off x="3212" y="2864"/>
              <a:ext cx="140" cy="513"/>
            </a:xfrm>
            <a:prstGeom prst="leftBrace">
              <a:avLst>
                <a:gd name="adj1" fmla="val 30536"/>
                <a:gd name="adj2" fmla="val 4906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574AAD93-4951-4F14-A053-5C9D15B9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16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max</a:t>
              </a: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8A615ADB-3C6B-4045-94D6-EB6C8EAF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60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min</a:t>
              </a: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2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Examples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DD6408-B0DC-4BBF-8F31-9B2A4D280801}"/>
              </a:ext>
            </a:extLst>
          </p:cNvPr>
          <p:cNvSpPr txBox="1">
            <a:spLocks/>
          </p:cNvSpPr>
          <p:nvPr/>
        </p:nvSpPr>
        <p:spPr>
          <a:xfrm>
            <a:off x="923925" y="1422400"/>
            <a:ext cx="10515600" cy="666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See </a:t>
            </a:r>
            <a:r>
              <a:rPr lang="en-US" sz="4000">
                <a:latin typeface="+mn-lt"/>
                <a:cs typeface="Segoe UI" panose="020B0502040204020203" pitchFamily="34" charset="0"/>
              </a:rPr>
              <a:t>the notebook!</a:t>
            </a: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9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A matrix,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𝑐𝑜𝑙𝑢𝑚𝑛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two dimensional array of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Using the convention, </a:t>
                </a:r>
                <a:r>
                  <a:rPr lang="en-US" i="1" dirty="0">
                    <a:cs typeface="Segoe UI" panose="020B0502040204020203" pitchFamily="34" charset="0"/>
                  </a:rPr>
                  <a:t>row index, column index</a:t>
                </a:r>
                <a:r>
                  <a:rPr lang="en-US" dirty="0">
                    <a:cs typeface="Segoe UI" panose="020B0502040204020203" pitchFamily="34" charset="0"/>
                  </a:rPr>
                  <a:t>,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Linear algebra works with arrays of any dimensions: sometimes referred to as tensors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For the linear model we want to find the </a:t>
                </a:r>
                <a:r>
                  <a:rPr lang="en-US" b="1" dirty="0">
                    <a:cs typeface="Segoe UI" panose="020B0502040204020203" pitchFamily="34" charset="0"/>
                  </a:rPr>
                  <a:t>least squares error </a:t>
                </a:r>
                <a:r>
                  <a:rPr lang="en-US" dirty="0">
                    <a:cs typeface="Segoe UI" panose="020B0502040204020203" pitchFamily="34" charset="0"/>
                  </a:rPr>
                  <a:t>solution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(feature)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label vector, </a:t>
                </a:r>
                <a:r>
                  <a:rPr lang="en-US" i="1" dirty="0">
                    <a:cs typeface="Segoe UI" panose="020B0502040204020203" pitchFamily="34" charset="0"/>
                  </a:rPr>
                  <a:t>b</a:t>
                </a:r>
                <a:r>
                  <a:rPr lang="en-US" dirty="0">
                    <a:cs typeface="Segoe UI" panose="020B0502040204020203" pitchFamily="34" charset="0"/>
                  </a:rPr>
                  <a:t>, we want to find a </a:t>
                </a:r>
                <a:r>
                  <a:rPr lang="en-US" b="1" dirty="0">
                    <a:cs typeface="Segoe UI" panose="020B0502040204020203" pitchFamily="34" charset="0"/>
                  </a:rPr>
                  <a:t>coeffect vector</a:t>
                </a:r>
                <a:r>
                  <a:rPr lang="en-US" dirty="0">
                    <a:cs typeface="Segoe UI" panose="020B0502040204020203" pitchFamily="34" charset="0"/>
                  </a:rPr>
                  <a:t>,</a:t>
                </a:r>
                <a:r>
                  <a:rPr lang="en-US" b="1" dirty="0">
                    <a:cs typeface="Segoe UI" panose="020B0502040204020203" pitchFamily="34" charset="0"/>
                  </a:rPr>
                  <a:t> </a:t>
                </a:r>
                <a:r>
                  <a:rPr lang="en-US" i="1" dirty="0">
                    <a:cs typeface="Segoe UI" panose="020B0502040204020203" pitchFamily="34" charset="0"/>
                  </a:rPr>
                  <a:t>p</a:t>
                </a:r>
                <a:r>
                  <a:rPr lang="en-US" dirty="0">
                    <a:cs typeface="Segoe UI" panose="020B0502040204020203" pitchFamily="34" charset="0"/>
                  </a:rPr>
                  <a:t>, that minimizes the squared error: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find the </a:t>
                </a:r>
                <a:r>
                  <a:rPr lang="en-US" b="1" dirty="0">
                    <a:cs typeface="Segoe UI" panose="020B0502040204020203" pitchFamily="34" charset="0"/>
                  </a:rPr>
                  <a:t>normal equations </a:t>
                </a:r>
                <a:r>
                  <a:rPr lang="en-US" dirty="0">
                    <a:cs typeface="Segoe UI" panose="020B0502040204020203" pitchFamily="34" charset="0"/>
                  </a:rPr>
                  <a:t>by multiplying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taking an inverse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These are the normal equations with covariance,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where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Decomposition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04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principle component decomposition to find the </a:t>
                </a:r>
                <a:r>
                  <a:rPr lang="en-US" b="1" dirty="0">
                    <a:cs typeface="Segoe UI" panose="020B0502040204020203" pitchFamily="34" charset="0"/>
                  </a:rPr>
                  <a:t>inverse</a:t>
                </a:r>
                <a:r>
                  <a:rPr lang="en-US" dirty="0">
                    <a:cs typeface="Segoe UI" panose="020B0502040204020203" pitchFamily="34" charset="0"/>
                  </a:rPr>
                  <a:t> 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convariance matrix,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Λ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Q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2×2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covariance matrix </a:t>
                </a:r>
                <a:r>
                  <a:rPr lang="en-US" dirty="0"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is unstable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does not exist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stable inverse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99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largest corresponding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having decreasing variance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transformation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For the linear model we want to find the </a:t>
                </a:r>
                <a:r>
                  <a:rPr lang="en-US" b="1" dirty="0">
                    <a:cs typeface="Segoe UI" panose="020B0502040204020203" pitchFamily="34" charset="0"/>
                  </a:rPr>
                  <a:t>least squares error </a:t>
                </a:r>
                <a:r>
                  <a:rPr lang="en-US" dirty="0">
                    <a:cs typeface="Segoe UI" panose="020B0502040204020203" pitchFamily="34" charset="0"/>
                  </a:rPr>
                  <a:t>solution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(feature)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label vector, </a:t>
                </a:r>
                <a:r>
                  <a:rPr lang="en-US" i="1" dirty="0">
                    <a:cs typeface="Segoe UI" panose="020B0502040204020203" pitchFamily="34" charset="0"/>
                  </a:rPr>
                  <a:t>b</a:t>
                </a:r>
                <a:r>
                  <a:rPr lang="en-US" dirty="0">
                    <a:cs typeface="Segoe UI" panose="020B0502040204020203" pitchFamily="34" charset="0"/>
                  </a:rPr>
                  <a:t>, we want to find a </a:t>
                </a:r>
                <a:r>
                  <a:rPr lang="en-US" b="1" dirty="0">
                    <a:cs typeface="Segoe UI" panose="020B0502040204020203" pitchFamily="34" charset="0"/>
                  </a:rPr>
                  <a:t>coeffect vector</a:t>
                </a:r>
                <a:r>
                  <a:rPr lang="en-US" dirty="0">
                    <a:cs typeface="Segoe UI" panose="020B0502040204020203" pitchFamily="34" charset="0"/>
                  </a:rPr>
                  <a:t>,</a:t>
                </a:r>
                <a:r>
                  <a:rPr lang="en-US" b="1" dirty="0">
                    <a:cs typeface="Segoe UI" panose="020B0502040204020203" pitchFamily="34" charset="0"/>
                  </a:rPr>
                  <a:t> </a:t>
                </a:r>
                <a:r>
                  <a:rPr lang="en-US" i="1" dirty="0">
                    <a:cs typeface="Segoe UI" panose="020B0502040204020203" pitchFamily="34" charset="0"/>
                  </a:rPr>
                  <a:t>p</a:t>
                </a:r>
                <a:r>
                  <a:rPr lang="en-US" dirty="0">
                    <a:cs typeface="Segoe UI" panose="020B0502040204020203" pitchFamily="34" charset="0"/>
                  </a:rPr>
                  <a:t>, that minimizes the squared error: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find the </a:t>
                </a:r>
                <a:r>
                  <a:rPr lang="en-US" b="1" dirty="0">
                    <a:cs typeface="Segoe UI" panose="020B0502040204020203" pitchFamily="34" charset="0"/>
                  </a:rPr>
                  <a:t>normal equations </a:t>
                </a:r>
                <a:r>
                  <a:rPr lang="en-US" dirty="0">
                    <a:cs typeface="Segoe UI" panose="020B0502040204020203" pitchFamily="34" charset="0"/>
                  </a:rPr>
                  <a:t>by multiplying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taking an inverse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These are the normal equations with covariance,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01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75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 the 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5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this </a:t>
                </a:r>
                <a:r>
                  <a:rPr lang="en-US" b="1" dirty="0">
                    <a:cs typeface="Segoe UI" panose="020B0502040204020203" pitchFamily="34" charset="0"/>
                  </a:rPr>
                  <a:t>inverse is unstable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 andy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the </a:t>
                </a:r>
                <a:r>
                  <a:rPr lang="en-US" b="1" dirty="0">
                    <a:cs typeface="Segoe UI" panose="020B0502040204020203" pitchFamily="34" charset="0"/>
                  </a:rPr>
                  <a:t>inverse does not exist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:r>
                  <a:rPr lang="en-US" b="1" dirty="0">
                    <a:cs typeface="Segoe UI" panose="020B0502040204020203" pitchFamily="34" charset="0"/>
                  </a:rPr>
                  <a:t>stable inverse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29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  </a:t>
                </a:r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2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Perform element-wise operations on arrays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𝑼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6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458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, create some arrays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pt-BR" dirty="0"/>
              <a:t>import numpy.random as nr </a:t>
            </a:r>
          </a:p>
          <a:p>
            <a:pPr marL="0" indent="0">
              <a:buNone/>
            </a:pPr>
            <a:r>
              <a:rPr lang="pt-BR" dirty="0"/>
              <a:t>import numpy.linalg as npla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([2]*3) </a:t>
            </a:r>
          </a:p>
          <a:p>
            <a:pPr marL="0" indent="0">
              <a:buNone/>
            </a:pPr>
            <a:r>
              <a:rPr lang="en-US" dirty="0"/>
              <a:t>print('Array y = {}, with type {}'.format(</a:t>
            </a:r>
            <a:r>
              <a:rPr lang="en-US" dirty="0" err="1"/>
              <a:t>y,type</a:t>
            </a:r>
            <a:r>
              <a:rPr lang="en-US" dirty="0"/>
              <a:t>(y)))</a:t>
            </a:r>
          </a:p>
          <a:p>
            <a:pPr marL="0" indent="0">
              <a:buNone/>
            </a:pPr>
            <a:r>
              <a:rPr lang="en-US" dirty="0"/>
              <a:t>## Array y = [2 2 2],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(1, 4) </a:t>
            </a:r>
          </a:p>
          <a:p>
            <a:pPr marL="0" indent="0">
              <a:buNone/>
            </a:pPr>
            <a:r>
              <a:rPr lang="en-US" dirty="0"/>
              <a:t>print('Array x = {} with type {}'.format(</a:t>
            </a:r>
            <a:r>
              <a:rPr lang="en-US" dirty="0" err="1"/>
              <a:t>x,type</a:t>
            </a:r>
            <a:r>
              <a:rPr lang="en-US" dirty="0"/>
              <a:t>(x)))</a:t>
            </a:r>
          </a:p>
          <a:p>
            <a:pPr marL="0" indent="0">
              <a:buNone/>
            </a:pPr>
            <a:r>
              <a:rPr lang="en-US" dirty="0"/>
              <a:t>## Array x = [1 2 3]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583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err="1"/>
              <a:t>a_scalar</a:t>
            </a:r>
            <a:r>
              <a:rPr lang="en-US" dirty="0"/>
              <a:t> = 1.0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a_scalar</a:t>
            </a:r>
            <a:r>
              <a:rPr lang="en-US" dirty="0"/>
              <a:t> + y)</a:t>
            </a:r>
          </a:p>
          <a:p>
            <a:pPr marL="0" indent="0">
              <a:buNone/>
            </a:pPr>
            <a:r>
              <a:rPr lang="en-US" dirty="0"/>
              <a:t>## [3. 3. 3.]</a:t>
            </a:r>
          </a:p>
          <a:p>
            <a:pPr marL="0" indent="0">
              <a:buNone/>
            </a:pPr>
            <a:r>
              <a:rPr lang="en-US" dirty="0"/>
              <a:t>print(y - x)</a:t>
            </a:r>
          </a:p>
          <a:p>
            <a:pPr marL="0" indent="0">
              <a:buNone/>
            </a:pPr>
            <a:r>
              <a:rPr lang="en-US" dirty="0"/>
              <a:t>## [ 1 0 -1]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48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19840</TotalTime>
  <Words>3294</Words>
  <Application>Microsoft Office PowerPoint</Application>
  <PresentationFormat>Widescreen</PresentationFormat>
  <Paragraphs>470</Paragraphs>
  <Slides>55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Times New Roman</vt:lpstr>
      <vt:lpstr>Office Theme</vt:lpstr>
      <vt:lpstr>1_Office Theme</vt:lpstr>
      <vt:lpstr>CSCI E-25 Review of Linear Algebra</vt:lpstr>
      <vt:lpstr>Review of Linear Algebra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Examples of Eigenvalues and Eigenvectors</vt:lpstr>
      <vt:lpstr>Least Squares for the linear model</vt:lpstr>
      <vt:lpstr>Principle Component Decomposition</vt:lpstr>
      <vt:lpstr>Singular Value Decomposition 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Least Squares for the linear model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 Elston</cp:lastModifiedBy>
  <cp:revision>835</cp:revision>
  <dcterms:created xsi:type="dcterms:W3CDTF">2020-07-25T22:15:22Z</dcterms:created>
  <dcterms:modified xsi:type="dcterms:W3CDTF">2022-06-23T21:46:51Z</dcterms:modified>
</cp:coreProperties>
</file>