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482" r:id="rId11"/>
    <p:sldId id="348" r:id="rId12"/>
    <p:sldId id="350" r:id="rId13"/>
    <p:sldId id="346" r:id="rId14"/>
    <p:sldId id="347" r:id="rId15"/>
    <p:sldId id="493" r:id="rId16"/>
    <p:sldId id="492" r:id="rId17"/>
    <p:sldId id="494" r:id="rId18"/>
    <p:sldId id="481" r:id="rId19"/>
    <p:sldId id="354" r:id="rId20"/>
    <p:sldId id="349" r:id="rId21"/>
    <p:sldId id="352" r:id="rId22"/>
    <p:sldId id="389" r:id="rId23"/>
    <p:sldId id="358" r:id="rId24"/>
    <p:sldId id="391" r:id="rId25"/>
    <p:sldId id="404" r:id="rId26"/>
    <p:sldId id="490" r:id="rId27"/>
    <p:sldId id="483" r:id="rId28"/>
    <p:sldId id="403" r:id="rId29"/>
    <p:sldId id="362" r:id="rId30"/>
    <p:sldId id="359" r:id="rId31"/>
    <p:sldId id="361" r:id="rId32"/>
    <p:sldId id="360" r:id="rId33"/>
    <p:sldId id="356" r:id="rId34"/>
    <p:sldId id="363" r:id="rId35"/>
    <p:sldId id="484" r:id="rId36"/>
    <p:sldId id="355" r:id="rId37"/>
    <p:sldId id="384" r:id="rId38"/>
    <p:sldId id="385" r:id="rId39"/>
    <p:sldId id="386" r:id="rId40"/>
    <p:sldId id="387" r:id="rId41"/>
    <p:sldId id="388" r:id="rId42"/>
    <p:sldId id="485" r:id="rId43"/>
    <p:sldId id="380" r:id="rId44"/>
    <p:sldId id="381" r:id="rId45"/>
    <p:sldId id="364" r:id="rId46"/>
    <p:sldId id="510" r:id="rId47"/>
    <p:sldId id="486" r:id="rId48"/>
    <p:sldId id="382" r:id="rId49"/>
    <p:sldId id="495" r:id="rId50"/>
    <p:sldId id="392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489" r:id="rId63"/>
    <p:sldId id="376" r:id="rId64"/>
    <p:sldId id="377" r:id="rId65"/>
    <p:sldId id="378" r:id="rId66"/>
    <p:sldId id="400" r:id="rId67"/>
    <p:sldId id="487" r:id="rId68"/>
    <p:sldId id="505" r:id="rId69"/>
    <p:sldId id="504" r:id="rId70"/>
    <p:sldId id="506" r:id="rId71"/>
    <p:sldId id="501" r:id="rId72"/>
    <p:sldId id="508" r:id="rId73"/>
    <p:sldId id="509" r:id="rId74"/>
    <p:sldId id="512" r:id="rId75"/>
    <p:sldId id="513" r:id="rId76"/>
    <p:sldId id="514" r:id="rId77"/>
    <p:sldId id="511" r:id="rId78"/>
    <p:sldId id="497" r:id="rId79"/>
    <p:sldId id="401" r:id="rId80"/>
    <p:sldId id="498" r:id="rId81"/>
    <p:sldId id="393" r:id="rId82"/>
    <p:sldId id="496" r:id="rId83"/>
    <p:sldId id="399" r:id="rId84"/>
    <p:sldId id="397" r:id="rId85"/>
    <p:sldId id="39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Suffers from </a:t>
            </a:r>
            <a:r>
              <a:rPr lang="en-US" b="1" dirty="0"/>
              <a:t>negative sampling bias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Most user-item entries are blank or missing</a:t>
            </a:r>
          </a:p>
          <a:p>
            <a:r>
              <a:rPr lang="en-US" b="1" dirty="0"/>
              <a:t>Cold start</a:t>
            </a:r>
            <a:r>
              <a:rPr lang="en-US" dirty="0"/>
              <a:t> problem </a:t>
            </a:r>
            <a:endParaRPr lang="en-US" b="1" dirty="0"/>
          </a:p>
          <a:p>
            <a:pPr lvl="1"/>
            <a:r>
              <a:rPr lang="en-US" dirty="0"/>
              <a:t>Blank entries for new user or new item, frequently added </a:t>
            </a:r>
          </a:p>
          <a:p>
            <a:pPr lvl="1"/>
            <a:r>
              <a:rPr lang="en-US" dirty="0"/>
              <a:t>Blank entries for rarely purchased items </a:t>
            </a:r>
          </a:p>
          <a:p>
            <a:r>
              <a:rPr lang="en-US" b="1" dirty="0"/>
              <a:t>Sparse data </a:t>
            </a:r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ratings, only have binary response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usually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Users are unaware of items deep in results lists  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never know why they do not take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existence, </a:t>
            </a:r>
            <a:r>
              <a:rPr lang="en-US" b="1" dirty="0"/>
              <a:t>position bias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endParaRPr lang="en-US" dirty="0"/>
          </a:p>
          <a:p>
            <a:r>
              <a:rPr lang="en-US" b="1" dirty="0"/>
              <a:t>Position bias </a:t>
            </a:r>
            <a:r>
              <a:rPr lang="en-US" dirty="0"/>
              <a:t>provides a model for the prevalence of negative samples in recommendation data</a:t>
            </a:r>
          </a:p>
          <a:p>
            <a:r>
              <a:rPr lang="en-US" dirty="0"/>
              <a:t>Probability of a click depends on the position 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product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 </a:t>
            </a:r>
          </a:p>
          <a:p>
            <a:pPr lvl="1"/>
            <a:r>
              <a:rPr lang="en-US" dirty="0"/>
              <a:t>Linear factor models – our focus for this lesson </a:t>
            </a:r>
          </a:p>
          <a:p>
            <a:pPr lvl="1"/>
            <a:r>
              <a:rPr lang="en-US" dirty="0"/>
              <a:t>Hash sketch tables </a:t>
            </a:r>
          </a:p>
          <a:p>
            <a:pPr lvl="1"/>
            <a:r>
              <a:rPr lang="en-US" dirty="0"/>
              <a:t>Neural embedding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– high dimensional characteristics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r="-348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embedding 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Advanced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4" y="2070411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7968077" y="6060071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580571" y="2075543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Reduce dimensionality </a:t>
            </a:r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Matrix factorization 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r>
              <a:rPr lang="en-US" b="1" dirty="0"/>
              <a:t>Graph-based models </a:t>
            </a:r>
            <a:r>
              <a:rPr lang="en-US" dirty="0"/>
              <a:t>for Collaborative filtering are highly efficient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numeric)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2525486"/>
            <a:ext cx="2903484" cy="56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3091055"/>
            <a:ext cx="127300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NMS adds a uniformly samples a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:r>
                  <a:rPr lang="en-US" sz="2200"/>
                  <a:t>sampling weight for </a:t>
                </a:r>
                <a:r>
                  <a:rPr lang="en-US" sz="2200" dirty="0"/>
                  <a:t>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12466</TotalTime>
  <Words>5552</Words>
  <Application>Microsoft Office PowerPoint</Application>
  <PresentationFormat>Widescreen</PresentationFormat>
  <Paragraphs>1745</Paragraphs>
  <Slides>85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567</cp:revision>
  <dcterms:created xsi:type="dcterms:W3CDTF">2020-08-19T23:28:02Z</dcterms:created>
  <dcterms:modified xsi:type="dcterms:W3CDTF">2025-03-11T01:41:01Z</dcterms:modified>
</cp:coreProperties>
</file>