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59" r:id="rId3"/>
    <p:sldId id="378" r:id="rId4"/>
    <p:sldId id="364" r:id="rId5"/>
    <p:sldId id="371" r:id="rId6"/>
    <p:sldId id="257" r:id="rId7"/>
    <p:sldId id="263" r:id="rId8"/>
    <p:sldId id="259" r:id="rId9"/>
    <p:sldId id="261" r:id="rId10"/>
    <p:sldId id="258" r:id="rId11"/>
    <p:sldId id="264" r:id="rId12"/>
    <p:sldId id="274" r:id="rId13"/>
    <p:sldId id="280" r:id="rId14"/>
    <p:sldId id="282" r:id="rId15"/>
    <p:sldId id="283" r:id="rId16"/>
    <p:sldId id="284" r:id="rId17"/>
    <p:sldId id="285" r:id="rId18"/>
    <p:sldId id="290" r:id="rId19"/>
    <p:sldId id="287" r:id="rId20"/>
    <p:sldId id="288" r:id="rId21"/>
    <p:sldId id="279" r:id="rId22"/>
    <p:sldId id="286" r:id="rId23"/>
    <p:sldId id="271" r:id="rId24"/>
    <p:sldId id="272" r:id="rId25"/>
    <p:sldId id="273" r:id="rId26"/>
    <p:sldId id="278" r:id="rId27"/>
    <p:sldId id="277" r:id="rId28"/>
    <p:sldId id="265" r:id="rId29"/>
    <p:sldId id="268" r:id="rId30"/>
    <p:sldId id="291" r:id="rId31"/>
    <p:sldId id="269" r:id="rId32"/>
    <p:sldId id="266" r:id="rId33"/>
    <p:sldId id="270" r:id="rId34"/>
    <p:sldId id="292" r:id="rId35"/>
    <p:sldId id="297" r:id="rId36"/>
    <p:sldId id="289" r:id="rId37"/>
    <p:sldId id="293" r:id="rId38"/>
    <p:sldId id="295" r:id="rId39"/>
    <p:sldId id="294" r:id="rId40"/>
    <p:sldId id="296" r:id="rId41"/>
    <p:sldId id="267" r:id="rId42"/>
    <p:sldId id="298" r:id="rId43"/>
    <p:sldId id="299" r:id="rId44"/>
    <p:sldId id="300" r:id="rId45"/>
    <p:sldId id="37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34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adata" TargetMode="External"/><Relationship Id="rId7" Type="http://schemas.openxmlformats.org/officeDocument/2006/relationships/hyperlink" Target="https://arxiv.org/abs/1603.04467" TargetMode="External"/><Relationship Id="rId2" Type="http://schemas.openxmlformats.org/officeDocument/2006/relationships/hyperlink" Target="https://en.wikipedia.org/wiki/Connection_Mach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matei/papers/2010/hotcloud_spark.pdf" TargetMode="External"/><Relationship Id="rId5" Type="http://schemas.openxmlformats.org/officeDocument/2006/relationships/hyperlink" Target="http://www.iro.umontreal.ca/~lisa/pointeurs/theano_scipy2010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plyr.pdf" TargetMode="External"/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</a:t>
            </a:r>
            <a:r>
              <a:rPr lang="en-US">
                <a:latin typeface="+mn-lt"/>
              </a:rPr>
              <a:t>Analytic Algorithms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1980s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</a:t>
            </a:r>
            <a:r>
              <a:rPr lang="en-US" dirty="0" err="1"/>
              <a:t>communicaitons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1120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069942"/>
            <a:ext cx="11159350" cy="57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2"/>
              </a:rPr>
              <a:t>Connection Machine </a:t>
            </a:r>
            <a:r>
              <a:rPr lang="en-US" dirty="0"/>
              <a:t>employed up to 1024 CPUs 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3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Publication of 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Theano platform (</a:t>
            </a:r>
            <a:r>
              <a:rPr lang="en-US" dirty="0" err="1">
                <a:hlinkClick r:id="rId5"/>
              </a:rPr>
              <a:t>Bergstra</a:t>
            </a:r>
            <a:r>
              <a:rPr lang="en-US" dirty="0">
                <a:hlinkClick r:id="rId5"/>
              </a:rPr>
              <a:t> et.al. 2010</a:t>
            </a:r>
            <a:r>
              <a:rPr lang="en-US" dirty="0"/>
              <a:t>) first released 2006 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6"/>
              </a:rPr>
              <a:t>Zaharia</a:t>
            </a:r>
            <a:r>
              <a:rPr lang="en-US" dirty="0">
                <a:hlinkClick r:id="rId6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7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Simple model of 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Example: 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other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uses </a:t>
            </a:r>
            <a:r>
              <a:rPr lang="en-US"/>
              <a:t>a split-apply-combine process </a:t>
            </a:r>
            <a:r>
              <a:rPr lang="en-US" dirty="0"/>
              <a:t>operating on key-value pairs </a:t>
            </a:r>
          </a:p>
          <a:p>
            <a:r>
              <a:rPr lang="en-US" dirty="0"/>
              <a:t>MapReduce is a specific case of the general split-apply-combine approach, as pointed out by </a:t>
            </a:r>
            <a:r>
              <a:rPr lang="en-US" dirty="0">
                <a:hlinkClick r:id="rId3"/>
              </a:rPr>
              <a:t>Wickham, 2011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worst case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constant average access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K-V Pairs and Hashing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common key</a:t>
                </a:r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common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same key </a:t>
                </a:r>
              </a:p>
              <a:p>
                <a:pPr lvl="1"/>
                <a:r>
                  <a:rPr lang="en-US" dirty="0"/>
                  <a:t>Number of reducers is number of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But, many applications in data mining: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 in data  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is the </a:t>
                </a:r>
                <a:r>
                  <a:rPr lang="en-US" b="1" dirty="0"/>
                  <a:t>Binomial coefficient</a:t>
                </a:r>
                <a:r>
                  <a:rPr lang="en-US" dirty="0"/>
                  <a:t>; </a:t>
                </a:r>
                <a:r>
                  <a:rPr lang="en-US" b="1" dirty="0"/>
                  <a:t>n choose 2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of the result is the sum of the product of the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  <a:blipFill>
                <a:blip r:embed="rId2"/>
                <a:stretch>
                  <a:fillRect l="-1144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</a:t>
                </a:r>
                <a:r>
                  <a:rPr lang="en-US" sz="2800" b="1" dirty="0"/>
                  <a:t>Yale representation </a:t>
                </a:r>
                <a:r>
                  <a:rPr lang="en-US" sz="2800" dirty="0"/>
                  <a:t>for a sparse matrix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Hash keys are not always unique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Hash Collisions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each multiplication operation required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b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</a:t>
            </a:r>
            <a:r>
              <a:rPr lang="en-US" dirty="0" err="1"/>
              <a:t>handel</a:t>
            </a:r>
            <a:r>
              <a:rPr lang="en-US" dirty="0"/>
              <a:t>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Look along entire graph to find values to keep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execution graph  </a:t>
            </a:r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2"/>
            <a:ext cx="10515600" cy="536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Required if you are enrolled for Graduate Credit</a:t>
            </a:r>
          </a:p>
          <a:p>
            <a:r>
              <a:rPr lang="en-US" dirty="0"/>
              <a:t>Project proposal and final report comprise </a:t>
            </a:r>
            <a:r>
              <a:rPr lang="en-US" b="1" dirty="0"/>
              <a:t>30% of overall grade</a:t>
            </a:r>
            <a:r>
              <a:rPr lang="en-US" dirty="0"/>
              <a:t>! </a:t>
            </a:r>
          </a:p>
          <a:p>
            <a:r>
              <a:rPr lang="en-US" dirty="0"/>
              <a:t>Your chance to pull the concepts of the course together and show what you can do</a:t>
            </a:r>
          </a:p>
          <a:p>
            <a:pPr lvl="1"/>
            <a:r>
              <a:rPr lang="en-US" dirty="0"/>
              <a:t>Good addition to your data science portfolio</a:t>
            </a:r>
          </a:p>
          <a:p>
            <a:r>
              <a:rPr lang="en-US" dirty="0"/>
              <a:t>Working independently, you will:</a:t>
            </a:r>
          </a:p>
          <a:p>
            <a:pPr lvl="1"/>
            <a:r>
              <a:rPr lang="en-US" dirty="0"/>
              <a:t>Select a data set and </a:t>
            </a:r>
            <a:r>
              <a:rPr lang="en-US" b="1" dirty="0"/>
              <a:t>problem of interest to you</a:t>
            </a:r>
          </a:p>
          <a:p>
            <a:pPr lvl="1"/>
            <a:r>
              <a:rPr lang="en-US" dirty="0"/>
              <a:t>Explore and understand the data set in depth</a:t>
            </a:r>
          </a:p>
          <a:p>
            <a:pPr lvl="1"/>
            <a:r>
              <a:rPr lang="en-US" dirty="0"/>
              <a:t>Use data mining methods within the scope of the course to extract information and discover relationships</a:t>
            </a:r>
          </a:p>
          <a:p>
            <a:pPr lvl="1"/>
            <a:r>
              <a:rPr lang="en-US" dirty="0"/>
              <a:t>Write and submit a professional quality report</a:t>
            </a:r>
          </a:p>
          <a:p>
            <a:r>
              <a:rPr lang="en-US" dirty="0"/>
              <a:t>Please see assignments Canvas for specific grading criteria </a:t>
            </a:r>
          </a:p>
        </p:txBody>
      </p:sp>
    </p:spTree>
    <p:extLst>
      <p:ext uri="{BB962C8B-B14F-4D97-AF65-F5344CB8AC3E}">
        <p14:creationId xmlns:p14="http://schemas.microsoft.com/office/powerpoint/2010/main" val="42169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constitutes a suitable project? </a:t>
            </a:r>
          </a:p>
          <a:p>
            <a:r>
              <a:rPr lang="en-US" dirty="0"/>
              <a:t>Must be focused on data mining methods and algorithms </a:t>
            </a:r>
          </a:p>
          <a:p>
            <a:pPr lvl="1"/>
            <a:r>
              <a:rPr lang="en-US" dirty="0"/>
              <a:t>Methods and algorithms within the scope of the course</a:t>
            </a:r>
          </a:p>
          <a:p>
            <a:pPr lvl="1"/>
            <a:r>
              <a:rPr lang="en-US" dirty="0"/>
              <a:t>Primary focus on unsupervised learning methods</a:t>
            </a:r>
          </a:p>
          <a:p>
            <a:pPr lvl="1"/>
            <a:r>
              <a:rPr lang="en-US" dirty="0"/>
              <a:t>This in not a machine learning course: </a:t>
            </a:r>
            <a:r>
              <a:rPr lang="en-US" b="1" dirty="0">
                <a:solidFill>
                  <a:srgbClr val="C00000"/>
                </a:solidFill>
              </a:rPr>
              <a:t>supervised machine learning is generally not appropriate</a:t>
            </a:r>
          </a:p>
          <a:p>
            <a:r>
              <a:rPr lang="en-US" dirty="0"/>
              <a:t>Sufficient publicly available data – ask instructor for exceptions</a:t>
            </a:r>
          </a:p>
          <a:p>
            <a:r>
              <a:rPr lang="en-US" dirty="0"/>
              <a:t>Appropriate scope </a:t>
            </a:r>
          </a:p>
          <a:p>
            <a:pPr lvl="1"/>
            <a:r>
              <a:rPr lang="en-US" dirty="0"/>
              <a:t>If you have sufficient background (e.g. course prerequisites) expect to </a:t>
            </a:r>
            <a:r>
              <a:rPr lang="en-US" b="1" dirty="0"/>
              <a:t>spend about 80 hours on your project</a:t>
            </a:r>
          </a:p>
          <a:p>
            <a:pPr lvl="1"/>
            <a:r>
              <a:rPr lang="en-US" dirty="0"/>
              <a:t>If you are building key skills (e.g. programming, statistics) additional effort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37194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5665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proposal helps ensure your project has:</a:t>
            </a:r>
          </a:p>
          <a:p>
            <a:r>
              <a:rPr lang="en-US" dirty="0"/>
              <a:t>Clear and reasonable data mining objective</a:t>
            </a:r>
          </a:p>
          <a:p>
            <a:pPr lvl="1"/>
            <a:r>
              <a:rPr lang="en-US" dirty="0"/>
              <a:t>Must be understandable to non-technical audience</a:t>
            </a:r>
          </a:p>
          <a:p>
            <a:r>
              <a:rPr lang="en-US" dirty="0"/>
              <a:t>Appropriate scope</a:t>
            </a:r>
          </a:p>
          <a:p>
            <a:pPr lvl="1"/>
            <a:r>
              <a:rPr lang="en-US" dirty="0"/>
              <a:t>Sufficient depth – depth of data depth of analysis</a:t>
            </a:r>
          </a:p>
          <a:p>
            <a:pPr lvl="1"/>
            <a:r>
              <a:rPr lang="en-US" dirty="0"/>
              <a:t>Not too ambitious!</a:t>
            </a:r>
          </a:p>
          <a:p>
            <a:r>
              <a:rPr lang="en-US" dirty="0"/>
              <a:t>Required data are available</a:t>
            </a:r>
          </a:p>
          <a:p>
            <a:pPr lvl="1"/>
            <a:r>
              <a:rPr lang="en-US" dirty="0"/>
              <a:t>Compete enough to execute project</a:t>
            </a:r>
          </a:p>
          <a:p>
            <a:pPr lvl="1"/>
            <a:r>
              <a:rPr lang="en-US" dirty="0"/>
              <a:t>Sufficient volume and complexity </a:t>
            </a:r>
          </a:p>
          <a:p>
            <a:pPr lvl="1"/>
            <a:r>
              <a:rPr lang="en-US" dirty="0"/>
              <a:t>But not too massive!</a:t>
            </a:r>
          </a:p>
          <a:p>
            <a:r>
              <a:rPr lang="en-US" dirty="0"/>
              <a:t>Use of appropriate data mining methods</a:t>
            </a:r>
          </a:p>
          <a:p>
            <a:pPr lvl="1"/>
            <a:r>
              <a:rPr lang="en-US" dirty="0"/>
              <a:t>Correctly selected for proposed objective</a:t>
            </a:r>
          </a:p>
          <a:p>
            <a:pPr lvl="1"/>
            <a:r>
              <a:rPr lang="en-US" dirty="0"/>
              <a:t>In scope of course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610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report must:</a:t>
            </a:r>
          </a:p>
          <a:p>
            <a:r>
              <a:rPr lang="en-US" dirty="0"/>
              <a:t>Have introduction (summary) stating objectives and conclusions, understandable to the intended non-technical audience  </a:t>
            </a:r>
          </a:p>
          <a:p>
            <a:r>
              <a:rPr lang="en-US" dirty="0"/>
              <a:t>Support conclusions based on evidence gathered in the data mining process</a:t>
            </a:r>
          </a:p>
          <a:p>
            <a:r>
              <a:rPr lang="en-US" dirty="0"/>
              <a:t>Demonstrate that data has been prepared correctly </a:t>
            </a:r>
          </a:p>
          <a:p>
            <a:r>
              <a:rPr lang="en-US" dirty="0"/>
              <a:t>Explain the data exploration and knowledge discovery process</a:t>
            </a:r>
          </a:p>
          <a:p>
            <a:pPr lvl="1"/>
            <a:r>
              <a:rPr lang="en-US" dirty="0"/>
              <a:t>Requires technical depth </a:t>
            </a:r>
          </a:p>
          <a:p>
            <a:pPr lvl="1"/>
            <a:r>
              <a:rPr lang="en-US" dirty="0"/>
              <a:t>Clear text and graphics  </a:t>
            </a:r>
          </a:p>
          <a:p>
            <a:r>
              <a:rPr lang="en-US" dirty="0"/>
              <a:t>Use appropriate methods and algorithms</a:t>
            </a:r>
          </a:p>
          <a:p>
            <a:pPr lvl="1"/>
            <a:r>
              <a:rPr lang="en-US" b="1" dirty="0"/>
              <a:t>In depth analysis</a:t>
            </a:r>
          </a:p>
          <a:p>
            <a:r>
              <a:rPr lang="en-US" dirty="0"/>
              <a:t>Improve initial results by </a:t>
            </a:r>
            <a:r>
              <a:rPr lang="en-US" b="1" dirty="0"/>
              <a:t>enhancing methods or using other algorithms</a:t>
            </a:r>
          </a:p>
          <a:p>
            <a:r>
              <a:rPr lang="en-US" dirty="0"/>
              <a:t>Show professional levels of code organization (e.g. use of function, commenting, good variable names,..) in an appendix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Suitable projects – only ideas, pick a project that interests you:</a:t>
            </a:r>
          </a:p>
          <a:p>
            <a:r>
              <a:rPr lang="en-US" dirty="0"/>
              <a:t>Suitable methods include, but not limited to:   </a:t>
            </a:r>
          </a:p>
          <a:p>
            <a:pPr lvl="1"/>
            <a:r>
              <a:rPr lang="en-US" dirty="0"/>
              <a:t>Unsupervised learning – many possible models</a:t>
            </a:r>
          </a:p>
          <a:p>
            <a:pPr lvl="1"/>
            <a:r>
              <a:rPr lang="en-US" dirty="0"/>
              <a:t>Large scale similarity measures  </a:t>
            </a:r>
          </a:p>
          <a:p>
            <a:pPr lvl="1"/>
            <a:r>
              <a:rPr lang="en-US" dirty="0"/>
              <a:t>Recommenders and factorization   </a:t>
            </a:r>
          </a:p>
          <a:p>
            <a:pPr lvl="1"/>
            <a:r>
              <a:rPr lang="en-US" dirty="0"/>
              <a:t>Graph models </a:t>
            </a:r>
          </a:p>
          <a:p>
            <a:pPr lvl="1"/>
            <a:r>
              <a:rPr lang="en-US" b="1" dirty="0"/>
              <a:t>Not supervised machine learning</a:t>
            </a:r>
          </a:p>
          <a:p>
            <a:r>
              <a:rPr lang="en-US" dirty="0"/>
              <a:t>Suitable datasets and problems include, but not limited to:  </a:t>
            </a:r>
          </a:p>
          <a:p>
            <a:pPr lvl="1"/>
            <a:r>
              <a:rPr lang="en-US" dirty="0"/>
              <a:t>Genetic data and gene expression</a:t>
            </a:r>
          </a:p>
          <a:p>
            <a:pPr lvl="1"/>
            <a:r>
              <a:rPr lang="en-US" dirty="0"/>
              <a:t>Text data, information retrieval, similarity search, etc.</a:t>
            </a:r>
          </a:p>
          <a:p>
            <a:pPr lvl="1"/>
            <a:r>
              <a:rPr lang="en-US" dirty="0"/>
              <a:t>Streaming and large scale time series data, event processing   </a:t>
            </a:r>
          </a:p>
          <a:p>
            <a:pPr lvl="1"/>
            <a:r>
              <a:rPr lang="en-US" dirty="0"/>
              <a:t>Graph data, social networks, etc.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analytics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What are the 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Note: much of the subject discussed here falls under data engineering which is not the focal point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1980s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commonly used analytics algorithms computing speed is rarely a limitation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1980s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requirement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1980s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</a:t>
            </a:r>
            <a:r>
              <a:rPr lang="en-US" b="1" dirty="0"/>
              <a:t>limit disk access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19146</TotalTime>
  <Words>3316</Words>
  <Application>Microsoft Office PowerPoint</Application>
  <PresentationFormat>Widescreen</PresentationFormat>
  <Paragraphs>516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Symbol</vt:lpstr>
      <vt:lpstr>Office Theme</vt:lpstr>
      <vt:lpstr>CSCI E-96 Data Mining, Discovery and Exploration Big Data Analytic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Graduate Independent project</vt:lpstr>
      <vt:lpstr>Graduate Independent project</vt:lpstr>
      <vt:lpstr>Graduate Independent project</vt:lpstr>
      <vt:lpstr>Graduate Independent project</vt:lpstr>
      <vt:lpstr>Graduate Independent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348</cp:revision>
  <cp:lastPrinted>2019-09-03T23:18:19Z</cp:lastPrinted>
  <dcterms:created xsi:type="dcterms:W3CDTF">2019-08-02T23:14:29Z</dcterms:created>
  <dcterms:modified xsi:type="dcterms:W3CDTF">2022-06-21T01:40:19Z</dcterms:modified>
</cp:coreProperties>
</file>