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275" r:id="rId2"/>
    <p:sldId id="342" r:id="rId3"/>
    <p:sldId id="343" r:id="rId4"/>
    <p:sldId id="344" r:id="rId5"/>
    <p:sldId id="351" r:id="rId6"/>
    <p:sldId id="345" r:id="rId7"/>
    <p:sldId id="346" r:id="rId8"/>
    <p:sldId id="348" r:id="rId9"/>
    <p:sldId id="347" r:id="rId10"/>
    <p:sldId id="350" r:id="rId11"/>
    <p:sldId id="354" r:id="rId12"/>
    <p:sldId id="349" r:id="rId13"/>
    <p:sldId id="352" r:id="rId14"/>
    <p:sldId id="389" r:id="rId15"/>
    <p:sldId id="358" r:id="rId16"/>
    <p:sldId id="391" r:id="rId17"/>
    <p:sldId id="404" r:id="rId18"/>
    <p:sldId id="403" r:id="rId19"/>
    <p:sldId id="362" r:id="rId20"/>
    <p:sldId id="359" r:id="rId21"/>
    <p:sldId id="361" r:id="rId22"/>
    <p:sldId id="360" r:id="rId23"/>
    <p:sldId id="356" r:id="rId24"/>
    <p:sldId id="363" r:id="rId25"/>
    <p:sldId id="355" r:id="rId26"/>
    <p:sldId id="384" r:id="rId27"/>
    <p:sldId id="385" r:id="rId28"/>
    <p:sldId id="386" r:id="rId29"/>
    <p:sldId id="387" r:id="rId30"/>
    <p:sldId id="388" r:id="rId31"/>
    <p:sldId id="380" r:id="rId32"/>
    <p:sldId id="381" r:id="rId33"/>
    <p:sldId id="364" r:id="rId34"/>
    <p:sldId id="382" r:id="rId35"/>
    <p:sldId id="392" r:id="rId36"/>
    <p:sldId id="365" r:id="rId37"/>
    <p:sldId id="366" r:id="rId38"/>
    <p:sldId id="367" r:id="rId39"/>
    <p:sldId id="368" r:id="rId40"/>
    <p:sldId id="369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400" r:id="rId51"/>
    <p:sldId id="401" r:id="rId52"/>
    <p:sldId id="393" r:id="rId53"/>
    <p:sldId id="399" r:id="rId54"/>
    <p:sldId id="397" r:id="rId55"/>
    <p:sldId id="398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6" autoAdjust="0"/>
    <p:restoredTop sz="94660"/>
  </p:normalViewPr>
  <p:slideViewPr>
    <p:cSldViewPr snapToGrid="0">
      <p:cViewPr varScale="1">
        <p:scale>
          <a:sx n="80" d="100"/>
          <a:sy n="80" d="100"/>
        </p:scale>
        <p:origin x="53" y="16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D7D09A-089B-49AD-9380-9EDF59B0FA35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607A2E-B268-4E9D-8DE0-397499F5C2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90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08804-A071-4B92-B9AF-68425EDD7D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055CFA-9F4D-4829-BE6A-3070A5801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D527CF-2C12-402C-AD56-D9DEA7BDC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DF055-3FC3-4176-9A5B-321D0B4C8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37DE2-8AC7-47FA-B1CE-B05032BC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094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0F65D-3EE5-44AC-957C-DB198D650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EB429F-5A46-4CFD-A47A-3CE65CAF6F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800A6-AED8-468B-AF32-E4315378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A0147-4FCA-488E-AC17-A32F1CEAA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46397-E941-4EBF-BFF9-20FF3DDE8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4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85C7EA-397F-41CD-BF7A-DAB0760ED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608832-A967-4BBC-B370-F9B8876E61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DF700-3F70-488B-8A52-6A2F48A92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EBA5F-1D49-4923-852C-97DF29145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94C16-D0E5-4423-8BB9-F5F7F6868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16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D64FE-8D94-451A-B9B1-2B3FC74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7FF242-1891-4C9F-B7CE-92975FAD2D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D6CB4-303C-46C9-B655-BB2D0C606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368801-37C5-4EF3-9D1F-7DF93D47C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C0C7-625C-4F1A-BC7F-916EE8241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65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7B16-8045-4095-8759-74F7D5A2A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E91B0-988D-4C53-B62B-3F5F7E6EB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6C432A-4106-4ACA-BCA9-52BA2570D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5563FB-6E91-45AA-AE40-4B2F1671D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CE3080-B9FA-4646-A663-A4EB811BC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47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F6E18-A428-4965-A6F9-1AF1823C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8B806F-67CA-4311-8CB3-FCA2554079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33BB0-DDC5-450A-A47C-E9DE166AA9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903003-3ADF-413B-BBDC-52B36173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85880C-1EF7-4DD6-B019-B800FC9A2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6E7B67-C300-4A62-B7D5-8D154DA4A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40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B030E-1B94-4EC6-B993-A4ECE79A42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635279-9C17-4A5A-A2FE-A7B589285D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2DCAC-1049-4688-8ADC-A271931C0B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FEFDB2-0EF3-49F7-94E8-A56EDCB2E1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AABB9E-145F-4502-899D-F31A6A50D8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D1219B-C450-402A-A88A-0F773AF176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157EF-AC9A-4342-BDEF-5AA2E13FC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1E6CD9-C2CA-44F0-A634-1FED98583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05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5F051-BABB-4920-B92E-323A22B11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5C63E-C311-430B-9E2E-A802B2A3A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5EED7D-A47E-45C2-9C06-3AE5E75F5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2885F1-FDB9-40F5-A2DB-BA933D9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287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99A557-C321-417E-A0CA-076652B9B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686801-680C-4BCB-A9BA-B0E27D26E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FEBD29-26F6-404C-9BE4-E6F6B29C5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671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398F-318B-4E07-8BDA-E601347EA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DEEED-6A36-47DE-96F8-B47491A31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F9EE6E-839D-4213-A3CF-EAC924A619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3F9BE0-169F-4D0B-9E7F-469D236F7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CDC1E2-823B-441E-8CA6-7EB73C2B7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375350-4423-4556-AF38-780ABC9DF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8597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4F18A-F093-4A35-A1EF-BBB839E554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220ECE-C950-43AA-8908-01545C17AB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46F7A-CD9E-405F-AF06-9BD9F0E747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20E242-540E-42A8-A1B5-A5F9FF267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8117E-B658-4CA9-AC8C-E85846293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2EBBFD-2C00-44D5-96D8-E5587C70D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86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E758AD-FB2B-4FD9-9028-DE0ADFE203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FBF206-F2A4-48F4-BD38-F7558694B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2B2E0-C620-48A1-AC6B-EEC6354167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F7C53C-E5B1-464F-8287-06D868EDC1EC}" type="datetimeFigureOut">
              <a:rPr lang="en-US" smtClean="0"/>
              <a:t>7/20/2022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F4425-4E37-4B18-937D-8599C8507B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BD858-062B-4A7E-89EC-D889597B8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132259-DE83-4734-84FD-B90D4D4421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0776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7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png"/><Relationship Id="rId3" Type="http://schemas.openxmlformats.org/officeDocument/2006/relationships/image" Target="../media/image110.png"/><Relationship Id="rId7" Type="http://schemas.openxmlformats.org/officeDocument/2006/relationships/image" Target="../media/image150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Stochastic_gradient_descent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etflixprize.com/assets/ProgressPrize2008_BigChaos.pdf" TargetMode="External"/><Relationship Id="rId2" Type="http://schemas.openxmlformats.org/officeDocument/2006/relationships/hyperlink" Target="https://www.netflixprize.com/assets/ProgressPrize2007_KorBell.pdf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AD34-FE4D-4A41-82A2-2236156312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1659" y="695131"/>
            <a:ext cx="11693950" cy="2973777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+mn-lt"/>
              </a:rPr>
              <a:t>CSCI E-96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Data Mining, Exploration and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Discovery</a:t>
            </a:r>
            <a:br>
              <a:rPr lang="en-US" dirty="0">
                <a:latin typeface="+mn-lt"/>
              </a:rPr>
            </a:br>
            <a:r>
              <a:rPr lang="en-US" dirty="0">
                <a:latin typeface="+mn-lt"/>
              </a:rPr>
              <a:t>Recommender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5A855A-A2B4-41D5-81C1-CAA6D45AA9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835092"/>
            <a:ext cx="9144000" cy="494102"/>
          </a:xfrm>
        </p:spPr>
        <p:txBody>
          <a:bodyPr/>
          <a:lstStyle/>
          <a:p>
            <a:r>
              <a:rPr lang="en-US" dirty="0"/>
              <a:t>Steve Elston</a:t>
            </a:r>
          </a:p>
          <a:p>
            <a:endParaRPr lang="en-US" dirty="0"/>
          </a:p>
        </p:txBody>
      </p:sp>
      <p:pic>
        <p:nvPicPr>
          <p:cNvPr id="1026" name="Picture 2" descr="Image result for harvard extension school logo">
            <a:extLst>
              <a:ext uri="{FF2B5EF4-FFF2-40B4-BE49-F238E27FC236}">
                <a16:creationId xmlns:a16="http://schemas.microsoft.com/office/drawing/2014/main" id="{0512F5AD-ED64-4E88-80AB-F8D75DDF2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5950" y="4619819"/>
            <a:ext cx="333375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636C8FC-9C07-4DFA-B141-EBF94D41D6A9}"/>
              </a:ext>
            </a:extLst>
          </p:cNvPr>
          <p:cNvSpPr txBox="1">
            <a:spLocks/>
          </p:cNvSpPr>
          <p:nvPr/>
        </p:nvSpPr>
        <p:spPr>
          <a:xfrm>
            <a:off x="1524000" y="6363896"/>
            <a:ext cx="9144000" cy="4941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00" dirty="0"/>
              <a:t>Copyright 2020,2021, 2022, Stephen F Elston. All rights reserved.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056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Data</a:t>
            </a:r>
            <a:r>
              <a:rPr lang="en-US" b="1" dirty="0"/>
              <a:t> (utility matrix) </a:t>
            </a:r>
            <a:r>
              <a:rPr lang="en-US" dirty="0"/>
              <a:t>is always </a:t>
            </a:r>
            <a:r>
              <a:rPr lang="en-US" b="1" dirty="0"/>
              <a:t>sparse </a:t>
            </a:r>
            <a:endParaRPr lang="en-US" dirty="0"/>
          </a:p>
          <a:p>
            <a:pPr lvl="1"/>
            <a:r>
              <a:rPr lang="en-US" dirty="0"/>
              <a:t>Effect of the long tail</a:t>
            </a:r>
          </a:p>
          <a:p>
            <a:pPr lvl="1"/>
            <a:r>
              <a:rPr lang="en-US" dirty="0"/>
              <a:t>With long tail, most user-item entries blank</a:t>
            </a:r>
          </a:p>
          <a:p>
            <a:r>
              <a:rPr lang="en-US" dirty="0"/>
              <a:t>Cold start problem</a:t>
            </a:r>
          </a:p>
          <a:p>
            <a:pPr lvl="1"/>
            <a:r>
              <a:rPr lang="en-US" dirty="0"/>
              <a:t>Blank entries for new user or new item</a:t>
            </a:r>
          </a:p>
          <a:p>
            <a:r>
              <a:rPr lang="en-US" dirty="0"/>
              <a:t>Even for established items and users</a:t>
            </a:r>
          </a:p>
          <a:p>
            <a:pPr lvl="1"/>
            <a:r>
              <a:rPr lang="en-US" dirty="0"/>
              <a:t>Users only ever purchase or rate small fraction of available items</a:t>
            </a:r>
          </a:p>
          <a:p>
            <a:pPr lvl="1"/>
            <a:r>
              <a:rPr lang="en-US" dirty="0"/>
              <a:t>Many users never create ratings</a:t>
            </a:r>
          </a:p>
          <a:p>
            <a:pPr lvl="1"/>
            <a:r>
              <a:rPr lang="en-US" dirty="0"/>
              <a:t>Users with similar taste in one area have limited similarity in others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631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General Recommender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Utility matrix is the basis of recommender models</a:t>
                </a:r>
              </a:p>
              <a:p>
                <a:r>
                  <a:rPr lang="en-US" dirty="0"/>
                  <a:t>The general model is a </a:t>
                </a:r>
                <a:r>
                  <a:rPr lang="en-US" b="1" dirty="0"/>
                  <a:t>utility function,</a:t>
                </a:r>
                <a:r>
                  <a:rPr lang="en-US" dirty="0"/>
                  <a:t> </a:t>
                </a:r>
                <a:r>
                  <a:rPr lang="en-US" i="1" dirty="0"/>
                  <a:t>u</a:t>
                </a:r>
                <a:r>
                  <a:rPr lang="en-US" dirty="0"/>
                  <a:t> that relates a set of customers </a:t>
                </a:r>
                <a:r>
                  <a:rPr lang="en-US" i="1" dirty="0"/>
                  <a:t>X</a:t>
                </a:r>
                <a:r>
                  <a:rPr lang="en-US" dirty="0"/>
                  <a:t> and items </a:t>
                </a:r>
                <a:r>
                  <a:rPr lang="en-US" i="1" dirty="0"/>
                  <a:t>S,</a:t>
                </a:r>
                <a:r>
                  <a:rPr lang="en-US" dirty="0"/>
                  <a:t> to the ratings, </a:t>
                </a:r>
                <a:r>
                  <a:rPr lang="en-US" i="1" dirty="0"/>
                  <a:t>R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specific algorithm is a version of this general model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75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A </a:t>
            </a:r>
            <a:r>
              <a:rPr lang="en-US" b="1" dirty="0"/>
              <a:t>utility matrix</a:t>
            </a:r>
          </a:p>
          <a:p>
            <a:pPr lvl="1"/>
            <a:r>
              <a:rPr lang="en-US" dirty="0"/>
              <a:t>Users in the rows, item ratings or purchases in the columns</a:t>
            </a:r>
          </a:p>
          <a:p>
            <a:pPr lvl="1"/>
            <a:r>
              <a:rPr lang="en-US" dirty="0"/>
              <a:t>Or the transpose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57760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99554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Notice that most users have watched only a few movies</a:t>
            </a:r>
          </a:p>
          <a:p>
            <a:r>
              <a:rPr lang="en-US" dirty="0"/>
              <a:t>There is only </a:t>
            </a:r>
            <a:r>
              <a:rPr lang="en-US" b="1" dirty="0"/>
              <a:t>limited similarity </a:t>
            </a:r>
            <a:r>
              <a:rPr lang="en-US" dirty="0"/>
              <a:t>between users</a:t>
            </a:r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100886"/>
              </p:ext>
            </p:extLst>
          </p:nvPr>
        </p:nvGraphicFramePr>
        <p:xfrm>
          <a:off x="293429" y="1593668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15032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3739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7970" y="942878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What representation can we use for recommender algorithms? </a:t>
            </a:r>
          </a:p>
          <a:p>
            <a:r>
              <a:rPr lang="en-US" dirty="0"/>
              <a:t>Do we always have ratings from users? </a:t>
            </a:r>
          </a:p>
          <a:p>
            <a:r>
              <a:rPr lang="en-US" dirty="0"/>
              <a:t>No! Many people with buy, watch, or listen without ever rating  </a:t>
            </a:r>
          </a:p>
          <a:p>
            <a:r>
              <a:rPr lang="en-US" dirty="0"/>
              <a:t>Often, only have binary response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58F591F4-B430-492C-8513-7A10E7FFD3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202416"/>
              </p:ext>
            </p:extLst>
          </p:nvPr>
        </p:nvGraphicFramePr>
        <p:xfrm>
          <a:off x="356182" y="2958071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✔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561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integrate binary responses with ordinal ratings? </a:t>
                </a:r>
              </a:p>
              <a:p>
                <a:r>
                  <a:rPr lang="en-US" dirty="0"/>
                  <a:t>Make all responses binary</a:t>
                </a:r>
              </a:p>
              <a:p>
                <a:pPr lvl="1"/>
                <a:r>
                  <a:rPr lang="en-US" dirty="0"/>
                  <a:t>Losses information</a:t>
                </a:r>
              </a:p>
              <a:p>
                <a:r>
                  <a:rPr lang="en-US" b="1" dirty="0"/>
                  <a:t>Interpolate ratings</a:t>
                </a:r>
              </a:p>
              <a:p>
                <a:pPr lvl="1"/>
                <a:r>
                  <a:rPr lang="en-US" dirty="0"/>
                  <a:t>Average for user – may have limited or no rating</a:t>
                </a:r>
              </a:p>
              <a:p>
                <a:pPr lvl="1"/>
                <a:r>
                  <a:rPr lang="en-US" dirty="0"/>
                  <a:t>Average for item – usual a bit better</a:t>
                </a:r>
              </a:p>
              <a:p>
                <a:pPr lvl="1"/>
                <a:r>
                  <a:rPr lang="en-US" dirty="0"/>
                  <a:t>A weighted average of average item and user ratings</a:t>
                </a:r>
              </a:p>
              <a:p>
                <a:pPr lvl="1"/>
                <a:r>
                  <a:rPr lang="en-US" dirty="0"/>
                  <a:t>Averages can be for nearest neighbors</a:t>
                </a:r>
              </a:p>
              <a:p>
                <a:pPr lvl="1"/>
                <a:r>
                  <a:rPr lang="en-US" dirty="0"/>
                  <a:t>Averages can be centroid of clusters</a:t>
                </a:r>
              </a:p>
              <a:p>
                <a:r>
                  <a:rPr lang="en-US" dirty="0"/>
                  <a:t>Interpolated ratings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baseline recommendation model</a:t>
                </a:r>
                <a:endParaRPr lang="en-US" dirty="0"/>
              </a:p>
              <a:p>
                <a:r>
                  <a:rPr lang="en-US" dirty="0"/>
                  <a:t>Average rating for users and items, known as </a:t>
                </a:r>
                <a:r>
                  <a:rPr lang="en-US" b="1" dirty="0"/>
                  <a:t>biases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327186"/>
                <a:ext cx="10515600" cy="5329108"/>
              </a:xfrm>
              <a:blipFill>
                <a:blip r:embed="rId2"/>
                <a:stretch>
                  <a:fillRect l="-1159" t="-19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265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18181"/>
            <a:ext cx="10515600" cy="5538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Is Maria only one person?</a:t>
            </a:r>
          </a:p>
          <a:p>
            <a:r>
              <a:rPr lang="en-US" dirty="0"/>
              <a:t>Maybe not – multiple people share accounts</a:t>
            </a:r>
          </a:p>
          <a:p>
            <a:r>
              <a:rPr lang="en-US" dirty="0"/>
              <a:t>Perhaps the Maria account represents several people in a household? 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49B68930-3698-415F-BC4A-0C5DBC02B81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156750"/>
              </p:ext>
            </p:extLst>
          </p:nvPr>
        </p:nvGraphicFramePr>
        <p:xfrm>
          <a:off x="356182" y="2950186"/>
          <a:ext cx="11479635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15">
                  <a:extLst>
                    <a:ext uri="{9D8B030D-6E8A-4147-A177-3AD203B41FA5}">
                      <a16:colId xmlns:a16="http://schemas.microsoft.com/office/drawing/2014/main" val="3315006765"/>
                    </a:ext>
                  </a:extLst>
                </a:gridCol>
                <a:gridCol w="981746">
                  <a:extLst>
                    <a:ext uri="{9D8B030D-6E8A-4147-A177-3AD203B41FA5}">
                      <a16:colId xmlns:a16="http://schemas.microsoft.com/office/drawing/2014/main" val="3127002114"/>
                    </a:ext>
                  </a:extLst>
                </a:gridCol>
                <a:gridCol w="1222684">
                  <a:extLst>
                    <a:ext uri="{9D8B030D-6E8A-4147-A177-3AD203B41FA5}">
                      <a16:colId xmlns:a16="http://schemas.microsoft.com/office/drawing/2014/main" val="318656557"/>
                    </a:ext>
                  </a:extLst>
                </a:gridCol>
                <a:gridCol w="1175657">
                  <a:extLst>
                    <a:ext uri="{9D8B030D-6E8A-4147-A177-3AD203B41FA5}">
                      <a16:colId xmlns:a16="http://schemas.microsoft.com/office/drawing/2014/main" val="1366709276"/>
                    </a:ext>
                  </a:extLst>
                </a:gridCol>
                <a:gridCol w="1165207">
                  <a:extLst>
                    <a:ext uri="{9D8B030D-6E8A-4147-A177-3AD203B41FA5}">
                      <a16:colId xmlns:a16="http://schemas.microsoft.com/office/drawing/2014/main" val="1427667145"/>
                    </a:ext>
                  </a:extLst>
                </a:gridCol>
                <a:gridCol w="893499">
                  <a:extLst>
                    <a:ext uri="{9D8B030D-6E8A-4147-A177-3AD203B41FA5}">
                      <a16:colId xmlns:a16="http://schemas.microsoft.com/office/drawing/2014/main" val="119783762"/>
                    </a:ext>
                  </a:extLst>
                </a:gridCol>
                <a:gridCol w="1327186">
                  <a:extLst>
                    <a:ext uri="{9D8B030D-6E8A-4147-A177-3AD203B41FA5}">
                      <a16:colId xmlns:a16="http://schemas.microsoft.com/office/drawing/2014/main" val="1621842492"/>
                    </a:ext>
                  </a:extLst>
                </a:gridCol>
                <a:gridCol w="1572768">
                  <a:extLst>
                    <a:ext uri="{9D8B030D-6E8A-4147-A177-3AD203B41FA5}">
                      <a16:colId xmlns:a16="http://schemas.microsoft.com/office/drawing/2014/main" val="469069415"/>
                    </a:ext>
                  </a:extLst>
                </a:gridCol>
                <a:gridCol w="1865373">
                  <a:extLst>
                    <a:ext uri="{9D8B030D-6E8A-4147-A177-3AD203B41FA5}">
                      <a16:colId xmlns:a16="http://schemas.microsoft.com/office/drawing/2014/main" val="25571072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Star Wars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The Matrix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Green Book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Frozen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Lady Bird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Jurassic Park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Schindler’s List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My Neighbor</a:t>
                      </a:r>
                    </a:p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Totoro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112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25800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25445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Raj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4108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Maria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3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  <a:latin typeface="Segoe UI Symbol" panose="020B0502040204020203" pitchFamily="34" charset="0"/>
                          <a:ea typeface="Segoe UI Symbol" panose="020B0502040204020203" pitchFamily="34" charset="0"/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74616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Kevin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11671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Janell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6097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530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Representation for Recommender Algorithms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5758703" cy="532910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Graph representation of utility matrix </a:t>
            </a:r>
          </a:p>
          <a:p>
            <a:r>
              <a:rPr lang="en-US" dirty="0"/>
              <a:t>One type of node represent users  </a:t>
            </a:r>
          </a:p>
          <a:p>
            <a:r>
              <a:rPr lang="en-US" dirty="0"/>
              <a:t>One type of node represent items</a:t>
            </a:r>
          </a:p>
          <a:p>
            <a:r>
              <a:rPr lang="en-US" dirty="0"/>
              <a:t>Weighted edges associate users and items – e.g. weights are item ratings     </a:t>
            </a:r>
          </a:p>
          <a:p>
            <a:r>
              <a:rPr lang="en-US" dirty="0"/>
              <a:t>Is a bipartite graph   </a:t>
            </a:r>
          </a:p>
          <a:p>
            <a:r>
              <a:rPr lang="en-US" dirty="0"/>
              <a:t>Graph representation is inherently sparse    </a:t>
            </a:r>
          </a:p>
          <a:p>
            <a:r>
              <a:rPr lang="en-US" dirty="0"/>
              <a:t>Many state of the art recommender algorithms are graph-based 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/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0B003ABD-3B39-AA0F-C112-9FF2951559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1280984"/>
                <a:ext cx="624016" cy="62099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/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CD2F272-2434-64FF-D92F-AB91DB06A6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6346" y="2196843"/>
                <a:ext cx="624016" cy="62099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/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25C57D4C-A77C-6F58-3A21-A537D6712A6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3112702"/>
                <a:ext cx="624016" cy="62099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/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8E6A96DA-B62A-E446-81C8-55FF1C571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7811" y="4944420"/>
                <a:ext cx="624016" cy="620993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AA3F876B-B76B-CD0C-769A-B3BB6746FE10}"/>
              </a:ext>
            </a:extLst>
          </p:cNvPr>
          <p:cNvSpPr txBox="1"/>
          <p:nvPr/>
        </p:nvSpPr>
        <p:spPr>
          <a:xfrm rot="5400000">
            <a:off x="7346092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/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0229F326-74FF-9E08-FFB0-9F135AAB8E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1280984"/>
                <a:ext cx="624016" cy="620993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/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4C9DC023-0357-C181-F7B3-A8E7123A81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35514" y="2196843"/>
                <a:ext cx="624016" cy="620993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/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F2A8B9-F539-A03B-7AC8-4CE9350D0F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3112702"/>
                <a:ext cx="624016" cy="620993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/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DB79B89C-9AAF-6E43-E435-5C3C2230EC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16979" y="4944420"/>
                <a:ext cx="624016" cy="620993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AE2823C-C436-6FB8-716C-C896D7BAA916}"/>
              </a:ext>
            </a:extLst>
          </p:cNvPr>
          <p:cNvSpPr txBox="1"/>
          <p:nvPr/>
        </p:nvSpPr>
        <p:spPr>
          <a:xfrm rot="5400000">
            <a:off x="10365260" y="4059786"/>
            <a:ext cx="6240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…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EF45984-64B8-EB5D-2C3C-391EC67CFC9D}"/>
              </a:ext>
            </a:extLst>
          </p:cNvPr>
          <p:cNvCxnSpPr>
            <a:stCxn id="4" idx="6"/>
            <a:endCxn id="12" idx="2"/>
          </p:cNvCxnSpPr>
          <p:nvPr/>
        </p:nvCxnSpPr>
        <p:spPr>
          <a:xfrm>
            <a:off x="7840362" y="1591481"/>
            <a:ext cx="2376617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425FE6-956D-6931-5C10-7B2505CB391A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>
            <a:off x="7840362" y="1591481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1069878-B52E-E175-FB7F-52E1C831DB41}"/>
              </a:ext>
            </a:extLst>
          </p:cNvPr>
          <p:cNvCxnSpPr>
            <a:cxnSpLocks/>
            <a:stCxn id="6" idx="6"/>
            <a:endCxn id="13" idx="2"/>
          </p:cNvCxnSpPr>
          <p:nvPr/>
        </p:nvCxnSpPr>
        <p:spPr>
          <a:xfrm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00E1441-9112-257A-4262-325000DDC891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7821827" y="3423199"/>
            <a:ext cx="2395152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9E11619-8A8C-8642-4354-317880D93784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7821827" y="3423199"/>
            <a:ext cx="2395152" cy="183171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AF71378-C3CD-A26D-2CFA-89E54093D098}"/>
              </a:ext>
            </a:extLst>
          </p:cNvPr>
          <p:cNvCxnSpPr>
            <a:cxnSpLocks/>
            <a:stCxn id="6" idx="6"/>
            <a:endCxn id="11" idx="2"/>
          </p:cNvCxnSpPr>
          <p:nvPr/>
        </p:nvCxnSpPr>
        <p:spPr>
          <a:xfrm flipV="1">
            <a:off x="7821827" y="2507340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AD569EB-366F-D041-514B-BC17E280D717}"/>
              </a:ext>
            </a:extLst>
          </p:cNvPr>
          <p:cNvCxnSpPr>
            <a:cxnSpLocks/>
          </p:cNvCxnSpPr>
          <p:nvPr/>
        </p:nvCxnSpPr>
        <p:spPr>
          <a:xfrm flipV="1">
            <a:off x="7821827" y="1591481"/>
            <a:ext cx="2413687" cy="91585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25A1BE4-D71B-127B-172E-3C5AAC3D54E7}"/>
              </a:ext>
            </a:extLst>
          </p:cNvPr>
          <p:cNvCxnSpPr>
            <a:cxnSpLocks/>
            <a:stCxn id="5" idx="6"/>
            <a:endCxn id="13" idx="2"/>
          </p:cNvCxnSpPr>
          <p:nvPr/>
        </p:nvCxnSpPr>
        <p:spPr>
          <a:xfrm>
            <a:off x="7840362" y="2507340"/>
            <a:ext cx="237661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64C8FCB-2F07-D335-2F2C-F79CB6F3D6CC}"/>
              </a:ext>
            </a:extLst>
          </p:cNvPr>
          <p:cNvCxnSpPr>
            <a:cxnSpLocks/>
            <a:stCxn id="8" idx="6"/>
            <a:endCxn id="11" idx="2"/>
          </p:cNvCxnSpPr>
          <p:nvPr/>
        </p:nvCxnSpPr>
        <p:spPr>
          <a:xfrm flipV="1">
            <a:off x="7821827" y="2507340"/>
            <a:ext cx="2413687" cy="274757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519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8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327186"/>
            <a:ext cx="10515600" cy="5329108"/>
          </a:xfrm>
        </p:spPr>
        <p:txBody>
          <a:bodyPr>
            <a:normAutofit/>
          </a:bodyPr>
          <a:lstStyle/>
          <a:p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pPr lvl="1"/>
            <a:r>
              <a:rPr lang="en-US" dirty="0"/>
              <a:t>Based on similarity of item and user profiles</a:t>
            </a:r>
          </a:p>
          <a:p>
            <a:pPr lvl="1"/>
            <a:r>
              <a:rPr lang="en-US" dirty="0"/>
              <a:t>Is unsupervised learning</a:t>
            </a:r>
          </a:p>
          <a:p>
            <a:r>
              <a:rPr lang="en-US" dirty="0"/>
              <a:t>Goal: Recommend related items to user</a:t>
            </a:r>
          </a:p>
          <a:p>
            <a:r>
              <a:rPr lang="en-US" dirty="0"/>
              <a:t>Example: recommend movie</a:t>
            </a:r>
          </a:p>
          <a:p>
            <a:pPr lvl="1"/>
            <a:r>
              <a:rPr lang="en-US" dirty="0"/>
              <a:t>Find movies with similar actors, director, writers, etc. to user profile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702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149531"/>
            <a:ext cx="10515600" cy="5506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Item profiles (characteristics)</a:t>
            </a:r>
          </a:p>
          <a:p>
            <a:pPr lvl="1"/>
            <a:r>
              <a:rPr lang="en-US" dirty="0"/>
              <a:t>Acquired from descriptions</a:t>
            </a:r>
          </a:p>
          <a:p>
            <a:pPr lvl="1"/>
            <a:r>
              <a:rPr lang="en-US" dirty="0"/>
              <a:t>No item cold-start problem</a:t>
            </a:r>
          </a:p>
          <a:p>
            <a:r>
              <a:rPr lang="en-US" dirty="0"/>
              <a:t>User profile based on activity</a:t>
            </a:r>
          </a:p>
          <a:p>
            <a:pPr lvl="1"/>
            <a:r>
              <a:rPr lang="en-US" dirty="0"/>
              <a:t>Searches (binary)</a:t>
            </a:r>
          </a:p>
          <a:p>
            <a:pPr lvl="1"/>
            <a:r>
              <a:rPr lang="en-US" dirty="0"/>
              <a:t>Purchases (binary)</a:t>
            </a:r>
          </a:p>
          <a:p>
            <a:pPr lvl="1"/>
            <a:r>
              <a:rPr lang="en-US" dirty="0"/>
              <a:t>Ratings (ordinal)</a:t>
            </a:r>
          </a:p>
          <a:p>
            <a:pPr lvl="1"/>
            <a:r>
              <a:rPr lang="en-US" dirty="0"/>
              <a:t>Can combine data types, e.g. search = average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439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Users need recommendations to navigate these vast choices</a:t>
            </a:r>
          </a:p>
          <a:p>
            <a:r>
              <a:rPr lang="en-US" dirty="0"/>
              <a:t>Many areas require recommendations</a:t>
            </a:r>
          </a:p>
          <a:p>
            <a:pPr lvl="1"/>
            <a:r>
              <a:rPr lang="en-US" dirty="0"/>
              <a:t>Physical products</a:t>
            </a:r>
          </a:p>
          <a:p>
            <a:pPr lvl="1"/>
            <a:r>
              <a:rPr lang="en-US" dirty="0"/>
              <a:t>Hospitality – Hotels, restaurants,…</a:t>
            </a:r>
          </a:p>
          <a:p>
            <a:pPr lvl="1"/>
            <a:r>
              <a:rPr lang="en-US" dirty="0"/>
              <a:t>Books</a:t>
            </a:r>
          </a:p>
          <a:p>
            <a:pPr lvl="1"/>
            <a:r>
              <a:rPr lang="en-US" dirty="0"/>
              <a:t>News articles</a:t>
            </a:r>
          </a:p>
          <a:p>
            <a:pPr lvl="1"/>
            <a:r>
              <a:rPr lang="en-US" dirty="0"/>
              <a:t>Music</a:t>
            </a:r>
          </a:p>
          <a:p>
            <a:pPr lvl="1"/>
            <a:r>
              <a:rPr lang="en-US" dirty="0"/>
              <a:t>Movies and TV shows</a:t>
            </a:r>
          </a:p>
          <a:p>
            <a:pPr lvl="1"/>
            <a:r>
              <a:rPr lang="en-US" dirty="0"/>
              <a:t>Dates with suitable people</a:t>
            </a:r>
          </a:p>
          <a:p>
            <a:pPr lvl="1"/>
            <a:r>
              <a:rPr lang="en-US" dirty="0"/>
              <a:t>Matching people with required job skills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03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514" y="1078072"/>
            <a:ext cx="11263231" cy="52304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</a:t>
            </a:r>
            <a:r>
              <a:rPr lang="en-US" dirty="0"/>
              <a:t>?</a:t>
            </a:r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026" name="Picture 2" descr="14 Best People Public Domain images | Silhouette, Image, Human silhouette">
            <a:extLst>
              <a:ext uri="{FF2B5EF4-FFF2-40B4-BE49-F238E27FC236}">
                <a16:creationId xmlns:a16="http://schemas.microsoft.com/office/drawing/2014/main" id="{86277AE8-A377-4213-B6D6-F67F3640F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1061" y="1872462"/>
            <a:ext cx="1356826" cy="113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F13FFBC8-E5F8-451B-AB0F-A33B2A6BD8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48080" y="4899621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n on Food and drink vectors in public domain">
            <a:extLst>
              <a:ext uri="{FF2B5EF4-FFF2-40B4-BE49-F238E27FC236}">
                <a16:creationId xmlns:a16="http://schemas.microsoft.com/office/drawing/2014/main" id="{D01855B7-C2FB-4733-9688-ACD3779F79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88" t="-2149" r="13691" b="16343"/>
          <a:stretch/>
        </p:blipFill>
        <p:spPr bwMode="auto">
          <a:xfrm>
            <a:off x="7745235" y="4846601"/>
            <a:ext cx="862148" cy="1070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ort bottle silhouette fitness equipment Vector Image">
            <a:extLst>
              <a:ext uri="{FF2B5EF4-FFF2-40B4-BE49-F238E27FC236}">
                <a16:creationId xmlns:a16="http://schemas.microsoft.com/office/drawing/2014/main" id="{5AEA7475-4EB4-4ED6-95A6-BE86AA7A7B7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9469531" y="4828011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port bottle water solid icon hydro flask Vector Image">
            <a:extLst>
              <a:ext uri="{FF2B5EF4-FFF2-40B4-BE49-F238E27FC236}">
                <a16:creationId xmlns:a16="http://schemas.microsoft.com/office/drawing/2014/main" id="{FA1C0892-BE43-4637-97E2-E1095AC2A9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757" t="21250" r="27664" b="23493"/>
          <a:stretch/>
        </p:blipFill>
        <p:spPr bwMode="auto">
          <a:xfrm>
            <a:off x="8607383" y="4708800"/>
            <a:ext cx="1029355" cy="14410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6">
            <a:extLst>
              <a:ext uri="{FF2B5EF4-FFF2-40B4-BE49-F238E27FC236}">
                <a16:creationId xmlns:a16="http://schemas.microsoft.com/office/drawing/2014/main" id="{8B554F33-035B-4E5E-B8BE-C24CCDE04F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26974" y="1963346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>
            <a:extLst>
              <a:ext uri="{FF2B5EF4-FFF2-40B4-BE49-F238E27FC236}">
                <a16:creationId xmlns:a16="http://schemas.microsoft.com/office/drawing/2014/main" id="{FFA4BE12-1F67-42B1-A3D8-C22C0CFA1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0954" y="4938854"/>
            <a:ext cx="573102" cy="10593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0" descr="Sport bottle silhouette fitness equipment Vector Image">
            <a:extLst>
              <a:ext uri="{FF2B5EF4-FFF2-40B4-BE49-F238E27FC236}">
                <a16:creationId xmlns:a16="http://schemas.microsoft.com/office/drawing/2014/main" id="{0F640782-C90D-4AC3-99BF-74A566A37CD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258" t="13798" r="23870" b="15715"/>
          <a:stretch/>
        </p:blipFill>
        <p:spPr bwMode="auto">
          <a:xfrm>
            <a:off x="1235998" y="4867465"/>
            <a:ext cx="784956" cy="1246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F7189EF0-4B51-421F-8CDF-EC764A10ECCB}"/>
              </a:ext>
            </a:extLst>
          </p:cNvPr>
          <p:cNvSpPr/>
          <p:nvPr/>
        </p:nvSpPr>
        <p:spPr>
          <a:xfrm>
            <a:off x="2779775" y="2373572"/>
            <a:ext cx="5925311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43A4F91C-7B2F-472C-AF03-842DEB7105AE}"/>
              </a:ext>
            </a:extLst>
          </p:cNvPr>
          <p:cNvSpPr/>
          <p:nvPr/>
        </p:nvSpPr>
        <p:spPr>
          <a:xfrm rot="5400000">
            <a:off x="8381869" y="3685713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EB080C8-5DD0-4125-AC7D-E432DC30D1FC}"/>
              </a:ext>
            </a:extLst>
          </p:cNvPr>
          <p:cNvSpPr/>
          <p:nvPr/>
        </p:nvSpPr>
        <p:spPr>
          <a:xfrm rot="10800000">
            <a:off x="2781106" y="5393111"/>
            <a:ext cx="4732649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844CBB74-1112-4CB6-94EE-4AAE0C52E150}"/>
              </a:ext>
            </a:extLst>
          </p:cNvPr>
          <p:cNvSpPr/>
          <p:nvPr/>
        </p:nvSpPr>
        <p:spPr>
          <a:xfrm rot="16200000">
            <a:off x="1218322" y="3743921"/>
            <a:ext cx="1522304" cy="3243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3A51C2-7207-45EB-A065-BBB589987E77}"/>
              </a:ext>
            </a:extLst>
          </p:cNvPr>
          <p:cNvSpPr txBox="1"/>
          <p:nvPr/>
        </p:nvSpPr>
        <p:spPr>
          <a:xfrm>
            <a:off x="2778736" y="1635084"/>
            <a:ext cx="58286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 profile of searchers, purchases and ratings of bicycle water bottles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76D0D6-E48B-45D6-B58F-BD075535F08B}"/>
              </a:ext>
            </a:extLst>
          </p:cNvPr>
          <p:cNvSpPr txBox="1"/>
          <p:nvPr/>
        </p:nvSpPr>
        <p:spPr>
          <a:xfrm>
            <a:off x="2895203" y="5659207"/>
            <a:ext cx="46185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Filter on k highest similarity between user and item profiles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A1FF296-D31D-4ACC-A718-397BE3FC3EC5}"/>
              </a:ext>
            </a:extLst>
          </p:cNvPr>
          <p:cNvSpPr txBox="1"/>
          <p:nvPr/>
        </p:nvSpPr>
        <p:spPr>
          <a:xfrm>
            <a:off x="2067584" y="3302353"/>
            <a:ext cx="21125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Present recommended</a:t>
            </a:r>
          </a:p>
          <a:p>
            <a:pPr algn="ctr"/>
            <a:r>
              <a:rPr lang="en-US" sz="24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5E02F3-7EC5-4256-B8EC-0D2D8BB549F4}"/>
              </a:ext>
            </a:extLst>
          </p:cNvPr>
          <p:cNvSpPr txBox="1"/>
          <p:nvPr/>
        </p:nvSpPr>
        <p:spPr>
          <a:xfrm>
            <a:off x="6928539" y="3302353"/>
            <a:ext cx="20523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Many possible similar items (choices)</a:t>
            </a:r>
          </a:p>
        </p:txBody>
      </p:sp>
    </p:spTree>
    <p:extLst>
      <p:ext uri="{BB962C8B-B14F-4D97-AF65-F5344CB8AC3E}">
        <p14:creationId xmlns:p14="http://schemas.microsoft.com/office/powerpoint/2010/main" val="340981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5" grpId="0" animBg="1"/>
      <p:bldP spid="16" grpId="0" animBg="1"/>
      <p:bldP spid="17" grpId="0" animBg="1"/>
      <p:bldP spid="6" grpId="0"/>
      <p:bldP spid="19" grpId="0"/>
      <p:bldP spid="20" grpId="0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How can we build a </a:t>
            </a:r>
            <a:r>
              <a:rPr lang="en-US" b="1" dirty="0"/>
              <a:t>content-based recommender?</a:t>
            </a:r>
            <a:endParaRPr lang="en-US" dirty="0"/>
          </a:p>
          <a:p>
            <a:r>
              <a:rPr lang="en-US" dirty="0"/>
              <a:t>Extracting consistent item characteristics can be difficult</a:t>
            </a:r>
          </a:p>
          <a:p>
            <a:r>
              <a:rPr lang="en-US" dirty="0"/>
              <a:t>Descriptions often inconsistent</a:t>
            </a:r>
          </a:p>
          <a:p>
            <a:pPr lvl="1"/>
            <a:r>
              <a:rPr lang="en-US" dirty="0"/>
              <a:t>Different sources code and format characteristics differently</a:t>
            </a:r>
          </a:p>
          <a:p>
            <a:pPr lvl="1"/>
            <a:r>
              <a:rPr lang="en-US" dirty="0"/>
              <a:t>Integrate categorical and numerical characteristics </a:t>
            </a:r>
          </a:p>
          <a:p>
            <a:r>
              <a:rPr lang="en-US" dirty="0"/>
              <a:t>Unstructured text descriptions</a:t>
            </a:r>
          </a:p>
          <a:p>
            <a:pPr lvl="1"/>
            <a:r>
              <a:rPr lang="en-US" dirty="0"/>
              <a:t>Idea, use TF-IDF to extract key words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10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build a </a:t>
                </a:r>
                <a:r>
                  <a:rPr lang="en-US" b="1" dirty="0"/>
                  <a:t>content-based recommender?</a:t>
                </a:r>
                <a:endParaRPr lang="en-US" dirty="0"/>
              </a:p>
              <a:p>
                <a:r>
                  <a:rPr lang="en-US" dirty="0"/>
                  <a:t>Recommend items with highest measures of similarity</a:t>
                </a:r>
              </a:p>
              <a:p>
                <a:pPr lvl="1"/>
                <a:r>
                  <a:rPr lang="en-US" dirty="0"/>
                  <a:t>Jaccard similarity – binary profiles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∪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Cosign similarity – most commonly used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Pearson’s correlation – widely used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′</m:t>
                                  </m:r>
                                </m:sub>
                              </m:sSub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)(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′)</m:t>
                              </m:r>
                            </m:e>
                          </m:nary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LSH</a:t>
                </a:r>
              </a:p>
              <a:p>
                <a:r>
                  <a:rPr lang="en-US" dirty="0"/>
                  <a:t>Similarity has limitations</a:t>
                </a:r>
              </a:p>
              <a:p>
                <a:pPr lvl="1"/>
                <a:r>
                  <a:rPr lang="en-US" dirty="0"/>
                  <a:t>Assumes item and user profiles consistently coded</a:t>
                </a:r>
              </a:p>
              <a:p>
                <a:pPr lvl="1"/>
                <a:r>
                  <a:rPr lang="en-US" dirty="0"/>
                  <a:t>Similarity by characteristics may not be how humans understand relationships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45449"/>
                <a:ext cx="10515600" cy="5447426"/>
              </a:xfrm>
              <a:blipFill>
                <a:blip r:embed="rId2"/>
                <a:stretch>
                  <a:fillRect l="-1043" t="-2237" b="-6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0886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Advantages of content based recommenders</a:t>
            </a:r>
          </a:p>
          <a:p>
            <a:r>
              <a:rPr lang="en-US" dirty="0"/>
              <a:t>No need for data on other users, e.g. ratings</a:t>
            </a:r>
          </a:p>
          <a:p>
            <a:r>
              <a:rPr lang="en-US" dirty="0"/>
              <a:t>Recommend new and unpopular item by profile alone</a:t>
            </a:r>
          </a:p>
          <a:p>
            <a:pPr lvl="1"/>
            <a:r>
              <a:rPr lang="en-US" dirty="0"/>
              <a:t>No cold start problem for items</a:t>
            </a:r>
          </a:p>
          <a:p>
            <a:r>
              <a:rPr lang="en-US" dirty="0"/>
              <a:t>Works for users with unusual tastes</a:t>
            </a:r>
          </a:p>
          <a:p>
            <a:pPr lvl="1"/>
            <a:r>
              <a:rPr lang="en-US" dirty="0"/>
              <a:t>No first-rater problem</a:t>
            </a:r>
          </a:p>
          <a:p>
            <a:r>
              <a:rPr lang="en-US" dirty="0"/>
              <a:t>Outcome is explainable</a:t>
            </a:r>
          </a:p>
          <a:p>
            <a:pPr lvl="1"/>
            <a:r>
              <a:rPr lang="en-US" dirty="0"/>
              <a:t>Easy to understand ranking by similarity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57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Content Based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Disadvantages of content based recommenders</a:t>
            </a:r>
          </a:p>
          <a:p>
            <a:r>
              <a:rPr lang="en-US" dirty="0"/>
              <a:t>Finding features for profile is hard </a:t>
            </a:r>
          </a:p>
          <a:p>
            <a:pPr lvl="1"/>
            <a:r>
              <a:rPr lang="en-US" dirty="0"/>
              <a:t>Inconsistent descriptions</a:t>
            </a:r>
          </a:p>
          <a:p>
            <a:pPr lvl="1"/>
            <a:r>
              <a:rPr lang="en-US" dirty="0"/>
              <a:t>Information in unstructured data; text, images</a:t>
            </a:r>
          </a:p>
          <a:p>
            <a:r>
              <a:rPr lang="en-US" dirty="0"/>
              <a:t>Cold start problem for new user with no profile</a:t>
            </a:r>
          </a:p>
          <a:p>
            <a:r>
              <a:rPr lang="en-US" dirty="0"/>
              <a:t>Can give over-specialized recommendations</a:t>
            </a:r>
          </a:p>
          <a:p>
            <a:pPr lvl="1"/>
            <a:r>
              <a:rPr lang="en-US" dirty="0"/>
              <a:t>Will never find item without similarity to user behavior profile</a:t>
            </a:r>
          </a:p>
          <a:p>
            <a:pPr lvl="1"/>
            <a:r>
              <a:rPr lang="en-US" dirty="0"/>
              <a:t>Does not account for user with multiple interests</a:t>
            </a:r>
          </a:p>
          <a:p>
            <a:pPr lvl="1"/>
            <a:r>
              <a:rPr lang="en-US" dirty="0"/>
              <a:t>Does not use information from other users; e.g. ratings 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3323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Uses a measure of similarity,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Can measure similarity two ways</a:t>
                </a:r>
              </a:p>
              <a:p>
                <a:pPr lvl="1"/>
                <a:r>
                  <a:rPr lang="en-US" dirty="0"/>
                  <a:t>User-User</a:t>
                </a:r>
              </a:p>
              <a:p>
                <a:pPr lvl="1"/>
                <a:r>
                  <a:rPr lang="en-US" dirty="0"/>
                  <a:t>Item-Item</a:t>
                </a:r>
              </a:p>
              <a:p>
                <a:pPr lvl="1"/>
                <a:r>
                  <a:rPr lang="en-US" dirty="0"/>
                  <a:t>We focus on item-item, since generally works better in practice</a:t>
                </a:r>
              </a:p>
              <a:p>
                <a:r>
                  <a:rPr lang="en-US" dirty="0"/>
                  <a:t>Prediction by filtering for k highest similarity, and estimate rating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9359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163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Start with a utility matrix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2697958"/>
              </p:ext>
            </p:extLst>
          </p:nvPr>
        </p:nvGraphicFramePr>
        <p:xfrm>
          <a:off x="623969" y="3829887"/>
          <a:ext cx="6950812" cy="25824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</a:tblGrid>
              <a:tr h="264993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5648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200459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Want to predict user 7’s rating for item 1</a:t>
            </a:r>
          </a:p>
          <a:p>
            <a:r>
              <a:rPr lang="en-US" dirty="0"/>
              <a:t>Compute the mean and Variance of the item ratings</a:t>
            </a:r>
          </a:p>
          <a:p>
            <a:r>
              <a:rPr lang="en-US" dirty="0"/>
              <a:t>Subtract mean rating from item rating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178695" y="477477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062369" y="334721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04174"/>
              </p:ext>
            </p:extLst>
          </p:nvPr>
        </p:nvGraphicFramePr>
        <p:xfrm>
          <a:off x="623969" y="3829887"/>
          <a:ext cx="10515600" cy="270921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25780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167232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525780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2145182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419606">
                  <a:extLst>
                    <a:ext uri="{9D8B030D-6E8A-4147-A177-3AD203B41FA5}">
                      <a16:colId xmlns:a16="http://schemas.microsoft.com/office/drawing/2014/main" val="1884601115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Mean Rating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Variance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2.80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3.20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392701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3.00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1.71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>
                          <a:effectLst/>
                        </a:rPr>
                        <a:t>3.40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1.8</a:t>
                      </a: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3.00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1.00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2.60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400" u="none" strike="noStrike" dirty="0">
                          <a:effectLst/>
                        </a:rPr>
                        <a:t>1.30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812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184261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Pearson’s Correlation between item 1 ratings and other items – very approximate in this example</a:t>
            </a:r>
          </a:p>
          <a:p>
            <a:r>
              <a:rPr lang="en-US" dirty="0"/>
              <a:t>Two items have high correlation similarity 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-27217" y="437388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213847" y="294632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5C24491-2014-44A0-9821-45C88E714F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7309322"/>
              </p:ext>
            </p:extLst>
          </p:nvPr>
        </p:nvGraphicFramePr>
        <p:xfrm>
          <a:off x="775446" y="3429000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?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5960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9"/>
            <a:ext cx="10515600" cy="13269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Example of collaborative filtering</a:t>
            </a:r>
          </a:p>
          <a:p>
            <a:r>
              <a:rPr lang="en-US" dirty="0"/>
              <a:t>Compute weighted rating = (0.84*2 + 1.0*3)/(0.84+1.0) = </a:t>
            </a:r>
            <a:r>
              <a:rPr lang="en-US" b="1" dirty="0"/>
              <a:t>2.54</a:t>
            </a:r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1FE852-E3EA-4C15-93B1-68A7D22035F9}"/>
              </a:ext>
            </a:extLst>
          </p:cNvPr>
          <p:cNvSpPr txBox="1"/>
          <p:nvPr/>
        </p:nvSpPr>
        <p:spPr>
          <a:xfrm rot="16200000">
            <a:off x="203739" y="402981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9F1452C-79A8-4ABE-8013-4EEDAC6CD6DE}"/>
              </a:ext>
            </a:extLst>
          </p:cNvPr>
          <p:cNvSpPr txBox="1"/>
          <p:nvPr/>
        </p:nvSpPr>
        <p:spPr>
          <a:xfrm>
            <a:off x="4444803" y="260224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406A42-91FF-48AF-87A0-DBFDB39A07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281086"/>
              </p:ext>
            </p:extLst>
          </p:nvPr>
        </p:nvGraphicFramePr>
        <p:xfrm>
          <a:off x="950157" y="3248247"/>
          <a:ext cx="10340890" cy="29481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3671">
                  <a:extLst>
                    <a:ext uri="{9D8B030D-6E8A-4147-A177-3AD203B41FA5}">
                      <a16:colId xmlns:a16="http://schemas.microsoft.com/office/drawing/2014/main" val="391513336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72019102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415103440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314283538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59955086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400774175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348185253"/>
                    </a:ext>
                  </a:extLst>
                </a:gridCol>
                <a:gridCol w="1073751">
                  <a:extLst>
                    <a:ext uri="{9D8B030D-6E8A-4147-A177-3AD203B41FA5}">
                      <a16:colId xmlns:a16="http://schemas.microsoft.com/office/drawing/2014/main" val="1040228771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62777513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878321584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958772349"/>
                    </a:ext>
                  </a:extLst>
                </a:gridCol>
                <a:gridCol w="483671">
                  <a:extLst>
                    <a:ext uri="{9D8B030D-6E8A-4147-A177-3AD203B41FA5}">
                      <a16:colId xmlns:a16="http://schemas.microsoft.com/office/drawing/2014/main" val="1890747853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924068861"/>
                    </a:ext>
                  </a:extLst>
                </a:gridCol>
                <a:gridCol w="1973379">
                  <a:extLst>
                    <a:ext uri="{9D8B030D-6E8A-4147-A177-3AD203B41FA5}">
                      <a16:colId xmlns:a16="http://schemas.microsoft.com/office/drawing/2014/main" val="2041775299"/>
                    </a:ext>
                  </a:extLst>
                </a:gridCol>
              </a:tblGrid>
              <a:tr h="471936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7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8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9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10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u="none" strike="noStrike" dirty="0">
                          <a:effectLst/>
                        </a:rPr>
                        <a:t>Pearson Correlation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Jaccard Similarity</a:t>
                      </a:r>
                    </a:p>
                  </a:txBody>
                  <a:tcPr marL="3155" marR="3155" marT="3155" marB="0" anchor="b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9323411"/>
                  </a:ext>
                </a:extLst>
              </a:tr>
              <a:tr h="268148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3155" marR="3155" marT="3155" marB="0" anchor="b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319158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5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662177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1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3366225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4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2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-1.0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0.18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7174517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>
                          <a:effectLst/>
                        </a:rPr>
                        <a:t>5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 dirty="0">
                          <a:effectLst/>
                        </a:rPr>
                        <a:t> 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-0.87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6784486"/>
                  </a:ext>
                </a:extLst>
              </a:tr>
              <a:tr h="264993">
                <a:tc>
                  <a:txBody>
                    <a:bodyPr/>
                    <a:lstStyle/>
                    <a:p>
                      <a:pPr algn="ctr" rtl="0" fontAlgn="ctr"/>
                      <a:r>
                        <a:rPr lang="en-US" sz="2400" u="none" strike="noStrike" dirty="0">
                          <a:effectLst/>
                        </a:rPr>
                        <a:t>6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4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2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3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>
                          <a:effectLst/>
                        </a:rPr>
                        <a:t>3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t"/>
                      <a:r>
                        <a:rPr lang="en-US" sz="2400" u="none" strike="noStrike">
                          <a:effectLst/>
                        </a:rPr>
                        <a:t> </a:t>
                      </a:r>
                      <a:endParaRPr lang="en-US" sz="24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/>
                </a:tc>
                <a:tc>
                  <a:txBody>
                    <a:bodyPr/>
                    <a:lstStyle/>
                    <a:p>
                      <a:pPr algn="r" rtl="0" fontAlgn="ctr"/>
                      <a:r>
                        <a:rPr lang="en-US" sz="2400" u="none" strike="noStrike" dirty="0">
                          <a:effectLst/>
                        </a:rPr>
                        <a:t>1</a:t>
                      </a:r>
                      <a:endParaRPr lang="en-US" sz="24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3155" marR="3155" marT="3155" marB="0" anchor="ctr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1.0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0.27</a:t>
                      </a:r>
                    </a:p>
                  </a:txBody>
                  <a:tcPr marL="3810" marR="3810" marT="3810" marB="0" anchor="b"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1215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408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Catalogs of user choices are growing</a:t>
            </a:r>
          </a:p>
          <a:p>
            <a:r>
              <a:rPr lang="en-US" dirty="0"/>
              <a:t>In the physical world user choice is limited to small number of items</a:t>
            </a:r>
          </a:p>
          <a:p>
            <a:pPr lvl="1"/>
            <a:r>
              <a:rPr lang="en-US" dirty="0"/>
              <a:t>Items on the shelves of a store</a:t>
            </a:r>
          </a:p>
          <a:p>
            <a:pPr lvl="1"/>
            <a:r>
              <a:rPr lang="en-US" dirty="0"/>
              <a:t>News articles printed on paper</a:t>
            </a:r>
          </a:p>
          <a:p>
            <a:pPr lvl="1"/>
            <a:r>
              <a:rPr lang="en-US" dirty="0"/>
              <a:t>Books in a book store</a:t>
            </a:r>
          </a:p>
          <a:p>
            <a:pPr lvl="1"/>
            <a:r>
              <a:rPr lang="en-US" dirty="0"/>
              <a:t>Music in a music store</a:t>
            </a:r>
          </a:p>
          <a:p>
            <a:pPr lvl="1"/>
            <a:r>
              <a:rPr lang="en-US" dirty="0"/>
              <a:t>People submitting paper resumes for a job</a:t>
            </a:r>
          </a:p>
          <a:p>
            <a:pPr lvl="1"/>
            <a:r>
              <a:rPr lang="en-US" dirty="0"/>
              <a:t>Movies at a theater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But, in the online word the choices are nearly limitless </a:t>
            </a:r>
          </a:p>
          <a:p>
            <a:pPr lvl="1"/>
            <a:r>
              <a:rPr lang="en-US" dirty="0"/>
              <a:t>Choice is no longer limited by physical constraints</a:t>
            </a:r>
          </a:p>
          <a:p>
            <a:pPr lvl="1"/>
            <a:r>
              <a:rPr lang="en-US" dirty="0"/>
              <a:t>Most of the choices are rarely purchased</a:t>
            </a:r>
          </a:p>
          <a:p>
            <a:pPr lvl="1"/>
            <a:r>
              <a:rPr lang="en-US" dirty="0"/>
              <a:t>Users will rarely find these choices on their own</a:t>
            </a:r>
          </a:p>
          <a:p>
            <a:pPr lvl="1"/>
            <a:r>
              <a:rPr lang="en-US" dirty="0"/>
              <a:t>This is known as the </a:t>
            </a:r>
            <a:r>
              <a:rPr lang="en-US" b="1" dirty="0"/>
              <a:t>long tail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5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Collaborative Filter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Collaborative filtering computes similarity weighted average rating</a:t>
                </a:r>
              </a:p>
              <a:p>
                <a:r>
                  <a:rPr lang="en-US" dirty="0"/>
                  <a:t>Could we use some other weighting other than similarity, w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Prediction by filtering for k highest weights, and estimate rating:</a:t>
                </a: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𝑥𝑗</m:t>
                                  </m:r>
                                </m:sub>
                              </m:sSub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Can find optimal weights by minimizing RMSE with gradient descent</a:t>
                </a:r>
              </a:p>
              <a:p>
                <a:pPr lvl="1"/>
                <a:r>
                  <a:rPr lang="en-US" dirty="0"/>
                  <a:t>Can include baseline terms</a:t>
                </a:r>
              </a:p>
              <a:p>
                <a:pPr lvl="1"/>
                <a:r>
                  <a:rPr lang="en-US" dirty="0"/>
                  <a:t>Will take up gradient descent later</a:t>
                </a:r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9675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can we evaluate and compare the performance of recommender systems?</a:t>
                </a:r>
              </a:p>
              <a:p>
                <a:r>
                  <a:rPr lang="en-US" dirty="0"/>
                  <a:t>Compare actual ratings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 </a:t>
                </a:r>
                <a:r>
                  <a:rPr lang="en-US" i="1" dirty="0"/>
                  <a:t>x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r>
                  <a:rPr lang="en-US" dirty="0"/>
                  <a:t>, to the predicted rating,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Follows supervised learning evaluation process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35131" y="1060534"/>
                <a:ext cx="11850624" cy="2071539"/>
              </a:xfrm>
              <a:blipFill>
                <a:blip r:embed="rId2"/>
                <a:stretch>
                  <a:fillRect l="-1080" t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7C78B94-5AB1-430D-915C-1FDBE7A28BF2}"/>
              </a:ext>
            </a:extLst>
          </p:cNvPr>
          <p:cNvSpPr txBox="1">
            <a:spLocks/>
          </p:cNvSpPr>
          <p:nvPr/>
        </p:nvSpPr>
        <p:spPr>
          <a:xfrm>
            <a:off x="4815523" y="3392982"/>
            <a:ext cx="7270232" cy="30998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Compare estimated rating to actual ratings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Choose evaluation metrics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Start with full data sample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Hold back Bernoulli sampled fraction of data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Train model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Evaluate using metric</a:t>
            </a:r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0F5926-38D3-44ED-BAAB-A08528500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987177"/>
              </p:ext>
            </p:extLst>
          </p:nvPr>
        </p:nvGraphicFramePr>
        <p:xfrm>
          <a:off x="887869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2000958" y="3067129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31940" y="4677095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108987B-A8C8-45D3-9842-03D904DE9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29502"/>
              </p:ext>
            </p:extLst>
          </p:nvPr>
        </p:nvGraphicFramePr>
        <p:xfrm>
          <a:off x="887868" y="360198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3002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uiExpand="1" build="p"/>
      <p:bldP spid="7" grpId="0"/>
      <p:bldP spid="8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Which evaluation metrics can we use? </a:t>
                </a:r>
              </a:p>
              <a:p>
                <a:r>
                  <a:rPr lang="en-US" dirty="0"/>
                  <a:t>Could compare ratings pair-wise by items or users</a:t>
                </a:r>
              </a:p>
              <a:p>
                <a:pPr lvl="1"/>
                <a:r>
                  <a:rPr lang="en-US" dirty="0"/>
                  <a:t>Average cosign similarity</a:t>
                </a:r>
              </a:p>
              <a:p>
                <a:pPr lvl="1"/>
                <a:r>
                  <a:rPr lang="en-US" dirty="0"/>
                  <a:t>Average Pearson’s correlation</a:t>
                </a:r>
              </a:p>
              <a:p>
                <a:pPr lvl="1"/>
                <a:r>
                  <a:rPr lang="en-US" dirty="0"/>
                  <a:t>…</a:t>
                </a:r>
              </a:p>
              <a:p>
                <a:r>
                  <a:rPr lang="en-US" dirty="0"/>
                  <a:t>Example: </a:t>
                </a:r>
                <a:r>
                  <a:rPr lang="en-US" b="1" dirty="0"/>
                  <a:t>root mean squared error, RMSE</a:t>
                </a:r>
              </a:p>
              <a:p>
                <a:pPr lvl="1"/>
                <a:r>
                  <a:rPr lang="en-US" dirty="0"/>
                  <a:t>Most widely used</a:t>
                </a:r>
              </a:p>
              <a:p>
                <a:pPr lvl="1"/>
                <a:r>
                  <a:rPr lang="en-US" dirty="0"/>
                  <a:t>Assumes algorithm is </a:t>
                </a:r>
                <a:r>
                  <a:rPr lang="en-US" b="1" dirty="0"/>
                  <a:t>MLE</a:t>
                </a:r>
              </a:p>
              <a:p>
                <a:pPr lvl="1"/>
                <a:r>
                  <a:rPr lang="en-US" dirty="0"/>
                  <a:t>Fast to compute for item, </a:t>
                </a:r>
                <a:r>
                  <a:rPr lang="en-US" i="1" dirty="0" err="1"/>
                  <a:t>i</a:t>
                </a:r>
                <a:r>
                  <a:rPr lang="en-US" dirty="0"/>
                  <a:t>, and user, </a:t>
                </a:r>
                <a:r>
                  <a:rPr lang="en-US" i="1" dirty="0"/>
                  <a:t>x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𝑅𝑀𝑆𝐸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𝑅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acc>
                                                <m:accPr>
                                                  <m:chr m:val="̂"/>
                                                  <m:ctrlP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accPr>
                                                <m:e>
                                                  <m:r>
                                                    <a:rPr lang="en-US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𝑟</m:t>
                                                  </m:r>
                                                </m:e>
                                              </m:acc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𝑟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𝑥𝑖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d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en-US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C7C78B94-5AB1-430D-915C-1FDBE7A28B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66053" y="986119"/>
                <a:ext cx="6989617" cy="5596258"/>
              </a:xfrm>
              <a:prstGeom prst="rect">
                <a:avLst/>
              </a:prstGeom>
              <a:blipFill>
                <a:blip r:embed="rId2"/>
                <a:stretch>
                  <a:fillRect l="-1744" t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E1306B50-E0B9-44A2-A52F-5F58E3CB2C0B}"/>
              </a:ext>
            </a:extLst>
          </p:cNvPr>
          <p:cNvSpPr txBox="1"/>
          <p:nvPr/>
        </p:nvSpPr>
        <p:spPr>
          <a:xfrm>
            <a:off x="1844204" y="181507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7B9402-0FE2-45C1-ACAF-3FFD74A7024A}"/>
              </a:ext>
            </a:extLst>
          </p:cNvPr>
          <p:cNvSpPr txBox="1"/>
          <p:nvPr/>
        </p:nvSpPr>
        <p:spPr>
          <a:xfrm rot="16200000">
            <a:off x="-124814" y="3425038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23993A2-0B8A-424E-8A5B-95D40E9E44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8518384"/>
              </p:ext>
            </p:extLst>
          </p:nvPr>
        </p:nvGraphicFramePr>
        <p:xfrm>
          <a:off x="731114" y="2384437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76700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Evaluating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apply cross validation to recommender algorithms?</a:t>
            </a:r>
          </a:p>
          <a:p>
            <a:r>
              <a:rPr lang="en-US" dirty="0"/>
              <a:t>Yes! Use N-fold method</a:t>
            </a:r>
          </a:p>
          <a:p>
            <a:r>
              <a:rPr lang="en-US" dirty="0"/>
              <a:t>CV is an effective tool for comparing performance of models</a:t>
            </a:r>
          </a:p>
          <a:p>
            <a:r>
              <a:rPr lang="en-US" dirty="0"/>
              <a:t>In theory, can use nested CV for hyperparameter search</a:t>
            </a:r>
          </a:p>
          <a:p>
            <a:pPr lvl="1"/>
            <a:r>
              <a:rPr lang="en-US" dirty="0"/>
              <a:t>But, computation can be prohibitive – data can be massive</a:t>
            </a:r>
          </a:p>
          <a:p>
            <a:pPr lvl="1"/>
            <a:r>
              <a:rPr lang="en-US" dirty="0"/>
              <a:t>Can limit folds and number of hyperparameter values</a:t>
            </a:r>
          </a:p>
          <a:p>
            <a:pPr lvl="1"/>
            <a:r>
              <a:rPr lang="en-US" dirty="0"/>
              <a:t>Use random subsample of users and items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7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Uses a </a:t>
            </a:r>
            <a:r>
              <a:rPr lang="en-US" b="1" dirty="0"/>
              <a:t>matrix decomposition </a:t>
            </a:r>
            <a:r>
              <a:rPr lang="en-US" dirty="0"/>
              <a:t>of the utility matrix</a:t>
            </a:r>
          </a:p>
          <a:p>
            <a:r>
              <a:rPr lang="en-US" dirty="0"/>
              <a:t>Compute missing ratings from matrix decomposition</a:t>
            </a:r>
          </a:p>
          <a:p>
            <a:r>
              <a:rPr lang="en-US" dirty="0"/>
              <a:t>But, need a trick!</a:t>
            </a:r>
          </a:p>
          <a:p>
            <a:pPr lvl="1"/>
            <a:r>
              <a:rPr lang="en-US" dirty="0"/>
              <a:t>Utility matrix is not square: wide, n users by m items</a:t>
            </a:r>
          </a:p>
          <a:p>
            <a:pPr lvl="1"/>
            <a:r>
              <a:rPr lang="en-US" dirty="0"/>
              <a:t>Typically n &lt;&lt; m, or sometimes m &lt; n</a:t>
            </a:r>
          </a:p>
          <a:p>
            <a:pPr lvl="1"/>
            <a:r>
              <a:rPr lang="en-US" dirty="0"/>
              <a:t>But, many missing values</a:t>
            </a:r>
          </a:p>
          <a:p>
            <a:pPr lvl="1"/>
            <a:r>
              <a:rPr lang="en-US" dirty="0"/>
              <a:t>Standard SVD biased by 0 filling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48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recommenders </a:t>
            </a:r>
            <a:r>
              <a:rPr lang="en-US" dirty="0"/>
              <a:t>are powerful models</a:t>
            </a:r>
          </a:p>
          <a:p>
            <a:r>
              <a:rPr lang="en-US" dirty="0"/>
              <a:t>What are factor models? </a:t>
            </a:r>
          </a:p>
          <a:p>
            <a:r>
              <a:rPr lang="en-US" b="1" dirty="0"/>
              <a:t>Statistical factor models </a:t>
            </a:r>
            <a:r>
              <a:rPr lang="en-US" dirty="0"/>
              <a:t>that attempt </a:t>
            </a:r>
            <a:r>
              <a:rPr lang="en-US" b="1" dirty="0"/>
              <a:t>explain data </a:t>
            </a:r>
            <a:endParaRPr lang="en-US" dirty="0"/>
          </a:p>
          <a:p>
            <a:pPr lvl="1"/>
            <a:r>
              <a:rPr lang="en-US" dirty="0"/>
              <a:t>Is a dimensionality reduction method</a:t>
            </a:r>
          </a:p>
          <a:p>
            <a:pPr lvl="1"/>
            <a:r>
              <a:rPr lang="en-US" dirty="0"/>
              <a:t>Features are </a:t>
            </a:r>
            <a:r>
              <a:rPr lang="en-US" b="1" dirty="0"/>
              <a:t>explanatory factors</a:t>
            </a:r>
          </a:p>
          <a:p>
            <a:pPr lvl="1"/>
            <a:r>
              <a:rPr lang="en-US" dirty="0"/>
              <a:t>Algorithm learns </a:t>
            </a:r>
            <a:r>
              <a:rPr lang="en-US" b="1" dirty="0"/>
              <a:t>factor weights</a:t>
            </a:r>
          </a:p>
          <a:p>
            <a:r>
              <a:rPr lang="en-US" dirty="0"/>
              <a:t>Can be </a:t>
            </a:r>
            <a:r>
              <a:rPr lang="en-US" b="1" dirty="0"/>
              <a:t>observable factors</a:t>
            </a:r>
            <a:endParaRPr lang="en-US" dirty="0"/>
          </a:p>
          <a:p>
            <a:pPr lvl="1"/>
            <a:r>
              <a:rPr lang="en-US" dirty="0"/>
              <a:t>Example; factors for film, director, writer, lead actors</a:t>
            </a:r>
          </a:p>
          <a:p>
            <a:r>
              <a:rPr lang="en-US" b="1" dirty="0"/>
              <a:t>Unobservable factors </a:t>
            </a:r>
            <a:r>
              <a:rPr lang="en-US" dirty="0"/>
              <a:t>are called </a:t>
            </a:r>
            <a:r>
              <a:rPr lang="en-US" b="1" dirty="0"/>
              <a:t>latent factors</a:t>
            </a:r>
          </a:p>
          <a:p>
            <a:pPr lvl="1"/>
            <a:r>
              <a:rPr lang="en-US" dirty="0"/>
              <a:t>Latent since they cannot be observed</a:t>
            </a:r>
          </a:p>
          <a:p>
            <a:pPr lvl="1"/>
            <a:r>
              <a:rPr lang="en-US" dirty="0"/>
              <a:t>Factors weights can still be learned from observed data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67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Latent factor recommenders are powerful model</a:t>
                </a:r>
              </a:p>
              <a:p>
                <a:r>
                  <a:rPr lang="en-US" dirty="0"/>
                  <a:t>Recall </a:t>
                </a:r>
                <a:r>
                  <a:rPr lang="en-US" b="1" dirty="0"/>
                  <a:t>singular value decomposition (SVD)</a:t>
                </a:r>
                <a:r>
                  <a:rPr lang="en-US" dirty="0"/>
                  <a:t> of </a:t>
                </a:r>
                <a:r>
                  <a:rPr lang="en-US" dirty="0" err="1"/>
                  <a:t>nxm</a:t>
                </a:r>
                <a:r>
                  <a:rPr lang="en-US" dirty="0"/>
                  <a:t> matrix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i="1" dirty="0"/>
                  <a:t>A</a:t>
                </a:r>
                <a:r>
                  <a:rPr lang="en-US" dirty="0"/>
                  <a:t> not square, so no exact (eigen) decomposition</a:t>
                </a:r>
              </a:p>
              <a:p>
                <a:pPr lvl="1"/>
                <a:r>
                  <a:rPr lang="en-US" dirty="0"/>
                  <a:t>Approximate decomposition of </a:t>
                </a:r>
                <a:r>
                  <a:rPr lang="en-US" i="1" dirty="0"/>
                  <a:t>A</a:t>
                </a:r>
                <a:endParaRPr lang="en-US" b="1" i="1" dirty="0"/>
              </a:p>
              <a:p>
                <a:pPr lvl="1"/>
                <a:r>
                  <a:rPr lang="en-US" i="1" dirty="0"/>
                  <a:t>U </a:t>
                </a:r>
                <a:r>
                  <a:rPr lang="en-US" dirty="0"/>
                  <a:t>is </a:t>
                </a:r>
                <a:r>
                  <a:rPr lang="en-US" i="1" dirty="0"/>
                  <a:t>m x s</a:t>
                </a:r>
                <a:r>
                  <a:rPr lang="en-US" dirty="0"/>
                  <a:t> 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left singular vectors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>
                    <a:latin typeface="Symbol" panose="05050102010706020507" pitchFamily="18" charset="2"/>
                  </a:rPr>
                  <a:t>S</a:t>
                </a:r>
                <a:r>
                  <a:rPr lang="en-US" dirty="0"/>
                  <a:t> is diagonal matrix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min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singular values</a:t>
                </a:r>
              </a:p>
              <a:p>
                <a:pPr lvl="1"/>
                <a:r>
                  <a:rPr lang="en-US" i="1" dirty="0"/>
                  <a:t>V</a:t>
                </a:r>
                <a:r>
                  <a:rPr lang="en-US" dirty="0"/>
                  <a:t> is </a:t>
                </a:r>
                <a:r>
                  <a:rPr lang="en-US" i="1" dirty="0"/>
                  <a:t>n x s </a:t>
                </a:r>
                <a:r>
                  <a:rPr lang="en-US" dirty="0"/>
                  <a:t>orthogonal and unitary matrix of </a:t>
                </a:r>
                <a:r>
                  <a:rPr lang="en-US" i="1" dirty="0"/>
                  <a:t>s</a:t>
                </a:r>
                <a:r>
                  <a:rPr lang="en-US" dirty="0"/>
                  <a:t> </a:t>
                </a:r>
                <a:r>
                  <a:rPr lang="en-US" b="1" dirty="0"/>
                  <a:t>right singular vectors</a:t>
                </a:r>
              </a:p>
              <a:p>
                <a:r>
                  <a:rPr lang="en-US" dirty="0"/>
                  <a:t>Matrix multiplication of decomposition,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approximately reconstructs </a:t>
                </a:r>
                <a:r>
                  <a:rPr lang="en-US" i="1" dirty="0"/>
                  <a:t>A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7"/>
                <a:ext cx="10515600" cy="5160581"/>
              </a:xfrm>
              <a:blipFill>
                <a:blip r:embed="rId2"/>
                <a:stretch>
                  <a:fillRect l="-115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361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Problem, SVD biased by missing values and produces negative ratings</a:t>
                </a:r>
              </a:p>
              <a:p>
                <a:r>
                  <a:rPr lang="en-US" dirty="0"/>
                  <a:t>Reconstruction of utility matrix is biased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223283"/>
              </a:xfrm>
              <a:blipFill>
                <a:blip r:embed="rId2"/>
                <a:stretch>
                  <a:fillRect l="-1159" t="-1867" b="-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BB15E6B-04F9-4ACD-936C-E4B39626D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39339"/>
              </p:ext>
            </p:extLst>
          </p:nvPr>
        </p:nvGraphicFramePr>
        <p:xfrm>
          <a:off x="1189968" y="2256166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229664"/>
              </p:ext>
            </p:extLst>
          </p:nvPr>
        </p:nvGraphicFramePr>
        <p:xfrm>
          <a:off x="9120447" y="2161896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E8E3763-5349-497E-896D-21740188E3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4265341"/>
              </p:ext>
            </p:extLst>
          </p:nvPr>
        </p:nvGraphicFramePr>
        <p:xfrm>
          <a:off x="7198970" y="2204648"/>
          <a:ext cx="1312716" cy="13187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817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2817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</a:tblGrid>
              <a:tr h="315231"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5231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73077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5970040"/>
              </p:ext>
            </p:extLst>
          </p:nvPr>
        </p:nvGraphicFramePr>
        <p:xfrm>
          <a:off x="5277492" y="2244534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8850" y="2601894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/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DF6801-5125-4A7D-8D45-8954BC690E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209" y="2464516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0958" y="2459353"/>
                <a:ext cx="608761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/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BFFCC5A-53DB-4B93-8A19-D2230D263D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140" y="1671391"/>
                <a:ext cx="664590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/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∑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0F6AF49-9CD4-4E75-8462-E2FC7875C5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934" y="1619873"/>
                <a:ext cx="6645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/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sz="3200" b="0" i="1" baseline="30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sz="3200" baseline="300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C051FC-8F03-4ABB-B1FE-AAC52F48F6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6254" y="1588960"/>
                <a:ext cx="664590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48A13AB0-5CDC-445A-8066-8823E48FE52C}"/>
              </a:ext>
            </a:extLst>
          </p:cNvPr>
          <p:cNvSpPr txBox="1"/>
          <p:nvPr/>
        </p:nvSpPr>
        <p:spPr>
          <a:xfrm>
            <a:off x="2303057" y="1721314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36A090-6754-490D-B334-AE21CF62022C}"/>
              </a:ext>
            </a:extLst>
          </p:cNvPr>
          <p:cNvSpPr txBox="1"/>
          <p:nvPr/>
        </p:nvSpPr>
        <p:spPr>
          <a:xfrm rot="16200000">
            <a:off x="334039" y="3331280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</p:spTree>
    <p:extLst>
      <p:ext uri="{BB962C8B-B14F-4D97-AF65-F5344CB8AC3E}">
        <p14:creationId xmlns:p14="http://schemas.microsoft.com/office/powerpoint/2010/main" val="3278551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Wait! </a:t>
                </a:r>
              </a:p>
              <a:p>
                <a:pPr lvl="1"/>
                <a:r>
                  <a:rPr lang="en-US" dirty="0"/>
                  <a:t>Don’t care about the orthonormal properties of,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Need a decomposition that works with missing values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b="0" dirty="0">
                    <a:ea typeface="Cambria Math" panose="02040503050406030204" pitchFamily="18" charset="0"/>
                  </a:rPr>
                  <a:t>We can do another decomposition,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Where,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Q</m:t>
                    </m:r>
                    <m:r>
                      <a:rPr lang="en-US" b="0" i="1" baseline="30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l-GR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1160" y="923925"/>
                <a:ext cx="10515600" cy="5708251"/>
              </a:xfrm>
              <a:blipFill>
                <a:blip r:embed="rId2"/>
                <a:stretch>
                  <a:fillRect l="-1217" t="-18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4977477"/>
              </p:ext>
            </p:extLst>
          </p:nvPr>
        </p:nvGraphicFramePr>
        <p:xfrm>
          <a:off x="8223192" y="4067909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4279104"/>
              </p:ext>
            </p:extLst>
          </p:nvPr>
        </p:nvGraphicFramePr>
        <p:xfrm>
          <a:off x="5529771" y="3996188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2940" y="4439588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5683" y="4385874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425050"/>
              </p:ext>
            </p:extLst>
          </p:nvPr>
        </p:nvGraphicFramePr>
        <p:xfrm>
          <a:off x="1178700" y="4076139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291789" y="35412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322771" y="5151253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223192" y="354128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810926" y="509738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501234" y="350103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239695" y="4491368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689185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Can we perform SVD decomposition the on utility matrix, A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r>
                      <m:rPr>
                        <m:sty m:val="p"/>
                      </m:rPr>
                      <a:rPr lang="el-G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How can we interpret this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b="0" dirty="0">
                    <a:ea typeface="Cambria Math" panose="02040503050406030204" pitchFamily="18" charset="0"/>
                  </a:rPr>
                  <a:t> decomposition?</a:t>
                </a: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endParaRPr lang="en-US" b="0" dirty="0">
                  <a:ea typeface="Cambria Math" panose="02040503050406030204" pitchFamily="18" charset="0"/>
                </a:endParaRPr>
              </a:p>
              <a:p>
                <a:endParaRPr lang="en-US" dirty="0">
                  <a:ea typeface="Cambria Math" panose="02040503050406030204" pitchFamily="18" charset="0"/>
                </a:endParaRPr>
              </a:p>
              <a:p>
                <a:r>
                  <a:rPr lang="en-US" dirty="0">
                    <a:ea typeface="Cambria Math" panose="02040503050406030204" pitchFamily="18" charset="0"/>
                  </a:rPr>
                  <a:t>Vectors of </a:t>
                </a:r>
                <a:r>
                  <a:rPr lang="en-US" b="1" dirty="0">
                    <a:ea typeface="Cambria Math" panose="02040503050406030204" pitchFamily="18" charset="0"/>
                  </a:rPr>
                  <a:t>explanatory factors</a:t>
                </a:r>
                <a:r>
                  <a:rPr lang="en-US" dirty="0">
                    <a:ea typeface="Cambria Math" panose="02040503050406030204" pitchFamily="18" charset="0"/>
                  </a:rPr>
                  <a:t> for the values of the utility matrix</a:t>
                </a:r>
                <a:endParaRPr lang="en-US" b="0" dirty="0">
                  <a:ea typeface="Cambria Math" panose="02040503050406030204" pitchFamily="18" charset="0"/>
                </a:endParaRPr>
              </a:p>
              <a:p>
                <a:r>
                  <a:rPr lang="en-US" dirty="0"/>
                  <a:t>Inner product of </a:t>
                </a:r>
                <a:r>
                  <a:rPr lang="en-US" b="1" dirty="0"/>
                  <a:t>Factor weights </a:t>
                </a:r>
                <a:r>
                  <a:rPr lang="en-US" dirty="0"/>
                  <a:t>predicts the rating values </a:t>
                </a:r>
              </a:p>
              <a:p>
                <a:r>
                  <a:rPr lang="en-US" dirty="0"/>
                  <a:t>Factors for users and items are different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38871" y="1080652"/>
                <a:ext cx="10515600" cy="5643997"/>
              </a:xfrm>
              <a:blipFill>
                <a:blip r:embed="rId2"/>
                <a:stretch>
                  <a:fillRect l="-1043" t="-2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182546"/>
              </p:ext>
            </p:extLst>
          </p:nvPr>
        </p:nvGraphicFramePr>
        <p:xfrm>
          <a:off x="8669015" y="23349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8763798"/>
              </p:ext>
            </p:extLst>
          </p:nvPr>
        </p:nvGraphicFramePr>
        <p:xfrm>
          <a:off x="5975594" y="22632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763" y="27066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1506" y="26529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3742845"/>
              </p:ext>
            </p:extLst>
          </p:nvPr>
        </p:nvGraphicFramePr>
        <p:xfrm>
          <a:off x="1624523" y="23431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672084" y="1830807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768594" y="34183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603487" y="1830807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5256749" y="33644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881529" y="1790554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685518" y="27584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2118345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Recommender Systems?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78191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With large catalogs there are many items which are obscure and rarely purchased</a:t>
            </a:r>
          </a:p>
          <a:p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FD39A73-62CA-47AA-9DAC-616C09FAF4F2}"/>
              </a:ext>
            </a:extLst>
          </p:cNvPr>
          <p:cNvCxnSpPr>
            <a:cxnSpLocks/>
          </p:cNvCxnSpPr>
          <p:nvPr/>
        </p:nvCxnSpPr>
        <p:spPr>
          <a:xfrm>
            <a:off x="2199784" y="6231635"/>
            <a:ext cx="6478505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9DD087E-AF0E-4508-885D-5DCD525F2A3E}"/>
              </a:ext>
            </a:extLst>
          </p:cNvPr>
          <p:cNvCxnSpPr>
            <a:cxnSpLocks/>
          </p:cNvCxnSpPr>
          <p:nvPr/>
        </p:nvCxnSpPr>
        <p:spPr>
          <a:xfrm flipH="1" flipV="1">
            <a:off x="2199784" y="2589970"/>
            <a:ext cx="43068" cy="36416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A9CACA3-9F0A-4BE8-A34B-F9AAC56318EF}"/>
              </a:ext>
            </a:extLst>
          </p:cNvPr>
          <p:cNvSpPr/>
          <p:nvPr/>
        </p:nvSpPr>
        <p:spPr>
          <a:xfrm>
            <a:off x="3767564" y="5259758"/>
            <a:ext cx="4248042" cy="731520"/>
          </a:xfrm>
          <a:custGeom>
            <a:avLst/>
            <a:gdLst>
              <a:gd name="connsiteX0" fmla="*/ 4248042 w 4248042"/>
              <a:gd name="connsiteY0" fmla="*/ 731520 h 731520"/>
              <a:gd name="connsiteX1" fmla="*/ 3370218 w 4248042"/>
              <a:gd name="connsiteY1" fmla="*/ 715845 h 731520"/>
              <a:gd name="connsiteX2" fmla="*/ 2434917 w 4248042"/>
              <a:gd name="connsiteY2" fmla="*/ 674044 h 731520"/>
              <a:gd name="connsiteX3" fmla="*/ 1306286 w 4248042"/>
              <a:gd name="connsiteY3" fmla="*/ 543415 h 731520"/>
              <a:gd name="connsiteX4" fmla="*/ 506839 w 4248042"/>
              <a:gd name="connsiteY4" fmla="*/ 308284 h 731520"/>
              <a:gd name="connsiteX5" fmla="*/ 0 w 4248042"/>
              <a:gd name="connsiteY5" fmla="*/ 0 h 7315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48042" h="731520">
                <a:moveTo>
                  <a:pt x="4248042" y="731520"/>
                </a:moveTo>
                <a:lnTo>
                  <a:pt x="3370218" y="715845"/>
                </a:lnTo>
                <a:cubicBezTo>
                  <a:pt x="3068031" y="706266"/>
                  <a:pt x="2778906" y="702782"/>
                  <a:pt x="2434917" y="674044"/>
                </a:cubicBezTo>
                <a:cubicBezTo>
                  <a:pt x="2090928" y="645306"/>
                  <a:pt x="1627632" y="604375"/>
                  <a:pt x="1306286" y="543415"/>
                </a:cubicBezTo>
                <a:cubicBezTo>
                  <a:pt x="984940" y="482455"/>
                  <a:pt x="724553" y="398853"/>
                  <a:pt x="506839" y="308284"/>
                </a:cubicBezTo>
                <a:cubicBezTo>
                  <a:pt x="289125" y="217715"/>
                  <a:pt x="0" y="0"/>
                  <a:pt x="0" y="0"/>
                </a:cubicBezTo>
              </a:path>
            </a:pathLst>
          </a:custGeom>
          <a:noFill/>
          <a:ln w="317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9CF0A0C-2AE0-46BF-874D-E062A27E3AB6}"/>
              </a:ext>
            </a:extLst>
          </p:cNvPr>
          <p:cNvCxnSpPr/>
          <p:nvPr/>
        </p:nvCxnSpPr>
        <p:spPr>
          <a:xfrm>
            <a:off x="3767565" y="5259759"/>
            <a:ext cx="0" cy="971876"/>
          </a:xfrm>
          <a:prstGeom prst="line">
            <a:avLst/>
          </a:prstGeom>
          <a:ln w="3175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0C81044-519E-4E6A-9694-7B5BA8C545A8}"/>
              </a:ext>
            </a:extLst>
          </p:cNvPr>
          <p:cNvCxnSpPr>
            <a:cxnSpLocks/>
            <a:stCxn id="11" idx="0"/>
          </p:cNvCxnSpPr>
          <p:nvPr/>
        </p:nvCxnSpPr>
        <p:spPr>
          <a:xfrm flipH="1">
            <a:off x="8015605" y="5991278"/>
            <a:ext cx="1" cy="240357"/>
          </a:xfrm>
          <a:prstGeom prst="line">
            <a:avLst/>
          </a:prstGeom>
          <a:ln w="317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17FEB203-4F9D-4F47-BEBE-6E4E6FB6548F}"/>
              </a:ext>
            </a:extLst>
          </p:cNvPr>
          <p:cNvSpPr/>
          <p:nvPr/>
        </p:nvSpPr>
        <p:spPr>
          <a:xfrm rot="359675">
            <a:off x="2142751" y="2511551"/>
            <a:ext cx="1780445" cy="2671288"/>
          </a:xfrm>
          <a:custGeom>
            <a:avLst/>
            <a:gdLst>
              <a:gd name="connsiteX0" fmla="*/ 1517073 w 1517073"/>
              <a:gd name="connsiteY0" fmla="*/ 2272145 h 2272145"/>
              <a:gd name="connsiteX1" fmla="*/ 1233055 w 1517073"/>
              <a:gd name="connsiteY1" fmla="*/ 2105891 h 2272145"/>
              <a:gd name="connsiteX2" fmla="*/ 782782 w 1517073"/>
              <a:gd name="connsiteY2" fmla="*/ 1738745 h 2272145"/>
              <a:gd name="connsiteX3" fmla="*/ 443346 w 1517073"/>
              <a:gd name="connsiteY3" fmla="*/ 1336964 h 2272145"/>
              <a:gd name="connsiteX4" fmla="*/ 187037 w 1517073"/>
              <a:gd name="connsiteY4" fmla="*/ 762000 h 2272145"/>
              <a:gd name="connsiteX5" fmla="*/ 76200 w 1517073"/>
              <a:gd name="connsiteY5" fmla="*/ 381000 h 2272145"/>
              <a:gd name="connsiteX6" fmla="*/ 0 w 1517073"/>
              <a:gd name="connsiteY6" fmla="*/ 0 h 2272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7073" h="2272145">
                <a:moveTo>
                  <a:pt x="1517073" y="2272145"/>
                </a:moveTo>
                <a:cubicBezTo>
                  <a:pt x="1436255" y="2233468"/>
                  <a:pt x="1355437" y="2194791"/>
                  <a:pt x="1233055" y="2105891"/>
                </a:cubicBezTo>
                <a:cubicBezTo>
                  <a:pt x="1110673" y="2016991"/>
                  <a:pt x="914400" y="1866899"/>
                  <a:pt x="782782" y="1738745"/>
                </a:cubicBezTo>
                <a:cubicBezTo>
                  <a:pt x="651164" y="1610590"/>
                  <a:pt x="542637" y="1499755"/>
                  <a:pt x="443346" y="1336964"/>
                </a:cubicBezTo>
                <a:cubicBezTo>
                  <a:pt x="344055" y="1174173"/>
                  <a:pt x="248228" y="921327"/>
                  <a:pt x="187037" y="762000"/>
                </a:cubicBezTo>
                <a:cubicBezTo>
                  <a:pt x="125846" y="602673"/>
                  <a:pt x="107373" y="508000"/>
                  <a:pt x="76200" y="381000"/>
                </a:cubicBezTo>
                <a:cubicBezTo>
                  <a:pt x="45027" y="254000"/>
                  <a:pt x="22513" y="127000"/>
                  <a:pt x="0" y="0"/>
                </a:cubicBezTo>
              </a:path>
            </a:pathLst>
          </a:cu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635736-A4F6-49A3-87CB-37D6E133AC43}"/>
              </a:ext>
            </a:extLst>
          </p:cNvPr>
          <p:cNvSpPr txBox="1"/>
          <p:nvPr/>
        </p:nvSpPr>
        <p:spPr>
          <a:xfrm rot="16200000">
            <a:off x="113323" y="4225237"/>
            <a:ext cx="35511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Frequency of purchase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46A0A7-894F-41DD-9476-98DEC3DBFB47}"/>
              </a:ext>
            </a:extLst>
          </p:cNvPr>
          <p:cNvSpPr txBox="1"/>
          <p:nvPr/>
        </p:nvSpPr>
        <p:spPr>
          <a:xfrm>
            <a:off x="3759925" y="5837322"/>
            <a:ext cx="302535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rarely purchased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57CF84-E5D1-4766-89B7-8CBB693668A8}"/>
              </a:ext>
            </a:extLst>
          </p:cNvPr>
          <p:cNvSpPr txBox="1"/>
          <p:nvPr/>
        </p:nvSpPr>
        <p:spPr>
          <a:xfrm>
            <a:off x="2178998" y="5074339"/>
            <a:ext cx="1645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Items commonly purchased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59B601-507B-4A67-847D-BF7F5420FD11}"/>
              </a:ext>
            </a:extLst>
          </p:cNvPr>
          <p:cNvSpPr txBox="1"/>
          <p:nvPr/>
        </p:nvSpPr>
        <p:spPr>
          <a:xfrm>
            <a:off x="4057816" y="3951087"/>
            <a:ext cx="40763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Users unlikely to find rare items without recommender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C11D7A0-846E-4571-97D3-F559FC89A575}"/>
              </a:ext>
            </a:extLst>
          </p:cNvPr>
          <p:cNvCxnSpPr/>
          <p:nvPr/>
        </p:nvCxnSpPr>
        <p:spPr>
          <a:xfrm flipV="1">
            <a:off x="4337740" y="4956368"/>
            <a:ext cx="3986784" cy="22269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328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22" grpId="0" animBg="1"/>
      <p:bldP spid="9" grpId="0"/>
      <p:bldP spid="15" grpId="0"/>
      <p:bldP spid="16" grpId="0"/>
      <p:bldP spid="1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With P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>
                    <a:ea typeface="Cambria Math" panose="02040503050406030204" pitchFamily="18" charset="0"/>
                  </a:rPr>
                  <a:t> decomposition compute rating of item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i="1" dirty="0" err="1">
                    <a:ea typeface="Cambria Math" panose="02040503050406030204" pitchFamily="18" charset="0"/>
                  </a:rPr>
                  <a:t>i</a:t>
                </a:r>
                <a:r>
                  <a:rPr lang="en-US" i="1" dirty="0">
                    <a:ea typeface="Cambria Math" panose="02040503050406030204" pitchFamily="18" charset="0"/>
                  </a:rPr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user </a:t>
                </a:r>
                <a:r>
                  <a:rPr lang="en-US" i="1" dirty="0">
                    <a:ea typeface="Cambria Math" panose="02040503050406030204" pitchFamily="18" charset="0"/>
                  </a:rPr>
                  <a:t>x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item </a:t>
                </a:r>
                <a:r>
                  <a:rPr lang="en-US" i="1" dirty="0" err="1"/>
                  <a:t>i</a:t>
                </a:r>
                <a:endParaRPr lang="en-US" i="1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dirty="0"/>
                  <a:t> is the vector of factor weights for user </a:t>
                </a:r>
                <a:r>
                  <a:rPr lang="en-US" i="1" dirty="0"/>
                  <a:t>x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3190" y="1232473"/>
                <a:ext cx="10515600" cy="2031591"/>
              </a:xfrm>
              <a:blipFill>
                <a:blip r:embed="rId2"/>
                <a:stretch>
                  <a:fillRect l="-1159" t="-48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D4CDB4C-32DC-4E4B-B800-5E419381A2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4875190"/>
              </p:ext>
            </p:extLst>
          </p:nvPr>
        </p:nvGraphicFramePr>
        <p:xfrm>
          <a:off x="8096486" y="3665658"/>
          <a:ext cx="2528456" cy="134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6057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3662968795"/>
                    </a:ext>
                  </a:extLst>
                </a:gridCol>
                <a:gridCol w="316057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35357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35357"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</a:tbl>
          </a:graphicData>
        </a:graphic>
      </p:graphicFrame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A75C977A-B162-4E29-AC4B-75ED7E12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0417236"/>
              </p:ext>
            </p:extLst>
          </p:nvPr>
        </p:nvGraphicFramePr>
        <p:xfrm>
          <a:off x="5403065" y="3593937"/>
          <a:ext cx="1312717" cy="2696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0907">
                  <a:extLst>
                    <a:ext uri="{9D8B030D-6E8A-4147-A177-3AD203B41FA5}">
                      <a16:colId xmlns:a16="http://schemas.microsoft.com/office/drawing/2014/main" val="1541452855"/>
                    </a:ext>
                  </a:extLst>
                </a:gridCol>
                <a:gridCol w="338542">
                  <a:extLst>
                    <a:ext uri="{9D8B030D-6E8A-4147-A177-3AD203B41FA5}">
                      <a16:colId xmlns:a16="http://schemas.microsoft.com/office/drawing/2014/main" val="2227224868"/>
                    </a:ext>
                  </a:extLst>
                </a:gridCol>
                <a:gridCol w="324724">
                  <a:extLst>
                    <a:ext uri="{9D8B030D-6E8A-4147-A177-3AD203B41FA5}">
                      <a16:colId xmlns:a16="http://schemas.microsoft.com/office/drawing/2014/main" val="4184094072"/>
                    </a:ext>
                  </a:extLst>
                </a:gridCol>
                <a:gridCol w="338544">
                  <a:extLst>
                    <a:ext uri="{9D8B030D-6E8A-4147-A177-3AD203B41FA5}">
                      <a16:colId xmlns:a16="http://schemas.microsoft.com/office/drawing/2014/main" val="3762244946"/>
                    </a:ext>
                  </a:extLst>
                </a:gridCol>
              </a:tblGrid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863186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68270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2825741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5506759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0100488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592637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89593"/>
                  </a:ext>
                </a:extLst>
              </a:tr>
              <a:tr h="337089"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2296556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/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150C24-8386-45F7-9E91-ECDB0105A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6234" y="4037337"/>
                <a:ext cx="664590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/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62E655-4061-4E1C-8C98-C0D88E7975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8977" y="3983623"/>
                <a:ext cx="608761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7" name="Table 5">
            <a:extLst>
              <a:ext uri="{FF2B5EF4-FFF2-40B4-BE49-F238E27FC236}">
                <a16:creationId xmlns:a16="http://schemas.microsoft.com/office/drawing/2014/main" id="{4AAC6752-D9ED-442D-B037-524479D692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933750"/>
              </p:ext>
            </p:extLst>
          </p:nvPr>
        </p:nvGraphicFramePr>
        <p:xfrm>
          <a:off x="1051994" y="3673888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ED4DDB3-0954-4754-B786-B5CD774DDCBC}"/>
              </a:ext>
            </a:extLst>
          </p:cNvPr>
          <p:cNvSpPr txBox="1"/>
          <p:nvPr/>
        </p:nvSpPr>
        <p:spPr>
          <a:xfrm>
            <a:off x="2165083" y="31390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4C154D-0078-4111-B595-01E800D52244}"/>
              </a:ext>
            </a:extLst>
          </p:cNvPr>
          <p:cNvSpPr txBox="1"/>
          <p:nvPr/>
        </p:nvSpPr>
        <p:spPr>
          <a:xfrm rot="16200000">
            <a:off x="196065" y="4749002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997B135-7E41-4D49-B3C6-2EB6C7CAE715}"/>
              </a:ext>
            </a:extLst>
          </p:cNvPr>
          <p:cNvSpPr txBox="1"/>
          <p:nvPr/>
        </p:nvSpPr>
        <p:spPr>
          <a:xfrm>
            <a:off x="8096486" y="3139036"/>
            <a:ext cx="24689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Users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45A9B5-24F2-437A-8212-BA5691270FC2}"/>
              </a:ext>
            </a:extLst>
          </p:cNvPr>
          <p:cNvSpPr txBox="1"/>
          <p:nvPr/>
        </p:nvSpPr>
        <p:spPr>
          <a:xfrm rot="16200000">
            <a:off x="4684220" y="4695136"/>
            <a:ext cx="10084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Items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CC2C1F-EEBC-4DEB-8CBE-ADC2A59F8453}"/>
              </a:ext>
            </a:extLst>
          </p:cNvPr>
          <p:cNvSpPr txBox="1"/>
          <p:nvPr/>
        </p:nvSpPr>
        <p:spPr>
          <a:xfrm>
            <a:off x="5374528" y="3098783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ECD748-9D03-4342-A857-29E1BEFFF458}"/>
              </a:ext>
            </a:extLst>
          </p:cNvPr>
          <p:cNvSpPr txBox="1"/>
          <p:nvPr/>
        </p:nvSpPr>
        <p:spPr>
          <a:xfrm rot="16200000">
            <a:off x="7112989" y="4089117"/>
            <a:ext cx="13127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Factors</a:t>
            </a:r>
          </a:p>
        </p:txBody>
      </p:sp>
    </p:spTree>
    <p:extLst>
      <p:ext uri="{BB962C8B-B14F-4D97-AF65-F5344CB8AC3E}">
        <p14:creationId xmlns:p14="http://schemas.microsoft.com/office/powerpoint/2010/main" val="1160817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1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How do we compute the factor weights?</a:t>
                </a:r>
              </a:p>
              <a:p>
                <a:r>
                  <a:rPr lang="en-US" dirty="0"/>
                  <a:t>Find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that minimize squared error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pPr lvl="1"/>
                <a:endParaRPr lang="en-US" dirty="0"/>
              </a:p>
              <a:p>
                <a:r>
                  <a:rPr lang="en-US" dirty="0"/>
                  <a:t>This problem is under-constrained</a:t>
                </a:r>
              </a:p>
              <a:p>
                <a:r>
                  <a:rPr lang="en-US" dirty="0"/>
                  <a:t>There are areas of the utility matrix that have very sparse values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69663" y="1208867"/>
                <a:ext cx="7301901" cy="5160581"/>
              </a:xfrm>
              <a:blipFill>
                <a:blip r:embed="rId2"/>
                <a:stretch>
                  <a:fillRect l="-1669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A45DED00-D403-4BF5-AA23-0B420CD4E8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214380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0A77C7FC-1C7B-424F-99D0-1B7C92851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28159"/>
              </p:ext>
            </p:extLst>
          </p:nvPr>
        </p:nvGraphicFramePr>
        <p:xfrm>
          <a:off x="477143" y="2366041"/>
          <a:ext cx="3234632" cy="25104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329">
                  <a:extLst>
                    <a:ext uri="{9D8B030D-6E8A-4147-A177-3AD203B41FA5}">
                      <a16:colId xmlns:a16="http://schemas.microsoft.com/office/drawing/2014/main" val="3793682225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266227060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375459154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22521791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759628004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344884668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2512062017"/>
                    </a:ext>
                  </a:extLst>
                </a:gridCol>
                <a:gridCol w="404329">
                  <a:extLst>
                    <a:ext uri="{9D8B030D-6E8A-4147-A177-3AD203B41FA5}">
                      <a16:colId xmlns:a16="http://schemas.microsoft.com/office/drawing/2014/main" val="4167228965"/>
                    </a:ext>
                  </a:extLst>
                </a:gridCol>
              </a:tblGrid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539682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9912246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8705685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45998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1714840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230543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1253089"/>
                  </a:ext>
                </a:extLst>
              </a:tr>
              <a:tr h="313811"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90341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2331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The minimum squared error problem is under constrained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Require some regularization to constrain factor weights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i="1" dirty="0"/>
              </a:p>
              <a:p>
                <a:r>
                  <a:rPr lang="en-US" dirty="0"/>
                  <a:t>Is bias-variance trade-off with two hyperparameters,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4661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Solving the minimization problem is difficult since must minimize over two matrices,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Can alternate </a:t>
                </a:r>
                <a:r>
                  <a:rPr lang="en-US" b="1" dirty="0"/>
                  <a:t>gradient descent</a:t>
                </a:r>
                <a:r>
                  <a:rPr lang="en-US" dirty="0"/>
                  <a:t> updates</a:t>
                </a:r>
              </a:p>
              <a:p>
                <a:pPr lvl="1"/>
                <a:r>
                  <a:rPr lang="en-US" dirty="0"/>
                  <a:t>Find initial values of , </a:t>
                </a:r>
                <a:r>
                  <a:rPr lang="en-US" i="1" dirty="0"/>
                  <a:t>Q</a:t>
                </a:r>
                <a:r>
                  <a:rPr lang="en-US" dirty="0"/>
                  <a:t> and </a:t>
                </a:r>
                <a:r>
                  <a:rPr lang="en-US" i="1" dirty="0"/>
                  <a:t>P</a:t>
                </a:r>
                <a:r>
                  <a:rPr lang="en-US" dirty="0"/>
                  <a:t>; e.g. by SVD</a:t>
                </a:r>
              </a:p>
              <a:p>
                <a:pPr lvl="1"/>
                <a:r>
                  <a:rPr lang="en-US" dirty="0"/>
                  <a:t>Alternate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lang="en-US" dirty="0"/>
                  <a:t>Until convergence</a:t>
                </a:r>
              </a:p>
              <a:p>
                <a:pPr lvl="1"/>
                <a:r>
                  <a:rPr lang="en-US" dirty="0"/>
                  <a:t>Where first gradient component: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η</m:t>
                    </m:r>
                  </m:oMath>
                </a14:m>
                <a:r>
                  <a:rPr lang="en-US" dirty="0"/>
                  <a:t> is the learning rate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2670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Need a more efficient way to perform updates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η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𝑄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∇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−2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acc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Idea: Use </a:t>
                </a:r>
                <a:r>
                  <a:rPr lang="en-US" b="1" dirty="0">
                    <a:hlinkClick r:id="rId2"/>
                  </a:rPr>
                  <a:t>stochastic gradient descent</a:t>
                </a:r>
                <a:r>
                  <a:rPr lang="en-US" b="1" dirty="0"/>
                  <a:t> (SGD)</a:t>
                </a:r>
                <a:r>
                  <a:rPr lang="en-US" dirty="0"/>
                  <a:t> algorithm</a:t>
                </a:r>
              </a:p>
              <a:p>
                <a:pPr lvl="1"/>
                <a:r>
                  <a:rPr lang="en-US" dirty="0"/>
                  <a:t>SGD can operate component-wise: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Compare to batch GD, noticing the double sum: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  <m:r>
                            <a:rPr lang="en-US" i="1" baseline="-250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SGD approximately follows gradient at each step</a:t>
                </a:r>
              </a:p>
              <a:p>
                <a:r>
                  <a:rPr lang="en-US" dirty="0"/>
                  <a:t>Generally, SGD requires more steps, but is more efficient overall than GD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3"/>
                <a:stretch>
                  <a:fillRect l="-1194" t="-2597" b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301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In detail the update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What are some properties of SGD?</a:t>
                </a:r>
              </a:p>
              <a:p>
                <a:pPr lvl="1"/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pPr lvl="1"/>
                <a:r>
                  <a:rPr lang="en-US" dirty="0"/>
                  <a:t>Gradient is computed locally</a:t>
                </a:r>
              </a:p>
              <a:p>
                <a:pPr lvl="1"/>
                <a:r>
                  <a:rPr lang="en-US" dirty="0"/>
                  <a:t>An update may not reduce global sum of square error – loss function</a:t>
                </a:r>
              </a:p>
              <a:p>
                <a:pPr lvl="1"/>
                <a:r>
                  <a:rPr lang="en-US" dirty="0"/>
                  <a:t>In practice convergence is good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9630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SGD operates component-wise: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μ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∇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𝑟𝑥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step uses a </a:t>
                </a:r>
                <a:r>
                  <a:rPr lang="en-US" b="1" dirty="0"/>
                  <a:t>mini batch </a:t>
                </a:r>
                <a:r>
                  <a:rPr lang="en-US" dirty="0"/>
                  <a:t>to sample the gradient</a:t>
                </a:r>
              </a:p>
              <a:p>
                <a:r>
                  <a:rPr lang="en-US" dirty="0"/>
                  <a:t>Gradient is computed locally</a:t>
                </a:r>
              </a:p>
              <a:p>
                <a:r>
                  <a:rPr lang="en-US" dirty="0"/>
                  <a:t>An update may not reduce global sum of square error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07639" y="1208867"/>
                <a:ext cx="4718304" cy="5160581"/>
              </a:xfrm>
              <a:blipFill>
                <a:blip r:embed="rId2"/>
                <a:stretch>
                  <a:fillRect l="-258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A22DE2B1-BDBE-4C99-82F8-01DADE59B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437" y="1196532"/>
            <a:ext cx="5877221" cy="4614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A3287-C740-4C99-914F-D38D1F9CDB52}"/>
              </a:ext>
            </a:extLst>
          </p:cNvPr>
          <p:cNvSpPr txBox="1"/>
          <p:nvPr/>
        </p:nvSpPr>
        <p:spPr>
          <a:xfrm rot="16200000">
            <a:off x="-1809946" y="3174695"/>
            <a:ext cx="4459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Sum of Square Loss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0DBE8C-B738-479F-B35C-319B7DD0A8C7}"/>
              </a:ext>
            </a:extLst>
          </p:cNvPr>
          <p:cNvSpPr txBox="1"/>
          <p:nvPr/>
        </p:nvSpPr>
        <p:spPr>
          <a:xfrm>
            <a:off x="989936" y="5843713"/>
            <a:ext cx="53382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Update steps – iterations</a:t>
            </a:r>
          </a:p>
          <a:p>
            <a:pPr algn="ctr"/>
            <a:r>
              <a:rPr lang="en-US" sz="1400" dirty="0"/>
              <a:t>Credit: Wiki Commons</a:t>
            </a:r>
          </a:p>
        </p:txBody>
      </p:sp>
    </p:spTree>
    <p:extLst>
      <p:ext uri="{BB962C8B-B14F-4D97-AF65-F5344CB8AC3E}">
        <p14:creationId xmlns:p14="http://schemas.microsoft.com/office/powerpoint/2010/main" val="4129951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Is a linear model parameterized by factors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/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  <m:r>
                                        <a:rPr lang="en-US" i="1" baseline="-2500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Like all linear models, can be improved by using </a:t>
                </a:r>
                <a:r>
                  <a:rPr lang="en-US" b="1" dirty="0"/>
                  <a:t>baseline</a:t>
                </a:r>
                <a:r>
                  <a:rPr lang="en-US" dirty="0"/>
                  <a:t> terms</a:t>
                </a:r>
              </a:p>
              <a:p>
                <a:pPr lvl="1"/>
                <a:r>
                  <a:rPr lang="en-US" dirty="0"/>
                  <a:t>Analogous to an intercept terms for linear regression</a:t>
                </a:r>
              </a:p>
              <a:p>
                <a:r>
                  <a:rPr lang="en-US" dirty="0"/>
                  <a:t>But:</a:t>
                </a:r>
              </a:p>
              <a:p>
                <a:pPr lvl="1"/>
                <a:r>
                  <a:rPr lang="en-US" dirty="0"/>
                  <a:t>There is a mean rating of all items</a:t>
                </a:r>
              </a:p>
              <a:p>
                <a:pPr lvl="1"/>
                <a:r>
                  <a:rPr lang="en-US" dirty="0"/>
                  <a:t>Some users have higher or lower average ratings than others</a:t>
                </a:r>
              </a:p>
              <a:p>
                <a:pPr lvl="1"/>
                <a:r>
                  <a:rPr lang="en-US" dirty="0"/>
                  <a:t>Some items get higher or lower average ratings that others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7547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pPr marL="457200" lvl="1" indent="0">
                  <a:buNone/>
                </a:pPr>
                <a:r>
                  <a:rPr lang="en-US" dirty="0"/>
                  <a:t>Where</a:t>
                </a:r>
              </a:p>
              <a:p>
                <a:pPr marL="457200" lvl="1" indent="0">
                  <a:buNone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user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mean rating for the item</a:t>
                </a:r>
              </a:p>
              <a:p>
                <a:r>
                  <a:rPr lang="en-US" dirty="0"/>
                  <a:t>Including a baseline term in the loss function along with regularization:</a:t>
                </a:r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fName>
                        <m:e>
                          <m:nary>
                            <m:naryPr>
                              <m:chr m:val="∑"/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)∈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𝑅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𝑟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</a:rPr>
                                                <m:t>𝑞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⋅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⃗"/>
                                              <m:ctrlP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i="1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+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  <a:tabLst>
                    <a:tab pos="3944938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fName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nary>
                            <m:naryPr>
                              <m:chr m:val="∑"/>
                              <m:supHide m:val="on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i="1" baseline="-2500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nary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  <m:nary>
                                <m:naryPr>
                                  <m:chr m:val="∑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  <m:e>
                                  <m:d>
                                    <m:dPr>
                                      <m:begChr m:val="‖"/>
                                      <m:endChr m:val="‖"/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 r="-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4411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Static baseline parameters are not optimal</a:t>
                </a:r>
              </a:p>
              <a:p>
                <a:r>
                  <a:rPr lang="en-US" dirty="0"/>
                  <a:t>Average ratings change with time</a:t>
                </a:r>
              </a:p>
              <a:p>
                <a:pPr lvl="1"/>
                <a:r>
                  <a:rPr lang="en-US" dirty="0"/>
                  <a:t>Users’ movie reviews have increased over time</a:t>
                </a:r>
              </a:p>
              <a:p>
                <a:r>
                  <a:rPr lang="en-US" dirty="0"/>
                  <a:t>Item ratings change with time</a:t>
                </a:r>
              </a:p>
              <a:p>
                <a:pPr lvl="1"/>
                <a:r>
                  <a:rPr lang="en-US" dirty="0"/>
                  <a:t>Game ratings decrease following game release</a:t>
                </a:r>
              </a:p>
              <a:p>
                <a:r>
                  <a:rPr lang="en-US" dirty="0"/>
                  <a:t>Users behavior can change over time</a:t>
                </a:r>
              </a:p>
              <a:p>
                <a:r>
                  <a:rPr lang="en-US" dirty="0"/>
                  <a:t>Can parameterize baseline term for user </a:t>
                </a:r>
                <a:r>
                  <a:rPr lang="en-US" i="1" dirty="0"/>
                  <a:t>x</a:t>
                </a:r>
                <a:r>
                  <a:rPr lang="en-US" dirty="0"/>
                  <a:t> and item </a:t>
                </a:r>
                <a:r>
                  <a:rPr lang="en-US" i="1" dirty="0"/>
                  <a:t>i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lvl="1"/>
                <a:r>
                  <a:rPr lang="en-US" dirty="0"/>
                  <a:t>Linear trends</a:t>
                </a:r>
              </a:p>
              <a:p>
                <a:pPr lvl="1"/>
                <a:r>
                  <a:rPr lang="en-US" dirty="0"/>
                  <a:t>Quadratic trends</a:t>
                </a:r>
              </a:p>
              <a:p>
                <a:pPr lvl="1"/>
                <a:r>
                  <a:rPr lang="en-US" dirty="0"/>
                  <a:t>Nonlinear, tree models, GAMs, </a:t>
                </a:r>
                <a:r>
                  <a:rPr lang="en-US" dirty="0" err="1"/>
                  <a:t>Lowess</a:t>
                </a:r>
                <a:r>
                  <a:rPr lang="en-US" dirty="0"/>
                  <a:t>, etc.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145" y="1208867"/>
                <a:ext cx="10723419" cy="5160581"/>
              </a:xfrm>
              <a:blipFill>
                <a:blip r:embed="rId2"/>
                <a:stretch>
                  <a:fillRect l="-1194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2045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Many algorithms have been tried to find recommendations</a:t>
                </a:r>
              </a:p>
              <a:p>
                <a:r>
                  <a:rPr lang="en-US" b="1" dirty="0"/>
                  <a:t>Classifiers</a:t>
                </a:r>
                <a:r>
                  <a:rPr lang="en-US" dirty="0"/>
                  <a:t> </a:t>
                </a:r>
              </a:p>
              <a:p>
                <a:pPr lvl="1"/>
                <a:r>
                  <a:rPr lang="en-US" dirty="0"/>
                  <a:t>Requires a new model for each user and market segment</a:t>
                </a:r>
              </a:p>
              <a:p>
                <a:pPr lvl="1"/>
                <a:r>
                  <a:rPr lang="en-US" dirty="0"/>
                  <a:t>Long tail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/>
                  <a:t> imbalanced training cases</a:t>
                </a:r>
              </a:p>
              <a:p>
                <a:pPr lvl="1"/>
                <a:r>
                  <a:rPr lang="en-US" dirty="0"/>
                  <a:t>Not practical</a:t>
                </a:r>
              </a:p>
              <a:p>
                <a:r>
                  <a:rPr lang="en-US" b="1" dirty="0"/>
                  <a:t>Clustering</a:t>
                </a:r>
                <a:endParaRPr lang="en-US" dirty="0"/>
              </a:p>
              <a:p>
                <a:pPr lvl="1"/>
                <a:r>
                  <a:rPr lang="en-US" dirty="0"/>
                  <a:t>Attempt to put common users and items in groups</a:t>
                </a:r>
              </a:p>
              <a:p>
                <a:pPr lvl="1"/>
                <a:r>
                  <a:rPr lang="en-US" dirty="0"/>
                  <a:t>But data is very sparse in long tail, so often poor performance</a:t>
                </a:r>
              </a:p>
              <a:p>
                <a:pPr lvl="1"/>
                <a:r>
                  <a:rPr lang="en-US" dirty="0"/>
                  <a:t>But, can be used to fill null values when little history – the cold start problem</a:t>
                </a:r>
              </a:p>
              <a:p>
                <a:endParaRPr lang="en-US" b="1" dirty="0"/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A03134D-F068-4BC9-B038-F3D5CBDDE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75447" y="1208868"/>
                <a:ext cx="10515600" cy="5447426"/>
              </a:xfrm>
              <a:blipFill>
                <a:blip r:embed="rId2"/>
                <a:stretch>
                  <a:fillRect l="-1159" t="-17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55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Latent Factor Recommenders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State of the art recommenders require additional baseline terms</a:t>
            </a:r>
          </a:p>
          <a:p>
            <a:r>
              <a:rPr lang="en-US" dirty="0"/>
              <a:t>Peoples’ opinions differ in many systematic ways</a:t>
            </a:r>
          </a:p>
          <a:p>
            <a:pPr lvl="1"/>
            <a:r>
              <a:rPr lang="en-US" dirty="0"/>
              <a:t>Regional differences</a:t>
            </a:r>
          </a:p>
          <a:p>
            <a:pPr lvl="1"/>
            <a:r>
              <a:rPr lang="en-US" dirty="0"/>
              <a:t>Product category differences</a:t>
            </a:r>
          </a:p>
          <a:p>
            <a:pPr lvl="1"/>
            <a:r>
              <a:rPr lang="en-US" dirty="0"/>
              <a:t>…</a:t>
            </a:r>
          </a:p>
          <a:p>
            <a:r>
              <a:rPr lang="en-US" dirty="0"/>
              <a:t>Can add baseline terms for </a:t>
            </a:r>
            <a:r>
              <a:rPr lang="en-US" b="1" dirty="0"/>
              <a:t>observable factors</a:t>
            </a:r>
          </a:p>
          <a:p>
            <a:pPr lvl="1"/>
            <a:r>
              <a:rPr lang="en-US" dirty="0"/>
              <a:t>Selection of factors is solution specific</a:t>
            </a:r>
          </a:p>
          <a:p>
            <a:pPr lvl="1"/>
            <a:r>
              <a:rPr lang="en-US" dirty="0"/>
              <a:t>May be time dependent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033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/>
              <a:t>Hybrid Recommenders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145" y="1208867"/>
            <a:ext cx="10723419" cy="516058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combine methods</a:t>
            </a:r>
          </a:p>
          <a:p>
            <a:r>
              <a:rPr lang="en-US" dirty="0"/>
              <a:t>May improve performance if errors are reasonably uncorrelated</a:t>
            </a:r>
          </a:p>
          <a:p>
            <a:r>
              <a:rPr lang="en-US" dirty="0"/>
              <a:t>Possibly overcome cold start problem</a:t>
            </a:r>
          </a:p>
          <a:p>
            <a:r>
              <a:rPr lang="en-US" dirty="0"/>
              <a:t>Different models can help with cold start problem</a:t>
            </a:r>
          </a:p>
          <a:p>
            <a:pPr lvl="1"/>
            <a:r>
              <a:rPr lang="en-US" dirty="0"/>
              <a:t>Baseline estimates</a:t>
            </a:r>
          </a:p>
          <a:p>
            <a:pPr lvl="1"/>
            <a:r>
              <a:rPr lang="en-US" dirty="0"/>
              <a:t>Use clustering methods to find similar users and items</a:t>
            </a:r>
          </a:p>
          <a:p>
            <a:r>
              <a:rPr lang="en-US" dirty="0"/>
              <a:t>Can start with semi-supervised (content-based) systems </a:t>
            </a:r>
          </a:p>
          <a:p>
            <a:pPr lvl="1"/>
            <a:r>
              <a:rPr lang="en-US" dirty="0"/>
              <a:t>Initially use item profiles</a:t>
            </a:r>
          </a:p>
          <a:p>
            <a:pPr lvl="1"/>
            <a:r>
              <a:rPr lang="en-US" dirty="0"/>
              <a:t>Combine with matrix factorization results as more data acquired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01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Ensembles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Can we create ensembles of recommenders </a:t>
            </a:r>
          </a:p>
          <a:p>
            <a:r>
              <a:rPr lang="en-US" dirty="0"/>
              <a:t>Yes!</a:t>
            </a:r>
          </a:p>
          <a:p>
            <a:r>
              <a:rPr lang="en-US" dirty="0"/>
              <a:t>Can use different algorithms to overcome some cold start problems</a:t>
            </a:r>
          </a:p>
          <a:p>
            <a:r>
              <a:rPr lang="en-US" dirty="0"/>
              <a:t>Winners of the Netflix prize used complex ensembles</a:t>
            </a:r>
          </a:p>
          <a:p>
            <a:pPr lvl="1"/>
            <a:r>
              <a:rPr lang="en-US" dirty="0" err="1">
                <a:hlinkClick r:id="rId2"/>
              </a:rPr>
              <a:t>BellKor</a:t>
            </a:r>
            <a:r>
              <a:rPr lang="en-US" dirty="0">
                <a:hlinkClick r:id="rId2"/>
              </a:rPr>
              <a:t> team solution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Big chaos solution</a:t>
            </a:r>
            <a:endParaRPr lang="en-US" dirty="0"/>
          </a:p>
          <a:p>
            <a:pPr lvl="1"/>
            <a:r>
              <a:rPr lang="en-US" dirty="0"/>
              <a:t>But, these solutions are complex and may not be worth effort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5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Economic impact of recommenders is massive!</a:t>
            </a:r>
          </a:p>
          <a:p>
            <a:r>
              <a:rPr lang="en-US" dirty="0"/>
              <a:t>Online catalogs have a long tail</a:t>
            </a:r>
          </a:p>
          <a:p>
            <a:pPr lvl="1"/>
            <a:r>
              <a:rPr lang="en-US" dirty="0"/>
              <a:t>Many rarely purchased and reviewed items</a:t>
            </a:r>
          </a:p>
          <a:p>
            <a:pPr lvl="1"/>
            <a:r>
              <a:rPr lang="en-US" dirty="0"/>
              <a:t>Users will not find items in the tail without a recommender</a:t>
            </a:r>
          </a:p>
          <a:p>
            <a:r>
              <a:rPr lang="en-US" dirty="0"/>
              <a:t>Recommender algorithms connect users with items</a:t>
            </a:r>
          </a:p>
          <a:p>
            <a:r>
              <a:rPr lang="en-US" dirty="0"/>
              <a:t>Creating a good recommender algorithm for the real-world is hard!</a:t>
            </a:r>
          </a:p>
          <a:p>
            <a:pPr lvl="1"/>
            <a:r>
              <a:rPr lang="en-US" dirty="0"/>
              <a:t>People have complex and variable behavior</a:t>
            </a:r>
          </a:p>
          <a:p>
            <a:pPr lvl="1"/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Cold start problem for new items</a:t>
            </a:r>
          </a:p>
          <a:p>
            <a:pPr lvl="1"/>
            <a:r>
              <a:rPr lang="en-US" dirty="0"/>
              <a:t>Cold start problem for new users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9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</a:t>
            </a:r>
          </a:p>
          <a:p>
            <a:pPr lvl="1"/>
            <a:r>
              <a:rPr lang="en-US" dirty="0"/>
              <a:t>Related to frequent item set algorithms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and between users</a:t>
            </a:r>
          </a:p>
          <a:p>
            <a:pPr lvl="1"/>
            <a:r>
              <a:rPr lang="en-US" dirty="0"/>
              <a:t>Widely used algorithms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factor methods</a:t>
            </a:r>
          </a:p>
          <a:p>
            <a:pPr lvl="1"/>
            <a:r>
              <a:rPr lang="en-US" dirty="0"/>
              <a:t>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593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Latent factor methods</a:t>
            </a:r>
            <a:r>
              <a:rPr lang="en-US" dirty="0"/>
              <a:t> are </a:t>
            </a:r>
            <a:r>
              <a:rPr lang="en-US"/>
              <a:t>powerful models</a:t>
            </a:r>
            <a:endParaRPr lang="en-US" dirty="0"/>
          </a:p>
          <a:p>
            <a:r>
              <a:rPr lang="en-US" dirty="0"/>
              <a:t>Decompose utility matrix into item and user latent factors, PQ</a:t>
            </a:r>
            <a:r>
              <a:rPr lang="en-US" baseline="30000" dirty="0"/>
              <a:t>T</a:t>
            </a:r>
          </a:p>
          <a:p>
            <a:pPr lvl="1"/>
            <a:r>
              <a:rPr lang="en-US" dirty="0"/>
              <a:t>Efficiently learn factor weights with SGD </a:t>
            </a:r>
          </a:p>
          <a:p>
            <a:pPr lvl="1"/>
            <a:r>
              <a:rPr lang="en-US" dirty="0"/>
              <a:t>Predict missing ratings by product PQ</a:t>
            </a:r>
            <a:r>
              <a:rPr lang="en-US" baseline="30000" dirty="0"/>
              <a:t>T</a:t>
            </a:r>
          </a:p>
          <a:p>
            <a:r>
              <a:rPr lang="en-US" dirty="0"/>
              <a:t>Improve with baseline functions</a:t>
            </a:r>
          </a:p>
          <a:p>
            <a:pPr lvl="1"/>
            <a:r>
              <a:rPr lang="en-US" dirty="0"/>
              <a:t>Average rating</a:t>
            </a:r>
          </a:p>
          <a:p>
            <a:pPr lvl="1"/>
            <a:r>
              <a:rPr lang="en-US" dirty="0"/>
              <a:t>Average user rating</a:t>
            </a:r>
          </a:p>
          <a:p>
            <a:pPr lvl="1"/>
            <a:r>
              <a:rPr lang="en-US" dirty="0"/>
              <a:t>Average item rating</a:t>
            </a:r>
          </a:p>
          <a:p>
            <a:r>
              <a:rPr lang="en-US" dirty="0"/>
              <a:t>Evaluate recommenders</a:t>
            </a:r>
          </a:p>
          <a:p>
            <a:pPr lvl="1"/>
            <a:r>
              <a:rPr lang="en-US" dirty="0"/>
              <a:t>Most commonly used metric, RMSE</a:t>
            </a:r>
          </a:p>
          <a:p>
            <a:pPr lvl="1"/>
            <a:r>
              <a:rPr lang="en-US" dirty="0"/>
              <a:t>Can perform cross validation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87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Recommender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Many algorithms have been tried to find recommendations</a:t>
            </a:r>
          </a:p>
          <a:p>
            <a:r>
              <a:rPr lang="en-US" b="1" dirty="0"/>
              <a:t>Content based systems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Find items with common properties by similarity measure</a:t>
            </a:r>
          </a:p>
          <a:p>
            <a:pPr lvl="1"/>
            <a:r>
              <a:rPr lang="en-US" dirty="0"/>
              <a:t>Related to frequent item set algorithms – Last lesson of course</a:t>
            </a:r>
          </a:p>
          <a:p>
            <a:r>
              <a:rPr lang="en-US" b="1" dirty="0"/>
              <a:t>Collaborative filtering</a:t>
            </a:r>
            <a:endParaRPr lang="en-US" dirty="0"/>
          </a:p>
          <a:p>
            <a:pPr lvl="1"/>
            <a:r>
              <a:rPr lang="en-US" dirty="0"/>
              <a:t>Based on similarity between items or between users</a:t>
            </a:r>
          </a:p>
          <a:p>
            <a:pPr lvl="1"/>
            <a:r>
              <a:rPr lang="en-US" dirty="0"/>
              <a:t>Formerly widely used algorithm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b="1" dirty="0"/>
              <a:t>Latent variable methods</a:t>
            </a:r>
          </a:p>
          <a:p>
            <a:pPr lvl="1"/>
            <a:r>
              <a:rPr lang="en-US" dirty="0"/>
              <a:t>Until recently, state of the art approach</a:t>
            </a:r>
          </a:p>
          <a:p>
            <a:pPr lvl="1"/>
            <a:r>
              <a:rPr lang="en-US" dirty="0"/>
              <a:t>Has cold-start problem</a:t>
            </a:r>
          </a:p>
          <a:p>
            <a:r>
              <a:rPr lang="en-US" dirty="0"/>
              <a:t>Can apply graph-based models to Collaborative filtering and Latent variable methods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8281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People have complex behavior</a:t>
            </a:r>
          </a:p>
          <a:p>
            <a:pPr lvl="1"/>
            <a:r>
              <a:rPr lang="en-US" dirty="0"/>
              <a:t>Have variable taste – may change mind what they are looking for</a:t>
            </a:r>
          </a:p>
          <a:p>
            <a:pPr lvl="1"/>
            <a:r>
              <a:rPr lang="en-US" dirty="0"/>
              <a:t>May have multiple interests – e.g. user may want both classic country and baroque music</a:t>
            </a:r>
          </a:p>
          <a:p>
            <a:pPr lvl="1"/>
            <a:r>
              <a:rPr lang="en-US" dirty="0"/>
              <a:t>More than one person accessing user account – e.g. a family</a:t>
            </a:r>
          </a:p>
          <a:p>
            <a:r>
              <a:rPr lang="en-US" dirty="0"/>
              <a:t>User ratings are not constant with time</a:t>
            </a:r>
          </a:p>
          <a:p>
            <a:pPr lvl="1"/>
            <a:r>
              <a:rPr lang="en-US" dirty="0"/>
              <a:t>Average rating of new movies has increased with time</a:t>
            </a:r>
          </a:p>
          <a:p>
            <a:pPr lvl="1"/>
            <a:r>
              <a:rPr lang="en-US" dirty="0"/>
              <a:t>Game ratings decline with age</a:t>
            </a:r>
          </a:p>
          <a:p>
            <a:pPr lvl="1"/>
            <a:r>
              <a:rPr lang="en-US" dirty="0"/>
              <a:t>…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58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dirty="0"/>
              <a:t>Naïve solutions do not address long-tail</a:t>
            </a:r>
          </a:p>
          <a:p>
            <a:pPr lvl="1"/>
            <a:r>
              <a:rPr lang="en-US" dirty="0"/>
              <a:t>Biased- Do not sample the tail</a:t>
            </a:r>
          </a:p>
          <a:p>
            <a:pPr lvl="1"/>
            <a:r>
              <a:rPr lang="en-US" dirty="0"/>
              <a:t>The most popular stay popular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chaining</a:t>
            </a:r>
            <a:r>
              <a:rPr lang="en-US" dirty="0"/>
              <a:t> or </a:t>
            </a:r>
            <a:r>
              <a:rPr lang="en-US" b="1" dirty="0"/>
              <a:t>rich get richer</a:t>
            </a:r>
            <a:r>
              <a:rPr lang="en-US" dirty="0"/>
              <a:t> effect! –aka the Mathew effect</a:t>
            </a:r>
          </a:p>
          <a:p>
            <a:r>
              <a:rPr lang="en-US" dirty="0"/>
              <a:t>Examples of chaining behavior:</a:t>
            </a:r>
          </a:p>
          <a:p>
            <a:pPr lvl="1"/>
            <a:r>
              <a:rPr lang="en-US" dirty="0"/>
              <a:t>Most popular – e.g. top 10 lists</a:t>
            </a:r>
          </a:p>
          <a:p>
            <a:pPr lvl="1"/>
            <a:r>
              <a:rPr lang="en-US" dirty="0"/>
              <a:t>Trending items – rapidly gaining popularity</a:t>
            </a:r>
          </a:p>
          <a:p>
            <a:pPr lvl="1"/>
            <a:r>
              <a:rPr lang="en-US" dirty="0"/>
              <a:t>Fixed lists – e.g. ‘must have items for your trip’</a:t>
            </a:r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910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EA3CE-8DB0-40A5-B4A6-AFCE2156C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20993"/>
          </a:xfrm>
        </p:spPr>
        <p:txBody>
          <a:bodyPr>
            <a:normAutofit fontScale="90000"/>
          </a:bodyPr>
          <a:lstStyle/>
          <a:p>
            <a:r>
              <a:rPr lang="en-US" dirty="0"/>
              <a:t>Why is Making a Good Recommender Hard?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3134D-F068-4BC9-B038-F3D5CBDDE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447" y="1208868"/>
            <a:ext cx="10515600" cy="54474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Creating a good recommender algorithm for the real-world is hard!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or rarely purchased </a:t>
            </a:r>
            <a:r>
              <a:rPr lang="en-US" b="1" dirty="0"/>
              <a:t>items</a:t>
            </a:r>
          </a:p>
          <a:p>
            <a:pPr lvl="1"/>
            <a:r>
              <a:rPr lang="en-US" dirty="0"/>
              <a:t>No reviews</a:t>
            </a:r>
          </a:p>
          <a:p>
            <a:pPr lvl="1"/>
            <a:r>
              <a:rPr lang="en-US" dirty="0"/>
              <a:t>No purchase history</a:t>
            </a:r>
          </a:p>
          <a:p>
            <a:pPr lvl="1"/>
            <a:r>
              <a:rPr lang="en-US" dirty="0"/>
              <a:t>Must rely on item similarity</a:t>
            </a:r>
          </a:p>
          <a:p>
            <a:r>
              <a:rPr lang="en-US" b="1" dirty="0"/>
              <a:t>Cold start </a:t>
            </a:r>
            <a:r>
              <a:rPr lang="en-US" dirty="0"/>
              <a:t>problem for new </a:t>
            </a:r>
            <a:r>
              <a:rPr lang="en-US" b="1" dirty="0"/>
              <a:t>users</a:t>
            </a:r>
          </a:p>
          <a:p>
            <a:pPr lvl="1"/>
            <a:r>
              <a:rPr lang="en-US" dirty="0"/>
              <a:t>No reviews or purchases</a:t>
            </a:r>
          </a:p>
          <a:p>
            <a:pPr lvl="1"/>
            <a:r>
              <a:rPr lang="en-US" dirty="0"/>
              <a:t>Similarity measures limited – little of no profile information</a:t>
            </a:r>
          </a:p>
          <a:p>
            <a:pPr lvl="1"/>
            <a:r>
              <a:rPr lang="en-US" dirty="0"/>
              <a:t>Must rely on other approaches – frequent item sets based on search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b="1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21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6973</TotalTime>
  <Words>3900</Words>
  <Application>Microsoft Office PowerPoint</Application>
  <PresentationFormat>Widescreen</PresentationFormat>
  <Paragraphs>1460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2" baseType="lpstr">
      <vt:lpstr>Arial</vt:lpstr>
      <vt:lpstr>Calibri</vt:lpstr>
      <vt:lpstr>Calibri Light</vt:lpstr>
      <vt:lpstr>Cambria Math</vt:lpstr>
      <vt:lpstr>Segoe UI Symbol</vt:lpstr>
      <vt:lpstr>Symbol</vt:lpstr>
      <vt:lpstr>Office Theme</vt:lpstr>
      <vt:lpstr>CSCI E-96 Data Mining, Exploration and Discovery Recommender Algorithms</vt:lpstr>
      <vt:lpstr>Why Recommender Systems?</vt:lpstr>
      <vt:lpstr>Why Recommender Systems?</vt:lpstr>
      <vt:lpstr>Why Recommender Systems?</vt:lpstr>
      <vt:lpstr>Recommender Systems</vt:lpstr>
      <vt:lpstr>Recommender Systems</vt:lpstr>
      <vt:lpstr>Why is Making a Good Recommender Hard? </vt:lpstr>
      <vt:lpstr>Why is Making a Good Recommender Hard? </vt:lpstr>
      <vt:lpstr>Why is Making a Good Recommender Hard? </vt:lpstr>
      <vt:lpstr>Why is Making a Good Recommender Hard? </vt:lpstr>
      <vt:lpstr>General Recommender Model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Representation for Recommender Algorithms 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Content Based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Collaborative Filter Recommenders</vt:lpstr>
      <vt:lpstr>Evaluating Recommenders</vt:lpstr>
      <vt:lpstr>Evaluating Recommenders</vt:lpstr>
      <vt:lpstr>Evaluating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Latent Factor Recommenders</vt:lpstr>
      <vt:lpstr>Hybrid Recommenders</vt:lpstr>
      <vt:lpstr>Recommender Ensembles</vt:lpstr>
      <vt:lpstr>Summary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Stephe Elston</dc:creator>
  <cp:lastModifiedBy>Stephe Elston</cp:lastModifiedBy>
  <cp:revision>416</cp:revision>
  <dcterms:created xsi:type="dcterms:W3CDTF">2020-08-19T23:28:02Z</dcterms:created>
  <dcterms:modified xsi:type="dcterms:W3CDTF">2022-07-20T21:21:30Z</dcterms:modified>
</cp:coreProperties>
</file>