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327" r:id="rId3"/>
    <p:sldId id="279" r:id="rId4"/>
    <p:sldId id="313" r:id="rId5"/>
    <p:sldId id="314" r:id="rId6"/>
    <p:sldId id="356" r:id="rId7"/>
    <p:sldId id="331" r:id="rId8"/>
    <p:sldId id="333" r:id="rId9"/>
    <p:sldId id="307" r:id="rId10"/>
    <p:sldId id="354" r:id="rId11"/>
    <p:sldId id="268" r:id="rId12"/>
    <p:sldId id="260" r:id="rId13"/>
    <p:sldId id="325" r:id="rId14"/>
    <p:sldId id="326" r:id="rId15"/>
    <p:sldId id="263" r:id="rId16"/>
    <p:sldId id="329" r:id="rId17"/>
    <p:sldId id="332" r:id="rId18"/>
    <p:sldId id="330" r:id="rId19"/>
    <p:sldId id="353" r:id="rId20"/>
    <p:sldId id="358" r:id="rId21"/>
    <p:sldId id="357" r:id="rId22"/>
    <p:sldId id="276" r:id="rId23"/>
    <p:sldId id="281" r:id="rId24"/>
    <p:sldId id="282" r:id="rId25"/>
    <p:sldId id="352" r:id="rId26"/>
    <p:sldId id="259" r:id="rId27"/>
    <p:sldId id="288" r:id="rId28"/>
    <p:sldId id="304" r:id="rId29"/>
    <p:sldId id="284" r:id="rId30"/>
    <p:sldId id="286" r:id="rId31"/>
    <p:sldId id="305" r:id="rId32"/>
    <p:sldId id="351" r:id="rId33"/>
    <p:sldId id="312" r:id="rId34"/>
    <p:sldId id="289" r:id="rId35"/>
    <p:sldId id="335" r:id="rId36"/>
    <p:sldId id="334" r:id="rId37"/>
    <p:sldId id="306" r:id="rId38"/>
    <p:sldId id="290" r:id="rId39"/>
    <p:sldId id="291" r:id="rId40"/>
    <p:sldId id="292" r:id="rId41"/>
    <p:sldId id="293" r:id="rId42"/>
    <p:sldId id="350" r:id="rId43"/>
    <p:sldId id="336" r:id="rId44"/>
    <p:sldId id="294" r:id="rId45"/>
    <p:sldId id="295" r:id="rId46"/>
    <p:sldId id="296" r:id="rId47"/>
    <p:sldId id="300" r:id="rId48"/>
    <p:sldId id="298" r:id="rId49"/>
    <p:sldId id="301" r:id="rId50"/>
    <p:sldId id="337" r:id="rId51"/>
    <p:sldId id="349" r:id="rId52"/>
    <p:sldId id="338" r:id="rId53"/>
    <p:sldId id="340" r:id="rId54"/>
    <p:sldId id="342" r:id="rId55"/>
    <p:sldId id="346" r:id="rId56"/>
    <p:sldId id="343" r:id="rId57"/>
    <p:sldId id="344" r:id="rId58"/>
    <p:sldId id="345" r:id="rId59"/>
    <p:sldId id="348" r:id="rId60"/>
    <p:sldId id="302" r:id="rId61"/>
    <p:sldId id="303" r:id="rId62"/>
    <p:sldId id="347" r:id="rId63"/>
    <p:sldId id="308" r:id="rId64"/>
    <p:sldId id="309" r:id="rId65"/>
    <p:sldId id="310" r:id="rId66"/>
    <p:sldId id="311" r:id="rId67"/>
    <p:sldId id="328" r:id="rId6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9" autoAdjust="0"/>
    <p:restoredTop sz="94106" autoAdjust="0"/>
  </p:normalViewPr>
  <p:slideViewPr>
    <p:cSldViewPr snapToGrid="0">
      <p:cViewPr varScale="1">
        <p:scale>
          <a:sx n="63" d="100"/>
          <a:sy n="63" d="100"/>
        </p:scale>
        <p:origin x="55" y="2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Katz_centrality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cm.acm.org/magazines/2021/2/250085-a-review-of-the-semantic-web-field/fulltext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1.png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cs246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eb.stanford.edu/class/cs246/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Networks and Web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9F45F-7F28-BAED-12AC-EEBA871F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2AC02-3669-1AA3-1533-73A28DFAF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220155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process</a:t>
                </a:r>
                <a:r>
                  <a:rPr lang="en-US" dirty="0"/>
                  <a:t> is a </a:t>
                </a:r>
                <a:r>
                  <a:rPr lang="en-US" b="1" dirty="0"/>
                  <a:t>memoryless stochastic process </a:t>
                </a:r>
              </a:p>
              <a:p>
                <a:r>
                  <a:rPr lang="en-US" dirty="0"/>
                  <a:t>A </a:t>
                </a:r>
                <a:r>
                  <a:rPr lang="en-US" b="1" dirty="0"/>
                  <a:t>Markov process </a:t>
                </a:r>
                <a:r>
                  <a:rPr lang="en-US" dirty="0"/>
                  <a:t>has </a:t>
                </a:r>
                <a:r>
                  <a:rPr lang="en-US" b="1" dirty="0"/>
                  <a:t>states – e.g. </a:t>
                </a:r>
                <a:r>
                  <a:rPr lang="en-US" dirty="0"/>
                  <a:t>being on a web page is a state</a:t>
                </a:r>
                <a:endParaRPr lang="en-US" b="1" dirty="0"/>
              </a:p>
              <a:p>
                <a:r>
                  <a:rPr lang="en-US" dirty="0"/>
                  <a:t>A Markov process </a:t>
                </a:r>
                <a:r>
                  <a:rPr lang="en-US" b="1" dirty="0"/>
                  <a:t>transitions between states </a:t>
                </a:r>
                <a:r>
                  <a:rPr lang="en-US" dirty="0"/>
                  <a:t>at discrete time steps</a:t>
                </a:r>
              </a:p>
              <a:p>
                <a:r>
                  <a:rPr lang="en-US" dirty="0"/>
                  <a:t>The probability of transition from one state to another for a </a:t>
                </a:r>
                <a:r>
                  <a:rPr lang="en-US" b="1" dirty="0"/>
                  <a:t>first order Markov process </a:t>
                </a:r>
                <a:r>
                  <a:rPr lang="en-US" dirty="0"/>
                  <a:t>is determined only by the </a:t>
                </a:r>
                <a:r>
                  <a:rPr lang="en-US" b="1" dirty="0"/>
                  <a:t>current state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Where, the history of states is,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state transition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does not depend on the history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 does not depend 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We say a first order Markov process has</a:t>
                </a:r>
                <a:r>
                  <a:rPr lang="en-US" b="1" dirty="0"/>
                  <a:t> no memory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b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possible states, a Markov process is characterized by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state probability transition matrix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the probability of transition from state </a:t>
                </a:r>
                <a:r>
                  <a:rPr lang="en-US" i="1" dirty="0"/>
                  <a:t>j</a:t>
                </a:r>
                <a:r>
                  <a:rPr lang="en-US" dirty="0"/>
                  <a:t> to state </a:t>
                </a:r>
                <a:r>
                  <a:rPr lang="en-US" i="1" dirty="0"/>
                  <a:t>i</a:t>
                </a:r>
              </a:p>
              <a:p>
                <a:r>
                  <a:rPr lang="en-US" dirty="0"/>
                  <a:t>The probability of transition from the current state,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to the next state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496059"/>
              </a:xfrm>
              <a:blipFill>
                <a:blip r:embed="rId2"/>
                <a:stretch>
                  <a:fillRect l="-1043" t="-1663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028063-D988-859D-64CB-C67A108984EF}"/>
              </a:ext>
            </a:extLst>
          </p:cNvPr>
          <p:cNvSpPr txBox="1"/>
          <p:nvPr/>
        </p:nvSpPr>
        <p:spPr>
          <a:xfrm>
            <a:off x="563777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33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probability of being in any of the </a:t>
                </a:r>
                <a:r>
                  <a:rPr lang="en-US" i="1" dirty="0"/>
                  <a:t>n</a:t>
                </a:r>
                <a:r>
                  <a:rPr lang="en-US" dirty="0"/>
                  <a:t> possible states is given by the </a:t>
                </a:r>
                <a:r>
                  <a:rPr lang="en-US" b="1" dirty="0"/>
                  <a:t>state vector</a:t>
                </a:r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probability being in state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r>
                  <a:rPr lang="en-US" dirty="0"/>
                  <a:t>The probability being in some state must be 1.0, axiomatically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2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1772800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Can compute the 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as: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2,2</m:t>
                                    </m:r>
                                  </m:sub>
                                </m:sSub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Alternatively, you can compute the probability of transition to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,.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043" t="-1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4048305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 </a:t>
                </a:r>
                <a:r>
                  <a:rPr lang="en-US" b="1" dirty="0"/>
                  <a:t>Markov chain </a:t>
                </a:r>
                <a:r>
                  <a:rPr lang="en-US" dirty="0"/>
                  <a:t>is a sequence of Markov state transition processes</a:t>
                </a:r>
              </a:p>
              <a:p>
                <a:r>
                  <a:rPr lang="en-US" dirty="0"/>
                  <a:t>Running a Markov process over several time steps creates a Markov chain</a:t>
                </a:r>
              </a:p>
              <a:p>
                <a:r>
                  <a:rPr lang="en-US" dirty="0"/>
                  <a:t>If the state transition probability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does not change with time, the Markov chain is </a:t>
                </a:r>
                <a:r>
                  <a:rPr lang="en-US" b="1" dirty="0"/>
                  <a:t>stationary</a:t>
                </a:r>
                <a:endParaRPr lang="en-US" dirty="0"/>
              </a:p>
              <a:p>
                <a:r>
                  <a:rPr lang="en-US" dirty="0"/>
                  <a:t>Stationary Markov chains </a:t>
                </a:r>
                <a:r>
                  <a:rPr lang="en-US" b="1" dirty="0"/>
                  <a:t>converge to a steady state </a:t>
                </a:r>
                <a:r>
                  <a:rPr lang="en-US" dirty="0"/>
                  <a:t>where t</a:t>
                </a:r>
                <a:r>
                  <a:rPr lang="en-US" sz="2800" dirty="0"/>
                  <a:t>he </a:t>
                </a:r>
                <a:r>
                  <a:rPr lang="en-US" sz="2800" b="1" dirty="0"/>
                  <a:t>state probabilities remain unchanged</a:t>
                </a:r>
                <a:r>
                  <a:rPr lang="en-US" sz="2800" dirty="0"/>
                  <a:t> after a large number of transitions</a:t>
                </a:r>
                <a:endParaRPr lang="en-US" sz="2800" b="1" dirty="0"/>
              </a:p>
              <a:p>
                <a:r>
                  <a:rPr lang="en-US" sz="3200" dirty="0"/>
                  <a:t>For web pages in a complete graph, steady state probabilities are the </a:t>
                </a:r>
                <a:r>
                  <a:rPr lang="en-US" sz="3200" b="1" dirty="0"/>
                  <a:t>page ranks</a:t>
                </a:r>
                <a:r>
                  <a:rPr lang="en-US" sz="3200" dirty="0"/>
                  <a:t>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333" t="-1925" r="-21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314417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We can compute the result of two transitions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 for </a:t>
                </a:r>
                <a:r>
                  <a:rPr lang="en-US" i="1" dirty="0"/>
                  <a:t>n</a:t>
                </a:r>
                <a:r>
                  <a:rPr lang="en-US" dirty="0"/>
                  <a:t> transitions: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 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520937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Transition in </a:t>
                </a:r>
                <a:r>
                  <a:rPr lang="en-US" b="1" dirty="0"/>
                  <a:t>state probability</a:t>
                </a:r>
                <a:r>
                  <a:rPr lang="en-US" dirty="0"/>
                  <a:t> from </a:t>
                </a:r>
                <a:r>
                  <a:rPr lang="en-US" i="1" dirty="0"/>
                  <a:t>S</a:t>
                </a:r>
                <a:r>
                  <a:rPr lang="en-US" dirty="0"/>
                  <a:t> to </a:t>
                </a:r>
                <a:r>
                  <a:rPr lang="en-US" i="1" dirty="0"/>
                  <a:t>S</a:t>
                </a:r>
                <a:r>
                  <a:rPr lang="en-US" dirty="0"/>
                  <a:t>’ is computed: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𝑃𝑆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so: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⟶∞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i="1" dirty="0"/>
                  <a:t>P</a:t>
                </a:r>
                <a:r>
                  <a:rPr lang="en-US" dirty="0"/>
                  <a:t> is a </a:t>
                </a:r>
                <a:r>
                  <a:rPr lang="en-US" b="1" dirty="0"/>
                  <a:t>unitary matrix</a:t>
                </a:r>
                <a:r>
                  <a:rPr lang="en-US" dirty="0"/>
                  <a:t> with </a:t>
                </a:r>
                <a:r>
                  <a:rPr lang="en-US" dirty="0">
                    <a:ea typeface="Cambria Math" panose="02040503050406030204" pitchFamily="18" charset="0"/>
                  </a:rPr>
                  <a:t>sum of columns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r>
                  <a:rPr lang="en-US" dirty="0"/>
                  <a:t> </a:t>
                </a:r>
              </a:p>
              <a:p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is stationary, so: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754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At steady state,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is unchanging, or: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′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suggests an </a:t>
                </a:r>
                <a:r>
                  <a:rPr lang="en-US" b="1" dirty="0"/>
                  <a:t>eigenvalue-eigenvector problem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Since the Euclidean norm of columns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 dirty="0">
                    <a:ea typeface="Cambria Math" panose="02040503050406030204" pitchFamily="18" charset="0"/>
                  </a:rPr>
                  <a:t> S’</a:t>
                </a:r>
                <a:r>
                  <a:rPr lang="en-US" dirty="0">
                    <a:ea typeface="Cambria Math" panose="02040503050406030204" pitchFamily="18" charset="0"/>
                  </a:rPr>
                  <a:t> is the </a:t>
                </a:r>
                <a:r>
                  <a:rPr lang="en-US" b="1" dirty="0">
                    <a:ea typeface="Cambria Math" panose="02040503050406030204" pitchFamily="18" charset="0"/>
                  </a:rPr>
                  <a:t>first eigenvector</a:t>
                </a:r>
                <a:r>
                  <a:rPr lang="en-US" dirty="0">
                    <a:ea typeface="Cambria Math" panose="02040503050406030204" pitchFamily="18" charset="0"/>
                  </a:rPr>
                  <a:t> of </a:t>
                </a:r>
                <a:r>
                  <a:rPr lang="en-US" i="1" dirty="0">
                    <a:ea typeface="Cambria Math" panose="02040503050406030204" pitchFamily="18" charset="0"/>
                  </a:rPr>
                  <a:t>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6688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Introduction to Markov Processes</a:t>
            </a:r>
          </a:p>
        </p:txBody>
      </p:sp>
    </p:spTree>
    <p:extLst>
      <p:ext uri="{BB962C8B-B14F-4D97-AF65-F5344CB8AC3E}">
        <p14:creationId xmlns:p14="http://schemas.microsoft.com/office/powerpoint/2010/main" val="3235932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Document Similarity Search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Focus on introducing graph theory through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 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  </a:t>
            </a:r>
            <a:endParaRPr lang="en-US" b="1" dirty="0"/>
          </a:p>
          <a:p>
            <a:r>
              <a:rPr lang="en-US" dirty="0"/>
              <a:t>HITS algorithm for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(Dense)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58666" y="546300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endCxn id="87" idx="1"/>
          </p:cNvCxnSpPr>
          <p:nvPr/>
        </p:nvCxnSpPr>
        <p:spPr>
          <a:xfrm flipV="1">
            <a:off x="6134102" y="5928348"/>
            <a:ext cx="224564" cy="3692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387523"/>
            <a:ext cx="1312808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Ranking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8404929" y="5946812"/>
            <a:ext cx="313950" cy="2205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55734" y="495396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031687" y="5691918"/>
            <a:ext cx="380658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412345" y="5347007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F9A16-7915-AE80-9AC2-2976FF36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9AFB-C61C-6762-36D2-35EEBAA99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Overview of Web Search</a:t>
            </a:r>
          </a:p>
        </p:txBody>
      </p:sp>
    </p:spTree>
    <p:extLst>
      <p:ext uri="{BB962C8B-B14F-4D97-AF65-F5344CB8AC3E}">
        <p14:creationId xmlns:p14="http://schemas.microsoft.com/office/powerpoint/2010/main" val="4087891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2282"/>
            <a:ext cx="10515600" cy="4724681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an application of </a:t>
            </a:r>
            <a:r>
              <a:rPr lang="en-US" b="1" dirty="0"/>
              <a:t>graph theory</a:t>
            </a:r>
          </a:p>
          <a:p>
            <a:r>
              <a:rPr lang="en-US" dirty="0"/>
              <a:t>The web is a very large directed graph  </a:t>
            </a:r>
          </a:p>
          <a:p>
            <a:r>
              <a:rPr lang="en-US" dirty="0"/>
              <a:t>Nodes are pages  </a:t>
            </a:r>
          </a:p>
          <a:p>
            <a:pPr lvl="1"/>
            <a:r>
              <a:rPr lang="en-US" dirty="0"/>
              <a:t>Pages contain content in most any form – text, video, audio, documents,…</a:t>
            </a:r>
          </a:p>
          <a:p>
            <a:pPr lvl="1"/>
            <a:r>
              <a:rPr lang="en-US" dirty="0"/>
              <a:t>Search results are presented as pages that best fit a user’s query</a:t>
            </a:r>
          </a:p>
          <a:p>
            <a:r>
              <a:rPr lang="en-US" dirty="0"/>
              <a:t>Directed edges are </a:t>
            </a:r>
            <a:r>
              <a:rPr lang="en-US" b="1" dirty="0"/>
              <a:t>hyperlinks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Edges are directed from one page to another  - outgoing</a:t>
            </a:r>
          </a:p>
          <a:p>
            <a:pPr lvl="1"/>
            <a:r>
              <a:rPr lang="en-US" dirty="0"/>
              <a:t>Pages can have multiple directed links  </a:t>
            </a:r>
          </a:p>
          <a:p>
            <a:pPr lvl="1"/>
            <a:r>
              <a:rPr lang="en-US" dirty="0"/>
              <a:t>A page with a link to another page need not be linked by the other page – </a:t>
            </a:r>
            <a:r>
              <a:rPr lang="en-US" b="1" dirty="0"/>
              <a:t>no symmetry!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5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Strongly connected core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Widely referenced pages </a:t>
            </a:r>
          </a:p>
          <a:p>
            <a:pPr lvl="1"/>
            <a:r>
              <a:rPr lang="en-US" dirty="0"/>
              <a:t>Both in and out links</a:t>
            </a:r>
          </a:p>
          <a:p>
            <a:r>
              <a:rPr lang="en-US" b="1" dirty="0"/>
              <a:t>In component </a:t>
            </a:r>
            <a:r>
              <a:rPr lang="en-US" dirty="0"/>
              <a:t>comprises pages that link to the strongly connected core </a:t>
            </a:r>
          </a:p>
          <a:p>
            <a:pPr lvl="1"/>
            <a:r>
              <a:rPr lang="en-US" dirty="0"/>
              <a:t>Mostly links to strongly connected core </a:t>
            </a:r>
          </a:p>
          <a:p>
            <a:pPr lvl="1"/>
            <a:r>
              <a:rPr lang="en-US" dirty="0"/>
              <a:t>Few in-links</a:t>
            </a:r>
          </a:p>
          <a:p>
            <a:r>
              <a:rPr lang="en-US" b="1" dirty="0"/>
              <a:t>Out component </a:t>
            </a:r>
            <a:r>
              <a:rPr lang="en-US" dirty="0"/>
              <a:t>are pages referenced by other pages</a:t>
            </a:r>
          </a:p>
          <a:p>
            <a:pPr lvl="1"/>
            <a:r>
              <a:rPr lang="en-US" dirty="0"/>
              <a:t>Few out-links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4004723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Searching on the Web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31" y="1146380"/>
            <a:ext cx="6510527" cy="56051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Structure of the web can be described by the </a:t>
            </a:r>
            <a:r>
              <a:rPr lang="en-US" b="1" dirty="0"/>
              <a:t>bowtie model </a:t>
            </a:r>
          </a:p>
          <a:p>
            <a:r>
              <a:rPr lang="en-US" b="1" dirty="0"/>
              <a:t>Tendrils Out</a:t>
            </a:r>
            <a:r>
              <a:rPr lang="en-US" dirty="0"/>
              <a:t> are links to pages with no out-links, called </a:t>
            </a:r>
            <a:r>
              <a:rPr lang="en-US" b="1" dirty="0"/>
              <a:t>dead ends</a:t>
            </a:r>
            <a:endParaRPr lang="en-US" dirty="0"/>
          </a:p>
          <a:p>
            <a:r>
              <a:rPr lang="en-US" b="1" dirty="0"/>
              <a:t>Tendrils In </a:t>
            </a:r>
            <a:r>
              <a:rPr lang="en-US" dirty="0"/>
              <a:t>are in-links to the Out Components from relatively isolated pages</a:t>
            </a:r>
          </a:p>
          <a:p>
            <a:r>
              <a:rPr lang="en-US" b="1" dirty="0"/>
              <a:t>Tubes</a:t>
            </a:r>
            <a:r>
              <a:rPr lang="en-US" dirty="0"/>
              <a:t> connect directly from the In Component to the Out Component</a:t>
            </a:r>
          </a:p>
          <a:p>
            <a:r>
              <a:rPr lang="en-US" b="1" dirty="0"/>
              <a:t>Disconnected Components </a:t>
            </a:r>
            <a:r>
              <a:rPr lang="en-US" dirty="0"/>
              <a:t>are groups of isolated pages which do not connect to the rest of the web – typically private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5178F4-1495-40F8-844E-EDA5A0E14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587" y="1031427"/>
            <a:ext cx="5248964" cy="5270096"/>
          </a:xfrm>
          <a:prstGeom prst="rect">
            <a:avLst/>
          </a:prstGeom>
        </p:spPr>
      </p:pic>
      <p:sp>
        <p:nvSpPr>
          <p:cNvPr id="6" name="Footer Placeholder 18">
            <a:extLst>
              <a:ext uri="{FF2B5EF4-FFF2-40B4-BE49-F238E27FC236}">
                <a16:creationId xmlns:a16="http://schemas.microsoft.com/office/drawing/2014/main" id="{A245E470-3A42-4B5A-B1A4-12C5BCB24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</p:spTree>
    <p:extLst>
      <p:ext uri="{BB962C8B-B14F-4D97-AF65-F5344CB8AC3E}">
        <p14:creationId xmlns:p14="http://schemas.microsoft.com/office/powerpoint/2010/main" val="162475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BA8BF-42BD-76B2-7C31-9A8DDF98D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5CAF4-76CC-D732-44F7-A7AF3E72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Learning the Structure of the Web</a:t>
            </a:r>
          </a:p>
        </p:txBody>
      </p:sp>
    </p:spTree>
    <p:extLst>
      <p:ext uri="{BB962C8B-B14F-4D97-AF65-F5344CB8AC3E}">
        <p14:creationId xmlns:p14="http://schemas.microsoft.com/office/powerpoint/2010/main" val="1021269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The importance of a web page for a search can be measured by its </a:t>
            </a:r>
            <a:r>
              <a:rPr lang="en-US" b="1" dirty="0"/>
              <a:t>centrality</a:t>
            </a:r>
          </a:p>
          <a:p>
            <a:r>
              <a:rPr lang="en-US" dirty="0"/>
              <a:t>Centrality is a measure of how important a graph node is with respect to the other nodes</a:t>
            </a:r>
          </a:p>
          <a:p>
            <a:pPr lvl="1"/>
            <a:r>
              <a:rPr lang="en-US" dirty="0"/>
              <a:t>Web pages</a:t>
            </a:r>
          </a:p>
          <a:p>
            <a:pPr lvl="1"/>
            <a:r>
              <a:rPr lang="en-US" dirty="0"/>
              <a:t>Social networks  </a:t>
            </a:r>
          </a:p>
          <a:p>
            <a:pPr lvl="1"/>
            <a:r>
              <a:rPr lang="en-US" dirty="0"/>
              <a:t>Transportation networks</a:t>
            </a:r>
          </a:p>
          <a:p>
            <a:r>
              <a:rPr lang="en-US" dirty="0"/>
              <a:t>We assume the more central a web page is the more important it is as a search result</a:t>
            </a:r>
          </a:p>
          <a:p>
            <a:r>
              <a:rPr lang="en-US" dirty="0"/>
              <a:t>Centrality in networks is an old idea </a:t>
            </a:r>
          </a:p>
          <a:p>
            <a:pPr lvl="1"/>
            <a:r>
              <a:rPr lang="en-US" dirty="0"/>
              <a:t>Developed by </a:t>
            </a:r>
            <a:r>
              <a:rPr lang="en-US" dirty="0">
                <a:hlinkClick r:id="rId2"/>
              </a:rPr>
              <a:t>Kratz, 1953</a:t>
            </a:r>
            <a:r>
              <a:rPr lang="en-US" dirty="0"/>
              <a:t>, for </a:t>
            </a:r>
            <a:r>
              <a:rPr lang="en-US" dirty="0" err="1"/>
              <a:t>scocialogical</a:t>
            </a:r>
            <a:r>
              <a:rPr lang="en-US" dirty="0"/>
              <a:t> analysis of networks of people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</a:p>
        </p:txBody>
      </p:sp>
    </p:spTree>
    <p:extLst>
      <p:ext uri="{BB962C8B-B14F-4D97-AF65-F5344CB8AC3E}">
        <p14:creationId xmlns:p14="http://schemas.microsoft.com/office/powerpoint/2010/main" val="3734897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Katz centrality </a:t>
                </a:r>
                <a:r>
                  <a:rPr lang="en-US" dirty="0"/>
                  <a:t>is a basic measure   </a:t>
                </a:r>
              </a:p>
              <a:p>
                <a:r>
                  <a:rPr lang="en-US" dirty="0"/>
                  <a:t>Katz proposed a measure of centrality of social networks   </a:t>
                </a:r>
              </a:p>
              <a:p>
                <a:r>
                  <a:rPr lang="en-US" sz="2800" dirty="0"/>
                  <a:t>Katz centrality computed from association matrix   </a:t>
                </a:r>
              </a:p>
              <a:p>
                <a:r>
                  <a:rPr lang="en-US" dirty="0"/>
                  <a:t>Katz centrality is the in degree of the page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sz="2800" dirty="0"/>
                  <a:t>The higher the in degree the greater the centrality the </a:t>
                </a:r>
                <a:r>
                  <a:rPr lang="en-US" dirty="0"/>
                  <a:t>page   </a:t>
                </a:r>
              </a:p>
              <a:p>
                <a:r>
                  <a:rPr lang="en-US" sz="2800" dirty="0"/>
                  <a:t>But, Katz centrality over weights pages with high out degree</a:t>
                </a:r>
              </a:p>
              <a:p>
                <a:pPr lvl="1"/>
                <a:r>
                  <a:rPr lang="en-US" dirty="0"/>
                  <a:t>A page linking to many other pages should distribute its influence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Measures of Centrality </a:t>
            </a:r>
          </a:p>
        </p:txBody>
      </p:sp>
    </p:spTree>
    <p:extLst>
      <p:ext uri="{BB962C8B-B14F-4D97-AF65-F5344CB8AC3E}">
        <p14:creationId xmlns:p14="http://schemas.microsoft.com/office/powerpoint/2010/main" val="348548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370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learn the structure of the web? </a:t>
            </a:r>
          </a:p>
          <a:p>
            <a:r>
              <a:rPr lang="en-US" dirty="0"/>
              <a:t>Idea: </a:t>
            </a:r>
            <a:r>
              <a:rPr lang="en-US" b="1" dirty="0"/>
              <a:t>randomly surf </a:t>
            </a:r>
            <a:r>
              <a:rPr lang="en-US" dirty="0"/>
              <a:t>the web to discover links between pages</a:t>
            </a:r>
          </a:p>
          <a:p>
            <a:pPr lvl="1"/>
            <a:r>
              <a:rPr lang="en-US" dirty="0"/>
              <a:t>The surfer </a:t>
            </a:r>
            <a:r>
              <a:rPr lang="en-US" b="1" dirty="0"/>
              <a:t>starts at a random page </a:t>
            </a:r>
          </a:p>
          <a:p>
            <a:pPr lvl="1"/>
            <a:r>
              <a:rPr lang="en-US" dirty="0"/>
              <a:t>Follows </a:t>
            </a:r>
            <a:r>
              <a:rPr lang="en-US" b="1" dirty="0"/>
              <a:t>randomly chosen link </a:t>
            </a:r>
            <a:r>
              <a:rPr lang="en-US" dirty="0"/>
              <a:t>out of page</a:t>
            </a:r>
          </a:p>
          <a:p>
            <a:pPr lvl="1"/>
            <a:r>
              <a:rPr lang="en-US" dirty="0"/>
              <a:t>Continues to follow random links from page to page  </a:t>
            </a:r>
          </a:p>
          <a:p>
            <a:r>
              <a:rPr lang="en-US" dirty="0"/>
              <a:t>The </a:t>
            </a:r>
            <a:r>
              <a:rPr lang="en-US" b="1" dirty="0"/>
              <a:t>probabilities of transitions</a:t>
            </a:r>
            <a:r>
              <a:rPr lang="en-US" dirty="0"/>
              <a:t> into a page ranks the page’s </a:t>
            </a:r>
            <a:r>
              <a:rPr lang="en-US" b="1" dirty="0"/>
              <a:t>importance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Assume high probability of landing on pages with many in-links</a:t>
            </a:r>
          </a:p>
          <a:p>
            <a:pPr lvl="1"/>
            <a:r>
              <a:rPr lang="en-US" dirty="0"/>
              <a:t>This is the basis of the </a:t>
            </a:r>
            <a:r>
              <a:rPr lang="en-US" b="1" dirty="0"/>
              <a:t>PageRank algorithm</a:t>
            </a:r>
            <a:r>
              <a:rPr lang="en-US" dirty="0"/>
              <a:t>  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Is a steady state Markov processes! </a:t>
            </a:r>
          </a:p>
          <a:p>
            <a:r>
              <a:rPr lang="en-US" dirty="0"/>
              <a:t>PageRank is an </a:t>
            </a:r>
            <a:r>
              <a:rPr lang="en-US" b="1" dirty="0"/>
              <a:t>unsupervised learning </a:t>
            </a:r>
            <a:r>
              <a:rPr lang="en-US" dirty="0"/>
              <a:t>algorithm </a:t>
            </a:r>
          </a:p>
          <a:p>
            <a:pPr lvl="1"/>
            <a:r>
              <a:rPr lang="en-US" dirty="0"/>
              <a:t>Learns page importance without marked cases – no ground truth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Web? </a:t>
            </a:r>
          </a:p>
        </p:txBody>
      </p:sp>
    </p:spTree>
    <p:extLst>
      <p:ext uri="{BB962C8B-B14F-4D97-AF65-F5344CB8AC3E}">
        <p14:creationId xmlns:p14="http://schemas.microsoft.com/office/powerpoint/2010/main" val="34133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091615"/>
            <a:ext cx="6161888" cy="550410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a small scale example</a:t>
            </a:r>
          </a:p>
          <a:p>
            <a:r>
              <a:rPr lang="en-US" dirty="0"/>
              <a:t>Pages are nodes of a </a:t>
            </a:r>
            <a:r>
              <a:rPr lang="en-US" b="1" dirty="0"/>
              <a:t>directed graph</a:t>
            </a:r>
          </a:p>
          <a:p>
            <a:r>
              <a:rPr lang="en-US" dirty="0"/>
              <a:t>The </a:t>
            </a:r>
            <a:r>
              <a:rPr lang="en-US" b="1" dirty="0"/>
              <a:t>directed edges </a:t>
            </a:r>
            <a:r>
              <a:rPr lang="en-US" dirty="0"/>
              <a:t>represent hyperlinks from one page to another</a:t>
            </a:r>
            <a:endParaRPr lang="en-US" b="1" dirty="0"/>
          </a:p>
          <a:p>
            <a:r>
              <a:rPr lang="en-US" dirty="0"/>
              <a:t>The graph is </a:t>
            </a:r>
            <a:r>
              <a:rPr lang="en-US" b="1" dirty="0"/>
              <a:t>complete</a:t>
            </a:r>
            <a:r>
              <a:rPr lang="en-US" dirty="0"/>
              <a:t> - each page can be accessed by one or more steps from any other page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self loops</a:t>
            </a:r>
          </a:p>
          <a:p>
            <a:pPr lvl="1"/>
            <a:r>
              <a:rPr lang="en-US" dirty="0"/>
              <a:t>No </a:t>
            </a:r>
            <a:r>
              <a:rPr lang="en-US" b="1" dirty="0"/>
              <a:t>terminal nodes </a:t>
            </a:r>
            <a:r>
              <a:rPr lang="en-US" dirty="0"/>
              <a:t>– </a:t>
            </a:r>
            <a:r>
              <a:rPr lang="en-US" b="1" dirty="0"/>
              <a:t>dead ends</a:t>
            </a:r>
          </a:p>
          <a:p>
            <a:r>
              <a:rPr lang="en-US" dirty="0"/>
              <a:t>Transitions from one page to another on this graph represent a </a:t>
            </a:r>
            <a:r>
              <a:rPr lang="en-US" b="1" dirty="0"/>
              <a:t>Markov process</a:t>
            </a:r>
          </a:p>
        </p:txBody>
      </p:sp>
    </p:spTree>
    <p:extLst>
      <p:ext uri="{BB962C8B-B14F-4D97-AF65-F5344CB8AC3E}">
        <p14:creationId xmlns:p14="http://schemas.microsoft.com/office/powerpoint/2010/main" val="200013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Web search </a:t>
            </a:r>
            <a:r>
              <a:rPr lang="en-US" dirty="0"/>
              <a:t>is undoubtedly the most widely used data mining application</a:t>
            </a:r>
            <a:endParaRPr lang="en-US" b="1" dirty="0"/>
          </a:p>
          <a:p>
            <a:r>
              <a:rPr lang="en-US" dirty="0"/>
              <a:t>Major search engines, like Google, Bing, Yahoo!, Baidu are complex</a:t>
            </a:r>
          </a:p>
          <a:p>
            <a:pPr lvl="1"/>
            <a:r>
              <a:rPr lang="en-US" dirty="0"/>
              <a:t>Employ multiple algorithms </a:t>
            </a:r>
          </a:p>
          <a:p>
            <a:pPr lvl="1"/>
            <a:r>
              <a:rPr lang="en-US" dirty="0"/>
              <a:t>Typically use other information – e.g. user profiles and history, page content</a:t>
            </a:r>
          </a:p>
          <a:p>
            <a:r>
              <a:rPr lang="en-US" dirty="0"/>
              <a:t>Complexity arises from:</a:t>
            </a:r>
          </a:p>
          <a:p>
            <a:pPr lvl="1"/>
            <a:r>
              <a:rPr lang="en-US" dirty="0"/>
              <a:t>Massive data volumes </a:t>
            </a:r>
          </a:p>
          <a:p>
            <a:pPr lvl="1"/>
            <a:r>
              <a:rPr lang="en-US" dirty="0"/>
              <a:t>Unlimited number of possible queries - can’t really know user intent</a:t>
            </a:r>
          </a:p>
          <a:p>
            <a:pPr lvl="1"/>
            <a:r>
              <a:rPr lang="en-US" dirty="0"/>
              <a:t>Web spam</a:t>
            </a:r>
          </a:p>
          <a:p>
            <a:pPr lvl="1"/>
            <a:r>
              <a:rPr lang="en-US" dirty="0"/>
              <a:t>Enormous number of topics</a:t>
            </a:r>
          </a:p>
          <a:p>
            <a:r>
              <a:rPr lang="en-US" dirty="0"/>
              <a:t>Small number of large companies dominate search   </a:t>
            </a:r>
          </a:p>
          <a:p>
            <a:pPr lvl="1"/>
            <a:r>
              <a:rPr lang="en-US" dirty="0"/>
              <a:t>Google’s global market share &gt; 90%, 2024 </a:t>
            </a:r>
          </a:p>
          <a:p>
            <a:pPr lvl="1"/>
            <a:r>
              <a:rPr lang="en-US" dirty="0"/>
              <a:t>Trade secrets make study of this subject difficult – cannot know details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 small scale example</a:t>
                </a:r>
              </a:p>
              <a:p>
                <a:r>
                  <a:rPr lang="en-US" dirty="0"/>
                  <a:t>Pages are nodes of a </a:t>
                </a:r>
                <a:r>
                  <a:rPr lang="en-US" b="1" dirty="0"/>
                  <a:t>directed graph</a:t>
                </a:r>
              </a:p>
              <a:p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 1 in a column represents an out-link from a page</a:t>
                </a:r>
              </a:p>
              <a:p>
                <a:r>
                  <a:rPr lang="en-US" dirty="0"/>
                  <a:t>A 1 in a row represents an in-link to a page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6" y="1091615"/>
                <a:ext cx="6161888" cy="5504107"/>
              </a:xfrm>
              <a:prstGeom prst="rect">
                <a:avLst/>
              </a:prstGeom>
              <a:blipFill>
                <a:blip r:embed="rId2"/>
                <a:stretch>
                  <a:fillRect l="-1978" t="-2436" r="-692" b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Learning the Structure of the Web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The </a:t>
                </a:r>
                <a:r>
                  <a:rPr lang="en-US" b="1" dirty="0"/>
                  <a:t>directed edges </a:t>
                </a:r>
                <a:r>
                  <a:rPr lang="en-US" dirty="0"/>
                  <a:t>are represented by an </a:t>
                </a:r>
                <a:r>
                  <a:rPr lang="en-US" b="1" dirty="0"/>
                  <a:t>adjacency matrix</a:t>
                </a:r>
              </a:p>
              <a:p>
                <a:pPr marL="0" indent="0">
                  <a:buNone/>
                </a:pPr>
                <a:endParaRPr lang="en-US" sz="1100" b="1" dirty="0"/>
              </a:p>
              <a:p>
                <a:pPr marL="0" indent="0">
                  <a:buNone/>
                </a:pPr>
                <a:r>
                  <a:rPr lang="en-US" dirty="0"/>
                  <a:t> 				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sum along columns is the number of out-links from each page – </a:t>
                </a:r>
                <a:r>
                  <a:rPr lang="en-US" b="1" dirty="0"/>
                  <a:t>out degree</a:t>
                </a:r>
              </a:p>
              <a:p>
                <a:r>
                  <a:rPr lang="en-US" dirty="0"/>
                  <a:t>The sum along rows is the number of in-links to a page – </a:t>
                </a:r>
                <a:r>
                  <a:rPr lang="en-US" b="1" dirty="0"/>
                  <a:t>in degree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9146391" cy="5504107"/>
              </a:xfrm>
              <a:prstGeom prst="rect">
                <a:avLst/>
              </a:prstGeom>
              <a:blipFill>
                <a:blip r:embed="rId2"/>
                <a:stretch>
                  <a:fillRect l="-1332" t="-2436" b="-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/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𝑟𝑜𝑤𝑠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A86F80-00DA-4AF9-8F91-5E6D420EB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262" y="2986848"/>
                <a:ext cx="4530671" cy="21379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/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𝑐𝑜𝑙𝑢𝑚𝑛𝑠</m:t>
                          </m:r>
                        </m:sub>
                        <m:sup/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𝑑𝑒𝑔𝑟𝑒𝑒</m:t>
                          </m:r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6422360-B363-404D-B914-CA9D8D5AF8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0" y="3573862"/>
                <a:ext cx="7570923" cy="11378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6046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856DD-93DF-85D2-DF82-315AEA480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AF674-1CE2-6467-C4B8-250691E21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Simple PageRank Algorithm</a:t>
            </a:r>
          </a:p>
        </p:txBody>
      </p:sp>
    </p:spTree>
    <p:extLst>
      <p:ext uri="{BB962C8B-B14F-4D97-AF65-F5344CB8AC3E}">
        <p14:creationId xmlns:p14="http://schemas.microsoft.com/office/powerpoint/2010/main" val="227732397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Compute the </a:t>
            </a:r>
            <a:r>
              <a:rPr lang="en-US" b="1" dirty="0"/>
              <a:t>PageRank</a:t>
            </a:r>
            <a:r>
              <a:rPr lang="en-US" dirty="0"/>
              <a:t> of the complete graph of 5 web pages  </a:t>
            </a:r>
          </a:p>
          <a:p>
            <a:r>
              <a:rPr lang="en-US" b="1" dirty="0"/>
              <a:t>C</a:t>
            </a:r>
            <a:r>
              <a:rPr lang="en-US" sz="2800" b="1" dirty="0"/>
              <a:t>omplete graph </a:t>
            </a:r>
            <a:r>
              <a:rPr lang="en-US" sz="2800" dirty="0"/>
              <a:t>defines a </a:t>
            </a:r>
            <a:r>
              <a:rPr lang="en-US" sz="2800" b="1" dirty="0"/>
              <a:t>stochastic Markov process  </a:t>
            </a:r>
          </a:p>
          <a:p>
            <a:r>
              <a:rPr lang="en-US" dirty="0"/>
              <a:t>PageRank normalizes influence of out degree of page</a:t>
            </a:r>
          </a:p>
          <a:p>
            <a:pPr lvl="1"/>
            <a:r>
              <a:rPr lang="en-US" dirty="0"/>
              <a:t>Inverse out degree weight of page reduces influence of pages with large out degree </a:t>
            </a:r>
          </a:p>
          <a:p>
            <a:pPr lvl="1"/>
            <a:r>
              <a:rPr lang="en-US" dirty="0"/>
              <a:t>Distributes influence equally between pages linked</a:t>
            </a:r>
          </a:p>
          <a:p>
            <a:r>
              <a:rPr lang="en-US" dirty="0"/>
              <a:t>At convergence the probabilities of being on a page is its </a:t>
            </a:r>
            <a:r>
              <a:rPr lang="en-US" b="1" dirty="0"/>
              <a:t>PageRank</a:t>
            </a:r>
            <a:r>
              <a:rPr lang="en-US" sz="2800" b="1" dirty="0"/>
              <a:t> </a:t>
            </a:r>
          </a:p>
          <a:p>
            <a:r>
              <a:rPr lang="en-US" dirty="0"/>
              <a:t>Compute PageRank probabilities with a </a:t>
            </a:r>
            <a:r>
              <a:rPr lang="en-US" b="1" dirty="0"/>
              <a:t>Markov chain </a:t>
            </a:r>
            <a:r>
              <a:rPr lang="en-US" dirty="0"/>
              <a:t> </a:t>
            </a:r>
          </a:p>
          <a:p>
            <a:r>
              <a:rPr lang="en-US" dirty="0"/>
              <a:t>K</a:t>
            </a:r>
            <a:r>
              <a:rPr lang="en-US" sz="2800" dirty="0"/>
              <a:t>nown as the </a:t>
            </a:r>
            <a:r>
              <a:rPr lang="en-US" sz="2800" b="1" dirty="0"/>
              <a:t>iterative PageRank algorithm</a:t>
            </a:r>
          </a:p>
          <a:p>
            <a:pPr lvl="1"/>
            <a:r>
              <a:rPr lang="en-US" dirty="0"/>
              <a:t>An efficient algorithm to find a </a:t>
            </a:r>
            <a:r>
              <a:rPr lang="en-US" b="1" dirty="0"/>
              <a:t>first eigenvector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220327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𝑜𝑢𝑡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898119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23FD-4D21-1A74-DE60-69C29E8C9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sz="2800" dirty="0"/>
                  <a:t>Matrix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sz="2800" dirty="0"/>
                  <a:t> has the column sums (out degree) along the diagonal   </a:t>
                </a:r>
              </a:p>
              <a:p>
                <a:r>
                  <a:rPr lang="en-US" dirty="0"/>
                  <a:t>Weights are the inverse,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2DB7A1-C4A6-7B02-0834-1A08E50CBB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F49F0A06-B235-8706-8991-9158432D5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9522174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A3565-E4FA-6C23-9F24-1A8079074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by normalizing the adjacency matrix, by the out degree  </a:t>
                </a:r>
              </a:p>
              <a:p>
                <a:r>
                  <a:rPr lang="en-US" dirty="0"/>
                  <a:t>Normalizing by out degree distributes the importance of the page equally between linked pages </a:t>
                </a:r>
              </a:p>
              <a:p>
                <a:r>
                  <a:rPr lang="en-US" dirty="0"/>
                  <a:t>The values are the transition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88A13C-CE5E-4FBD-6BB3-7355AECC95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20EE14E-2982-6725-B3FA-0A3B8CA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03504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</a:t>
                </a:r>
                <a:r>
                  <a:rPr lang="en-US" dirty="0"/>
                  <a:t>the transition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: </a:t>
                </a:r>
                <a:endParaRPr lang="en-US" sz="2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/3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/2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Columns</a:t>
                </a:r>
                <a:r>
                  <a:rPr lang="en-US" sz="2800" dirty="0"/>
                  <a:t> are the probabilities of transition to another page </a:t>
                </a:r>
              </a:p>
              <a:p>
                <a:r>
                  <a:rPr lang="en-US" sz="2800" b="1" dirty="0"/>
                  <a:t>Axioms of probability </a:t>
                </a:r>
                <a:r>
                  <a:rPr lang="en-US" sz="2800" dirty="0"/>
                  <a:t>apply: </a:t>
                </a:r>
              </a:p>
              <a:p>
                <a:pPr lvl="1"/>
                <a:r>
                  <a:rPr lang="en-US" dirty="0"/>
                  <a:t>The probabilities for a page transition are,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sum of each column = 1, the total probability of making a transition to some state</a:t>
                </a:r>
              </a:p>
              <a:p>
                <a:pPr lvl="1"/>
                <a:r>
                  <a:rPr lang="en-US" dirty="0"/>
                  <a:t> The probabilities of transition are independent</a:t>
                </a: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1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185667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Start with uniform page probabilities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1/5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Uniform probabilities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800" b="1" dirty="0"/>
                  <a:t> random surfer model </a:t>
                </a:r>
                <a:endParaRPr lang="en-US" sz="2800" dirty="0"/>
              </a:p>
              <a:p>
                <a:pPr lvl="1"/>
                <a:r>
                  <a:rPr lang="en-US" dirty="0"/>
                  <a:t>Random surfers sample the hyperlinks from a page to other pages </a:t>
                </a:r>
              </a:p>
              <a:p>
                <a:r>
                  <a:rPr lang="en-US" sz="2800" dirty="0"/>
                  <a:t>The sum of the page probabilities = 1, axiomaticall</a:t>
                </a:r>
                <a:r>
                  <a:rPr lang="en-US" dirty="0"/>
                  <a:t>y </a:t>
                </a:r>
              </a:p>
              <a:p>
                <a:r>
                  <a:rPr lang="en-US" sz="2800" dirty="0"/>
                  <a:t>Could also scale </a:t>
                </a:r>
                <a:r>
                  <a:rPr lang="en-US" dirty="0"/>
                  <a:t>by in </a:t>
                </a:r>
                <a:r>
                  <a:rPr lang="en-US" sz="2800" dirty="0"/>
                  <a:t>degree as starting probabilities, e.g. Kratz centrality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525219"/>
              </a:xfrm>
              <a:blipFill>
                <a:blip r:embed="rId2"/>
                <a:stretch>
                  <a:fillRect l="-1217" t="-2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263606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first transition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An initial estimate of the PageRank</a:t>
                </a:r>
              </a:p>
              <a:p>
                <a:pPr lvl="1"/>
                <a:r>
                  <a:rPr lang="en-US" dirty="0"/>
                  <a:t>Page 4 is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66650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Search for </a:t>
            </a:r>
            <a:r>
              <a:rPr lang="en-US" b="1" dirty="0"/>
              <a:t>semantic match </a:t>
            </a:r>
            <a:r>
              <a:rPr lang="en-US" dirty="0"/>
              <a:t>to query</a:t>
            </a:r>
          </a:p>
          <a:p>
            <a:pPr lvl="1"/>
            <a:r>
              <a:rPr lang="en-US" dirty="0"/>
              <a:t>Attractive in principle  </a:t>
            </a:r>
          </a:p>
          <a:p>
            <a:pPr lvl="1"/>
            <a:r>
              <a:rPr lang="en-US" dirty="0"/>
              <a:t>Hard to implement on web at scale, ambiguous queries, inconsistent tags</a:t>
            </a:r>
          </a:p>
          <a:p>
            <a:pPr lvl="1"/>
            <a:r>
              <a:rPr lang="en-US" dirty="0"/>
              <a:t>Unclear how much semantic methods used by major search engines</a:t>
            </a:r>
          </a:p>
          <a:p>
            <a:pPr lvl="1"/>
            <a:r>
              <a:rPr lang="en-US" dirty="0"/>
              <a:t>We will not discuss semantic search further here  </a:t>
            </a:r>
          </a:p>
          <a:p>
            <a:r>
              <a:rPr lang="en-US" b="1" dirty="0"/>
              <a:t>Semantic search </a:t>
            </a:r>
            <a:r>
              <a:rPr lang="en-US" dirty="0"/>
              <a:t>on the </a:t>
            </a:r>
            <a:r>
              <a:rPr lang="en-US" b="1" dirty="0"/>
              <a:t>semantic web</a:t>
            </a:r>
          </a:p>
          <a:p>
            <a:r>
              <a:rPr lang="en-US" dirty="0"/>
              <a:t>For a recent review paper on the state of the semantic web see  </a:t>
            </a:r>
            <a:r>
              <a:rPr lang="en-US" dirty="0">
                <a:hlinkClick r:id="rId2"/>
              </a:rPr>
              <a:t>Review of the Semantic Web Field, Pascal </a:t>
            </a:r>
            <a:r>
              <a:rPr lang="en-US" dirty="0" err="1">
                <a:hlinkClick r:id="rId2"/>
              </a:rPr>
              <a:t>Hitzler</a:t>
            </a:r>
            <a:r>
              <a:rPr lang="en-US" dirty="0">
                <a:hlinkClick r:id="rId2"/>
              </a:rPr>
              <a:t>, Communications of the ACM, February 2021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the </a:t>
                </a:r>
                <a:r>
                  <a:rPr lang="en-US" sz="2800" b="1" dirty="0"/>
                  <a:t>second transition</a:t>
                </a:r>
                <a:r>
                  <a:rPr lang="en-US" sz="2800" dirty="0"/>
                  <a:t> </a:t>
                </a:r>
                <a:r>
                  <a:rPr lang="en-US" dirty="0"/>
                  <a:t>of the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/3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/2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0.4333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0.2667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0.2389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0.0556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0.3778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0.2722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Page 4 is still the most important  </a:t>
                </a:r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066251"/>
              </a:xfrm>
              <a:blipFill>
                <a:blip r:embed="rId2"/>
                <a:stretch>
                  <a:fillRect l="-1165" t="-1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81537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Compute the </a:t>
                </a:r>
                <a:r>
                  <a:rPr lang="en-US" b="1" dirty="0"/>
                  <a:t>PageRank</a:t>
                </a:r>
                <a:r>
                  <a:rPr lang="en-US" dirty="0"/>
                  <a:t> of the complete graph of 5 web pages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1/3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1/5</m:t>
                              </m:r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0.2169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0.0723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0.3855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0.2530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r>
                  <a:rPr lang="en-US" sz="2800" dirty="0"/>
                  <a:t>Notice the changes in the PageRank</a:t>
                </a:r>
              </a:p>
              <a:p>
                <a:pPr lvl="1"/>
                <a:r>
                  <a:rPr lang="en-US" dirty="0"/>
                  <a:t>Difference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small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fast convergence of the algorithm </a:t>
                </a:r>
              </a:p>
              <a:p>
                <a:r>
                  <a:rPr lang="en-US" dirty="0"/>
                  <a:t>Result: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≻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2800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384141"/>
              </a:xfrm>
              <a:blipFill>
                <a:blip r:embed="rId2"/>
                <a:stretch>
                  <a:fillRect l="-1165" t="-1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Simple PageRank</a:t>
            </a:r>
          </a:p>
        </p:txBody>
      </p:sp>
    </p:spTree>
    <p:extLst>
      <p:ext uri="{BB962C8B-B14F-4D97-AF65-F5344CB8AC3E}">
        <p14:creationId xmlns:p14="http://schemas.microsoft.com/office/powerpoint/2010/main" val="318352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F16A2-611B-F284-A685-48A7331A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100A-73C8-FE3D-8E2F-EBC84274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37429074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C61E3-28AE-AFFE-7D83-FBD21BA1E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can use importance weights</a:t>
                </a:r>
              </a:p>
              <a:p>
                <a:r>
                  <a:rPr lang="en-US" sz="2800" dirty="0"/>
                  <a:t>Simple PageRank normalizes adjacency matrix, by inverse out degree 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Idea, weight by topic similarity  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 similarity weight vector normalized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weighted PageRank is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E8767A-C505-B36E-18A6-F3F8C0AFB7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1353800" cy="5831820"/>
              </a:xfrm>
              <a:blipFill>
                <a:blip r:embed="rId2"/>
                <a:stretch>
                  <a:fillRect l="-1128" t="-1778" b="-2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40F1616-21C3-2528-4F54-6254211E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Weights for PageRank</a:t>
            </a:r>
          </a:p>
        </p:txBody>
      </p:sp>
    </p:spTree>
    <p:extLst>
      <p:ext uri="{BB962C8B-B14F-4D97-AF65-F5344CB8AC3E}">
        <p14:creationId xmlns:p14="http://schemas.microsoft.com/office/powerpoint/2010/main" val="355144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the effect of  adding a dead-end page</a:t>
                </a:r>
              </a:p>
              <a:p>
                <a:r>
                  <a:rPr lang="en-US" b="1" dirty="0"/>
                  <a:t>Dead-end page 6 </a:t>
                </a:r>
                <a:r>
                  <a:rPr lang="en-US" dirty="0"/>
                  <a:t>has out degree = 0</a:t>
                </a:r>
              </a:p>
              <a:p>
                <a:r>
                  <a:rPr lang="en-US" dirty="0"/>
                  <a:t>Other pages link to the dead end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108213"/>
                <a:ext cx="6355815" cy="5710598"/>
              </a:xfrm>
              <a:prstGeom prst="rect">
                <a:avLst/>
              </a:prstGeom>
              <a:blipFill>
                <a:blip r:embed="rId2"/>
                <a:stretch>
                  <a:fillRect l="-1918" t="-1814" r="-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18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Consider adding a dead-end page</a:t>
                </a:r>
              </a:p>
              <a:p>
                <a:r>
                  <a:rPr lang="en-US" dirty="0"/>
                  <a:t>The adjacency matrix: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  <a:p>
                <a:r>
                  <a:rPr lang="en-US" dirty="0"/>
                  <a:t>Column of all 0s presents a problem!  </a:t>
                </a:r>
              </a:p>
              <a:p>
                <a:pPr lvl="1"/>
                <a:r>
                  <a:rPr lang="en-US" dirty="0"/>
                  <a:t>The graph is </a:t>
                </a:r>
                <a:r>
                  <a:rPr lang="en-US" b="1" dirty="0"/>
                  <a:t>not complete</a:t>
                </a:r>
              </a:p>
              <a:p>
                <a:pPr lvl="1"/>
                <a:r>
                  <a:rPr lang="en-US" dirty="0"/>
                  <a:t>This is </a:t>
                </a:r>
                <a:r>
                  <a:rPr lang="en-US" b="1" dirty="0"/>
                  <a:t>not a Markov process!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200000">
            <a:off x="7593755" y="823221"/>
            <a:ext cx="2472440" cy="311584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29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Apply simple </a:t>
                </a:r>
                <a:r>
                  <a:rPr lang="en-US" b="1" dirty="0"/>
                  <a:t>PageRank</a:t>
                </a:r>
                <a:r>
                  <a:rPr lang="en-US" dirty="0"/>
                  <a:t> of the graph of 6 web pages with dead end  </a:t>
                </a:r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the</a:t>
                </a:r>
                <a:r>
                  <a:rPr lang="en-US" dirty="0"/>
                  <a:t> Markov chain </a:t>
                </a:r>
                <a:r>
                  <a:rPr lang="en-US" sz="2800" dirty="0"/>
                  <a:t>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6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 err="1"/>
                  <a:t>PageRanks</a:t>
                </a:r>
                <a:r>
                  <a:rPr lang="en-US" dirty="0"/>
                  <a:t> = 0! – consequence of </a:t>
                </a:r>
                <a:r>
                  <a:rPr lang="en-US" b="1" dirty="0"/>
                  <a:t>not being a complete graph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9066"/>
                <a:ext cx="10986298" cy="5869192"/>
              </a:xfrm>
              <a:blipFill>
                <a:blip r:embed="rId2"/>
                <a:stretch>
                  <a:fillRect l="-1165" t="-1765" b="-2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 </a:t>
            </a:r>
          </a:p>
        </p:txBody>
      </p:sp>
    </p:spTree>
    <p:extLst>
      <p:ext uri="{BB962C8B-B14F-4D97-AF65-F5344CB8AC3E}">
        <p14:creationId xmlns:p14="http://schemas.microsoft.com/office/powerpoint/2010/main" val="424335499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𝑑𝑎𝑚𝑝𝑖𝑛𝑔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𝑡𝑟𝑎𝑛𝑠𝑖𝑡𝑖𝑜𝑛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𝑝𝑎𝑔𝑒𝑠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𝑒𝑠𝑡𝑖𝑚𝑎𝑡𝑒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𝑃𝑎𝑔𝑒𝑅𝑎𝑛𝑘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1044"/>
                <a:ext cx="10986298" cy="5667214"/>
              </a:xfrm>
              <a:blipFill>
                <a:blip r:embed="rId2"/>
                <a:stretch>
                  <a:fillRect l="-1165" t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513514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</a:t>
                </a:r>
              </a:p>
              <a:p>
                <a:r>
                  <a:rPr lang="en-US" dirty="0"/>
                  <a:t>Add a damping factor to PageRank to ensure convergence: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Why does this work? </a:t>
                </a:r>
              </a:p>
              <a:p>
                <a:r>
                  <a:rPr lang="en-US" dirty="0"/>
                  <a:t>Ensures that the random surfer makes a </a:t>
                </a:r>
                <a:r>
                  <a:rPr lang="en-US" b="1" dirty="0"/>
                  <a:t>random jump transition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</m:num>
                      <m:den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den>
                    </m:f>
                  </m:oMath>
                </a14:m>
                <a:r>
                  <a:rPr lang="en-US" b="1" dirty="0"/>
                  <a:t> from any page </a:t>
                </a:r>
              </a:p>
              <a:p>
                <a:pPr lvl="1"/>
                <a:r>
                  <a:rPr lang="en-US" dirty="0"/>
                  <a:t>Random surfer </a:t>
                </a:r>
                <a:r>
                  <a:rPr lang="en-US" b="1" dirty="0"/>
                  <a:t>explores the graph </a:t>
                </a:r>
                <a:r>
                  <a:rPr lang="en-US" dirty="0"/>
                  <a:t>more fully </a:t>
                </a:r>
              </a:p>
              <a:p>
                <a:pPr lvl="1"/>
                <a:r>
                  <a:rPr lang="en-US" b="0" dirty="0"/>
                  <a:t>Helps with graph with long chains of edges (hyperlinks)</a:t>
                </a:r>
              </a:p>
              <a:p>
                <a:r>
                  <a:rPr lang="en-US" dirty="0"/>
                  <a:t>But, adds a bit of bias to the PageRank </a:t>
                </a:r>
              </a:p>
              <a:p>
                <a:pPr lvl="1"/>
                <a:r>
                  <a:rPr lang="en-US" b="0" dirty="0"/>
                  <a:t>Choosing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b="0" dirty="0"/>
                  <a:t> is trade-off between bias and exploring the graph</a:t>
                </a:r>
                <a:endParaRPr lang="en-US" dirty="0"/>
              </a:p>
              <a:p>
                <a:pPr lvl="1"/>
                <a:r>
                  <a:rPr lang="en-US" dirty="0"/>
                  <a:t>Smaller d more exploration and bias</a:t>
                </a:r>
              </a:p>
              <a:p>
                <a:pPr lvl="1"/>
                <a:r>
                  <a:rPr lang="en-US" b="0" dirty="0"/>
                  <a:t>Larger d less exploration and bias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76392"/>
                <a:ext cx="10986298" cy="5811865"/>
              </a:xfrm>
              <a:blipFill>
                <a:blip r:embed="rId2"/>
                <a:stretch>
                  <a:fillRect l="-1165" t="-23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457652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</a:t>
                </a:r>
                <a:r>
                  <a:rPr lang="en-US" b="1" dirty="0"/>
                  <a:t>damped PageRank</a:t>
                </a:r>
                <a:r>
                  <a:rPr lang="en-US" dirty="0"/>
                  <a:t> for graphs with dead ends,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=0.85</m:t>
                    </m:r>
                  </m:oMath>
                </a14:m>
                <a:endParaRPr lang="en-US" dirty="0"/>
              </a:p>
              <a:p>
                <a:r>
                  <a:rPr lang="en-US" sz="2800" dirty="0"/>
                  <a:t>Compute probabilities after </a:t>
                </a:r>
                <a:r>
                  <a:rPr lang="en-US" sz="2800" b="1" dirty="0"/>
                  <a:t>100 transitions </a:t>
                </a:r>
                <a:r>
                  <a:rPr lang="en-US" sz="2800" dirty="0"/>
                  <a:t>of damped PageRank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𝑑𝑀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sup>
                    </m:sSup>
                    <m:r>
                      <m:rPr>
                        <m:nor/>
                      </m:rPr>
                      <a:rPr lang="en-US" dirty="0"/>
                      <m:t>=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0.123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0.051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0.200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0.138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0.066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sz="1000" dirty="0"/>
              </a:p>
              <a:p>
                <a:r>
                  <a:rPr lang="en-US" dirty="0"/>
                  <a:t>There are no 0 </a:t>
                </a:r>
                <a:r>
                  <a:rPr lang="en-US" dirty="0" err="1"/>
                  <a:t>PageRanks</a:t>
                </a:r>
                <a:r>
                  <a:rPr lang="en-US" dirty="0"/>
                  <a:t> – damping worked! </a:t>
                </a:r>
              </a:p>
              <a:p>
                <a:r>
                  <a:rPr lang="en-US" dirty="0"/>
                  <a:t>Result is: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𝑃𝑎𝑔𝑒𝑅𝑎𝑛𝑘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≻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986298" cy="5677546"/>
              </a:xfrm>
              <a:blipFill>
                <a:blip r:embed="rId2"/>
                <a:stretch>
                  <a:fillRect l="-1165" t="-1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PageRank</a:t>
            </a:r>
          </a:p>
        </p:txBody>
      </p:sp>
    </p:spTree>
    <p:extLst>
      <p:ext uri="{BB962C8B-B14F-4D97-AF65-F5344CB8AC3E}">
        <p14:creationId xmlns:p14="http://schemas.microsoft.com/office/powerpoint/2010/main" val="1390350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Topic sensitive search </a:t>
            </a:r>
          </a:p>
          <a:p>
            <a:pPr lvl="1"/>
            <a:r>
              <a:rPr lang="en-US" dirty="0"/>
              <a:t>Goal is to restrict search to pages with topics relevant to the user’s query</a:t>
            </a:r>
          </a:p>
          <a:p>
            <a:pPr lvl="1"/>
            <a:r>
              <a:rPr lang="en-US" dirty="0"/>
              <a:t>Only want to search documents related to the intended topic</a:t>
            </a:r>
          </a:p>
          <a:p>
            <a:pPr lvl="1"/>
            <a:r>
              <a:rPr lang="en-US" dirty="0"/>
              <a:t>Used in document retrieval </a:t>
            </a:r>
          </a:p>
          <a:p>
            <a:r>
              <a:rPr lang="en-US" dirty="0"/>
              <a:t>Topic sensitive search is being revolutionized by LLMs</a:t>
            </a:r>
          </a:p>
          <a:p>
            <a:pPr lvl="1"/>
            <a:r>
              <a:rPr lang="en-US" dirty="0"/>
              <a:t>Create summary based on relevant pages   </a:t>
            </a:r>
          </a:p>
          <a:p>
            <a:pPr lvl="1"/>
            <a:r>
              <a:rPr lang="en-US" dirty="0"/>
              <a:t>Or, use computed topic weights to find relevant pages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Damped Page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6880262" y="3448081"/>
            <a:ext cx="1515810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934399" y="4893539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176035" y="3278357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10118694" y="5729714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7292840" y="4314133"/>
            <a:ext cx="604624" cy="942350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6095967" flipH="1">
            <a:off x="7221871" y="4766398"/>
            <a:ext cx="951055" cy="24553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4460009">
            <a:off x="7685906" y="2368825"/>
            <a:ext cx="1003107" cy="145710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648114" y="4327664"/>
            <a:ext cx="863899" cy="64440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9111945" y="4609966"/>
            <a:ext cx="1559373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1092018" flipH="1">
            <a:off x="8797371" y="2032861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20699005" flipH="1">
            <a:off x="8084111" y="946752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8277859" y="3086194"/>
            <a:ext cx="3130454" cy="3886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8178891" y="3648807"/>
            <a:ext cx="3673107" cy="2050698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19578622" flipH="1" flipV="1">
            <a:off x="8143491" y="2923772"/>
            <a:ext cx="839251" cy="2224414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9375261" y="3861022"/>
            <a:ext cx="1589709" cy="810506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7514599" flipH="1">
            <a:off x="9989835" y="5016194"/>
            <a:ext cx="806565" cy="977458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6" y="1108213"/>
            <a:ext cx="6456988" cy="571059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Consider the effect of adding a </a:t>
            </a:r>
            <a:r>
              <a:rPr lang="en-US" b="1" dirty="0"/>
              <a:t>spider trap </a:t>
            </a:r>
            <a:r>
              <a:rPr lang="en-US" dirty="0"/>
              <a:t>to the network</a:t>
            </a:r>
          </a:p>
          <a:p>
            <a:r>
              <a:rPr lang="en-US" dirty="0"/>
              <a:t>Nodes in the spider trap have no paths to other nodes.</a:t>
            </a:r>
          </a:p>
          <a:p>
            <a:r>
              <a:rPr lang="en-US" dirty="0"/>
              <a:t>Random surfer is trapped on these nodes</a:t>
            </a:r>
          </a:p>
          <a:p>
            <a:r>
              <a:rPr lang="en-US" dirty="0"/>
              <a:t>Effect is same as dead end </a:t>
            </a:r>
          </a:p>
          <a:p>
            <a:r>
              <a:rPr lang="en-US" dirty="0"/>
              <a:t>Use damped page rank to allow jumps out of trap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7891181" y="203598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4716397">
            <a:off x="9121998" y="1098069"/>
            <a:ext cx="891099" cy="134028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4915330" flipH="1">
            <a:off x="9718665" y="978474"/>
            <a:ext cx="2010460" cy="146851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10E38F8-180E-69CE-9602-54CFFE5BAB3B}"/>
              </a:ext>
            </a:extLst>
          </p:cNvPr>
          <p:cNvSpPr/>
          <p:nvPr/>
        </p:nvSpPr>
        <p:spPr>
          <a:xfrm>
            <a:off x="8844026" y="400121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F739F6B-4156-4B79-4C33-1EBA3AE42093}"/>
              </a:ext>
            </a:extLst>
          </p:cNvPr>
          <p:cNvSpPr/>
          <p:nvPr/>
        </p:nvSpPr>
        <p:spPr>
          <a:xfrm>
            <a:off x="10118505" y="1501758"/>
            <a:ext cx="1818468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8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17E59CB-3B03-65B5-6B1B-F6E2439AD156}"/>
              </a:ext>
            </a:extLst>
          </p:cNvPr>
          <p:cNvSpPr/>
          <p:nvPr/>
        </p:nvSpPr>
        <p:spPr>
          <a:xfrm rot="8822897" flipH="1">
            <a:off x="9175289" y="2726598"/>
            <a:ext cx="2237884" cy="76951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D57E4D82-6302-A28E-A827-A42374A05304}"/>
              </a:ext>
            </a:extLst>
          </p:cNvPr>
          <p:cNvSpPr/>
          <p:nvPr/>
        </p:nvSpPr>
        <p:spPr>
          <a:xfrm rot="19189981">
            <a:off x="7803989" y="3430594"/>
            <a:ext cx="1575166" cy="1252337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373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06BA9-5447-C8AA-731F-112D088A6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C456-2E12-40B6-10C5-2DBE82FF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 err="1">
                <a:latin typeface="+mn-lt"/>
              </a:rPr>
              <a:t>TrustRank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21016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Are all pages of equal importance in a search?  </a:t>
            </a:r>
          </a:p>
          <a:p>
            <a:r>
              <a:rPr lang="en-US" dirty="0"/>
              <a:t>No! </a:t>
            </a:r>
          </a:p>
          <a:p>
            <a:r>
              <a:rPr lang="en-US" dirty="0"/>
              <a:t>Some pages are more </a:t>
            </a:r>
            <a:r>
              <a:rPr lang="en-US" b="1" dirty="0"/>
              <a:t>trusted</a:t>
            </a:r>
          </a:p>
          <a:p>
            <a:pPr lvl="1"/>
            <a:r>
              <a:rPr lang="en-US" dirty="0"/>
              <a:t>Pages known to have </a:t>
            </a:r>
            <a:r>
              <a:rPr lang="en-US" b="1" dirty="0"/>
              <a:t>reliable content   </a:t>
            </a:r>
          </a:p>
          <a:p>
            <a:pPr lvl="1"/>
            <a:r>
              <a:rPr lang="en-US" dirty="0"/>
              <a:t>Pages with higher </a:t>
            </a:r>
            <a:r>
              <a:rPr lang="en-US" b="1"/>
              <a:t>topic relevance </a:t>
            </a:r>
            <a:r>
              <a:rPr lang="en-US"/>
              <a:t>to </a:t>
            </a:r>
            <a:r>
              <a:rPr lang="en-US" dirty="0"/>
              <a:t>query    </a:t>
            </a:r>
          </a:p>
          <a:p>
            <a:r>
              <a:rPr lang="en-US" dirty="0"/>
              <a:t>We want to weight our search to account for trust of page   </a:t>
            </a:r>
          </a:p>
          <a:p>
            <a:r>
              <a:rPr lang="en-US" dirty="0"/>
              <a:t>Leads to the </a:t>
            </a:r>
            <a:r>
              <a:rPr lang="en-US" b="1" dirty="0"/>
              <a:t>trust rank algorithm    </a:t>
            </a:r>
          </a:p>
          <a:p>
            <a:r>
              <a:rPr lang="en-US" dirty="0"/>
              <a:t>We can use the same algorithm for </a:t>
            </a:r>
            <a:r>
              <a:rPr lang="en-US" b="1" dirty="0"/>
              <a:t>topic relevance weights</a:t>
            </a:r>
            <a:endParaRPr lang="en-US" dirty="0"/>
          </a:p>
          <a:p>
            <a:pPr lvl="1"/>
            <a:r>
              <a:rPr lang="en-US" dirty="0"/>
              <a:t>From autoencoder, LLM, </a:t>
            </a:r>
            <a:r>
              <a:rPr lang="en-US" dirty="0" err="1"/>
              <a:t>etc</a:t>
            </a:r>
            <a:r>
              <a:rPr lang="en-US" dirty="0"/>
              <a:t>  </a:t>
            </a:r>
          </a:p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8379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Consider an example with high trust pages   </a:t>
                </a:r>
              </a:p>
              <a:p>
                <a:r>
                  <a:rPr lang="en-US" dirty="0"/>
                  <a:t>The adjacency matrix does not exhibit any weights for pages: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A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endParaRPr lang="en-US" sz="1000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918"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489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  <p:bldP spid="18" grpId="0" animBg="1"/>
      <p:bldP spid="21" grpId="0" animBg="1"/>
      <p:bldP spid="26" grpId="0" animBg="1"/>
      <p:bldP spid="33" grpId="0" animBg="1"/>
      <p:bldP spid="34" grpId="0" animBg="1"/>
      <p:bldP spid="35" grpId="0" animBg="1"/>
      <p:bldP spid="20" grpId="0" animBg="1"/>
      <p:bldP spid="22" grpId="0" animBg="1"/>
      <p:bldP spid="23" grpId="0" animBg="1"/>
      <p:bldP spid="10" grpId="0" animBg="1"/>
      <p:bldP spid="1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</a:p>
              <a:p>
                <a:pPr marL="0" indent="0">
                  <a:buNone/>
                </a:pP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Higher trust pages have higher jump probability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 r="-2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88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EFFCFDE-A305-43EF-B72E-B454646ECC78}"/>
              </a:ext>
            </a:extLst>
          </p:cNvPr>
          <p:cNvSpPr/>
          <p:nvPr/>
        </p:nvSpPr>
        <p:spPr>
          <a:xfrm>
            <a:off x="7099741" y="2207349"/>
            <a:ext cx="1515810" cy="101962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1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8E66B7C-0B92-40C5-AFC0-67AE73B87AE6}"/>
              </a:ext>
            </a:extLst>
          </p:cNvPr>
          <p:cNvSpPr/>
          <p:nvPr/>
        </p:nvSpPr>
        <p:spPr>
          <a:xfrm>
            <a:off x="6675489" y="3995762"/>
            <a:ext cx="1562825" cy="89305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357760E-C48D-4114-95F0-BB6E06B5856B}"/>
              </a:ext>
            </a:extLst>
          </p:cNvPr>
          <p:cNvSpPr/>
          <p:nvPr/>
        </p:nvSpPr>
        <p:spPr>
          <a:xfrm>
            <a:off x="9029440" y="2178679"/>
            <a:ext cx="1486459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2483106-A089-4C44-9480-4653BE88758A}"/>
              </a:ext>
            </a:extLst>
          </p:cNvPr>
          <p:cNvSpPr/>
          <p:nvPr/>
        </p:nvSpPr>
        <p:spPr>
          <a:xfrm>
            <a:off x="9942463" y="5417825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5</a:t>
            </a:r>
          </a:p>
        </p:txBody>
      </p:sp>
      <p:sp>
        <p:nvSpPr>
          <p:cNvPr id="7" name="Arc 6">
            <a:extLst>
              <a:ext uri="{FF2B5EF4-FFF2-40B4-BE49-F238E27FC236}">
                <a16:creationId xmlns:a16="http://schemas.microsoft.com/office/drawing/2014/main" id="{916A9838-F26B-4B7D-A73C-9F1C575A5A0D}"/>
              </a:ext>
            </a:extLst>
          </p:cNvPr>
          <p:cNvSpPr/>
          <p:nvPr/>
        </p:nvSpPr>
        <p:spPr>
          <a:xfrm rot="19176325" flipH="1">
            <a:off x="6754977" y="2684244"/>
            <a:ext cx="1819355" cy="1742333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F63559A8-F1C2-4D99-94F7-E019654E844C}"/>
              </a:ext>
            </a:extLst>
          </p:cNvPr>
          <p:cNvSpPr/>
          <p:nvPr/>
        </p:nvSpPr>
        <p:spPr>
          <a:xfrm rot="7186083" flipH="1">
            <a:off x="6645943" y="3485828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6752E716-CD32-483A-ADD3-1EA166AA6BA0}"/>
              </a:ext>
            </a:extLst>
          </p:cNvPr>
          <p:cNvSpPr/>
          <p:nvPr/>
        </p:nvSpPr>
        <p:spPr>
          <a:xfrm rot="18225817">
            <a:off x="8086631" y="1496702"/>
            <a:ext cx="2070819" cy="317949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906E651C-F096-47B9-9F5B-82FECB054CC8}"/>
              </a:ext>
            </a:extLst>
          </p:cNvPr>
          <p:cNvSpPr/>
          <p:nvPr/>
        </p:nvSpPr>
        <p:spPr>
          <a:xfrm rot="6468415" flipH="1">
            <a:off x="9515560" y="4878645"/>
            <a:ext cx="1148871" cy="85918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D8F9C9-8020-4BC2-BB5F-294260D3FAE3}"/>
              </a:ext>
            </a:extLst>
          </p:cNvPr>
          <p:cNvSpPr/>
          <p:nvPr/>
        </p:nvSpPr>
        <p:spPr>
          <a:xfrm>
            <a:off x="8883447" y="4050505"/>
            <a:ext cx="1559373" cy="893054"/>
          </a:xfrm>
          <a:prstGeom prst="ellipse">
            <a:avLst/>
          </a:prstGeom>
          <a:solidFill>
            <a:schemeClr val="bg2">
              <a:lumMod val="7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4</a:t>
            </a: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9DA89C5C-0F6A-44BA-AD62-38986F1B6193}"/>
              </a:ext>
            </a:extLst>
          </p:cNvPr>
          <p:cNvSpPr/>
          <p:nvPr/>
        </p:nvSpPr>
        <p:spPr>
          <a:xfrm rot="15066233" flipH="1">
            <a:off x="8891792" y="4464780"/>
            <a:ext cx="1786604" cy="662722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6A57F224-E5DC-473D-89D8-0C1A3F99E763}"/>
              </a:ext>
            </a:extLst>
          </p:cNvPr>
          <p:cNvSpPr/>
          <p:nvPr/>
        </p:nvSpPr>
        <p:spPr>
          <a:xfrm rot="5400000" flipH="1">
            <a:off x="7302618" y="3211394"/>
            <a:ext cx="2169261" cy="1932173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61EE5E6-6A48-4CB3-A5B9-A845D84D8E04}"/>
              </a:ext>
            </a:extLst>
          </p:cNvPr>
          <p:cNvSpPr/>
          <p:nvPr/>
        </p:nvSpPr>
        <p:spPr>
          <a:xfrm rot="15201573" flipH="1">
            <a:off x="7476702" y="2617059"/>
            <a:ext cx="3932317" cy="3261994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DF546876-87D4-45E3-99F8-7C2FF3CA3DF9}"/>
              </a:ext>
            </a:extLst>
          </p:cNvPr>
          <p:cNvSpPr/>
          <p:nvPr/>
        </p:nvSpPr>
        <p:spPr>
          <a:xfrm rot="2222559">
            <a:off x="6934076" y="2607473"/>
            <a:ext cx="5165887" cy="299694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5E16561B-9240-482A-A9AD-D14F326A7240}"/>
              </a:ext>
            </a:extLst>
          </p:cNvPr>
          <p:cNvSpPr/>
          <p:nvPr/>
        </p:nvSpPr>
        <p:spPr>
          <a:xfrm rot="20615771" flipH="1" flipV="1">
            <a:off x="8128163" y="1716918"/>
            <a:ext cx="1225079" cy="2550856"/>
          </a:xfrm>
          <a:prstGeom prst="arc">
            <a:avLst>
              <a:gd name="adj1" fmla="val 16407995"/>
              <a:gd name="adj2" fmla="val 0"/>
            </a:avLst>
          </a:prstGeom>
          <a:ln w="381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B63FACB2-8C1D-4845-B889-6D76F6EB489E}"/>
              </a:ext>
            </a:extLst>
          </p:cNvPr>
          <p:cNvSpPr/>
          <p:nvPr/>
        </p:nvSpPr>
        <p:spPr>
          <a:xfrm rot="13953455" flipH="1" flipV="1">
            <a:off x="8651830" y="2982899"/>
            <a:ext cx="1923478" cy="842829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c 34">
            <a:extLst>
              <a:ext uri="{FF2B5EF4-FFF2-40B4-BE49-F238E27FC236}">
                <a16:creationId xmlns:a16="http://schemas.microsoft.com/office/drawing/2014/main" id="{38719D8D-8421-43AF-A036-76938FABE84F}"/>
              </a:ext>
            </a:extLst>
          </p:cNvPr>
          <p:cNvSpPr/>
          <p:nvPr/>
        </p:nvSpPr>
        <p:spPr>
          <a:xfrm rot="13378794" flipH="1">
            <a:off x="7732265" y="3579496"/>
            <a:ext cx="1531185" cy="1262351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</p:spPr>
            <p:txBody>
              <a:bodyPr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Are all pages of equal importance in a search?  </a:t>
                </a:r>
              </a:p>
              <a:p>
                <a:r>
                  <a:rPr lang="en-US" dirty="0"/>
                  <a:t>How do we construct the trust weights</a:t>
                </a:r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5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6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=1.0</m:t>
                          </m:r>
                        </m:e>
                      </m:nary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High trust pages have high trust weights </a:t>
                </a:r>
              </a:p>
              <a:p>
                <a:r>
                  <a:rPr lang="en-US" dirty="0"/>
                  <a:t>But, high trust pages must split the trust between out links</a:t>
                </a:r>
              </a:p>
              <a:p>
                <a:r>
                  <a:rPr lang="en-US" dirty="0"/>
                  <a:t>In other words, we </a:t>
                </a:r>
                <a:r>
                  <a:rPr lang="en-US" b="1" dirty="0"/>
                  <a:t>distribute trust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6355815" cy="5727196"/>
              </a:xfrm>
              <a:prstGeom prst="rect">
                <a:avLst/>
              </a:prstGeom>
              <a:blipFill>
                <a:blip r:embed="rId2"/>
                <a:stretch>
                  <a:fillRect l="-1438" t="-2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7029CC61-E66E-4F28-B49A-577C1EBB8839}"/>
              </a:ext>
            </a:extLst>
          </p:cNvPr>
          <p:cNvSpPr/>
          <p:nvPr/>
        </p:nvSpPr>
        <p:spPr>
          <a:xfrm>
            <a:off x="8804344" y="643368"/>
            <a:ext cx="1818468" cy="1019624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Page 6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246FEFD4-B1B3-43BC-8558-69BD1FD568D6}"/>
              </a:ext>
            </a:extLst>
          </p:cNvPr>
          <p:cNvSpPr/>
          <p:nvPr/>
        </p:nvSpPr>
        <p:spPr>
          <a:xfrm rot="16772392">
            <a:off x="7493414" y="1368680"/>
            <a:ext cx="2345412" cy="2104979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C4CF5349-B717-420C-9895-D38FF3E63865}"/>
              </a:ext>
            </a:extLst>
          </p:cNvPr>
          <p:cNvSpPr/>
          <p:nvPr/>
        </p:nvSpPr>
        <p:spPr>
          <a:xfrm rot="7186083" flipH="1">
            <a:off x="9215849" y="1769821"/>
            <a:ext cx="1542382" cy="87291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A4768426-2A67-7482-B9C7-6D81FD0A5FD8}"/>
              </a:ext>
            </a:extLst>
          </p:cNvPr>
          <p:cNvSpPr/>
          <p:nvPr/>
        </p:nvSpPr>
        <p:spPr>
          <a:xfrm rot="14441436" flipH="1" flipV="1">
            <a:off x="8575274" y="758278"/>
            <a:ext cx="2613571" cy="1677740"/>
          </a:xfrm>
          <a:prstGeom prst="arc">
            <a:avLst>
              <a:gd name="adj1" fmla="val 16407995"/>
              <a:gd name="adj2" fmla="val 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AE96F81F-506D-A52C-269E-9116C7310CE7}"/>
              </a:ext>
            </a:extLst>
          </p:cNvPr>
          <p:cNvSpPr/>
          <p:nvPr/>
        </p:nvSpPr>
        <p:spPr>
          <a:xfrm rot="21079056" flipH="1">
            <a:off x="7294519" y="958273"/>
            <a:ext cx="3552764" cy="2350556"/>
          </a:xfrm>
          <a:prstGeom prst="arc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1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90783BE2-5C94-4C97-AC46-AE6E21883CC9}"/>
              </a:ext>
            </a:extLst>
          </p:cNvPr>
          <p:cNvSpPr txBox="1">
            <a:spLocks/>
          </p:cNvSpPr>
          <p:nvPr/>
        </p:nvSpPr>
        <p:spPr>
          <a:xfrm>
            <a:off x="281745" y="1091615"/>
            <a:ext cx="11420104" cy="5455745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/>
              <a:t>Web SPAM </a:t>
            </a:r>
            <a:r>
              <a:rPr lang="en-US" dirty="0"/>
              <a:t>is a significant problem for search engines  </a:t>
            </a:r>
          </a:p>
          <a:p>
            <a:r>
              <a:rPr lang="en-US" dirty="0"/>
              <a:t>Owners of web pages want to artificially boost the importance</a:t>
            </a:r>
          </a:p>
          <a:p>
            <a:r>
              <a:rPr lang="en-US" dirty="0"/>
              <a:t>So called </a:t>
            </a:r>
            <a:r>
              <a:rPr lang="en-US" b="1" dirty="0"/>
              <a:t>search engine optimization (SOE) </a:t>
            </a:r>
            <a:r>
              <a:rPr lang="en-US" dirty="0"/>
              <a:t>is employed to boost page importance</a:t>
            </a:r>
          </a:p>
          <a:p>
            <a:r>
              <a:rPr lang="en-US" dirty="0"/>
              <a:t>This leads to </a:t>
            </a:r>
            <a:r>
              <a:rPr lang="en-US" b="1" dirty="0"/>
              <a:t>web SPAM! </a:t>
            </a:r>
            <a:r>
              <a:rPr lang="en-US" dirty="0"/>
              <a:t>   </a:t>
            </a:r>
          </a:p>
          <a:p>
            <a:r>
              <a:rPr lang="en-US" dirty="0"/>
              <a:t>Owner of page creates other pages linked to page and uses accessible pages like social media to boost importance  </a:t>
            </a:r>
            <a:r>
              <a:rPr lang="en-US" b="1" dirty="0"/>
              <a:t>  </a:t>
            </a:r>
          </a:p>
          <a:p>
            <a:endParaRPr lang="en-US" sz="1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2960" y="4274325"/>
            <a:ext cx="5610826" cy="25342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02BE98-9BA7-AFEA-39EF-150D0A66A2B4}"/>
              </a:ext>
            </a:extLst>
          </p:cNvPr>
          <p:cNvSpPr txBox="1"/>
          <p:nvPr/>
        </p:nvSpPr>
        <p:spPr>
          <a:xfrm>
            <a:off x="8555666" y="5365898"/>
            <a:ext cx="2751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3"/>
              </a:rPr>
              <a:t>Leskovec</a:t>
            </a:r>
            <a:r>
              <a:rPr lang="en-US" dirty="0">
                <a:hlinkClick r:id="rId3"/>
              </a:rPr>
              <a:t> and </a:t>
            </a:r>
            <a:r>
              <a:rPr lang="en-US" dirty="0" err="1">
                <a:hlinkClick r:id="rId3"/>
              </a:rPr>
              <a:t>Kanatsoulis</a:t>
            </a:r>
            <a:r>
              <a:rPr lang="en-US" dirty="0">
                <a:hlinkClick r:id="rId3"/>
              </a:rPr>
              <a:t>, </a:t>
            </a:r>
            <a:r>
              <a:rPr lang="en-US" dirty="0" err="1">
                <a:hlinkClick r:id="rId3"/>
              </a:rPr>
              <a:t>Standford</a:t>
            </a:r>
            <a:r>
              <a:rPr lang="en-US" dirty="0">
                <a:hlinkClick r:id="rId3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</p:spPr>
            <p:txBody>
              <a:bodyPr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Web SPAM </a:t>
                </a:r>
                <a:r>
                  <a:rPr lang="en-US" dirty="0"/>
                  <a:t>is a significant problem for search engines</a:t>
                </a:r>
              </a:p>
              <a:p>
                <a:r>
                  <a:rPr lang="en-US" dirty="0"/>
                  <a:t>Consider a web segment with </a:t>
                </a:r>
              </a:p>
              <a:p>
                <a:pPr lvl="1"/>
                <a:r>
                  <a:rPr lang="en-US" i="1" dirty="0"/>
                  <a:t>N</a:t>
                </a:r>
                <a:r>
                  <a:rPr lang="en-US" dirty="0"/>
                  <a:t> pages total</a:t>
                </a:r>
              </a:p>
              <a:p>
                <a:pPr lvl="1"/>
                <a:r>
                  <a:rPr lang="en-US" i="1" dirty="0"/>
                  <a:t>M</a:t>
                </a:r>
                <a:r>
                  <a:rPr lang="en-US" dirty="0"/>
                  <a:t> pages owned by </a:t>
                </a:r>
                <a:r>
                  <a:rPr lang="en-US" dirty="0" err="1"/>
                  <a:t>spamer</a:t>
                </a:r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contributed by accessible pages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page rank of target page, </a:t>
                </a:r>
                <a:r>
                  <a:rPr lang="en-US" i="1" dirty="0"/>
                  <a:t>t</a:t>
                </a:r>
                <a:endParaRPr lang="en-US" dirty="0"/>
              </a:p>
              <a:p>
                <a:r>
                  <a:rPr lang="en-US" dirty="0"/>
                  <a:t>Rank of owned page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dirty="0"/>
                  <a:t>Rank of page </a:t>
                </a:r>
                <a:r>
                  <a:rPr lang="en-US" i="1" dirty="0"/>
                  <a:t>t</a:t>
                </a:r>
                <a:r>
                  <a:rPr lang="en-US" dirty="0"/>
                  <a:t> becomes: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=0.85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=3.6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en-US" dirty="0"/>
                  <a:t>, a </a:t>
                </a:r>
                <a:r>
                  <a:rPr lang="en-US" b="1" dirty="0"/>
                  <a:t>multiplier effect!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420104" cy="5455745"/>
              </a:xfrm>
              <a:prstGeom prst="rect">
                <a:avLst/>
              </a:prstGeom>
              <a:blipFill>
                <a:blip r:embed="rId2"/>
                <a:stretch>
                  <a:fillRect l="-1067" t="-1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9D0D77F3-8494-CB7B-440D-5449FF95A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B9092A-787D-F426-9A6F-5AFE8FA66152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95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99717-5A10-4934-97F4-9A340DD0F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702" y="31064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Trust Rank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</p:spPr>
            <p:txBody>
              <a:bodyPr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b="1" dirty="0"/>
                  <a:t>Trust rank </a:t>
                </a:r>
                <a:r>
                  <a:rPr lang="en-US" dirty="0"/>
                  <a:t>can reduce the effect of web SPAM</a:t>
                </a:r>
              </a:p>
              <a:p>
                <a:r>
                  <a:rPr lang="en-US" dirty="0"/>
                  <a:t>Give higher trust to pages with known content</a:t>
                </a:r>
              </a:p>
              <a:p>
                <a:r>
                  <a:rPr lang="en-US" dirty="0"/>
                  <a:t>Create vector of trust weights  </a:t>
                </a:r>
              </a:p>
              <a:p>
                <a:endParaRPr lang="en-US" sz="1600" b="1" dirty="0"/>
              </a:p>
              <a:p>
                <a:pPr marL="0" indent="0">
                  <a:buNone/>
                </a:pPr>
                <a:r>
                  <a:rPr lang="en-US" dirty="0"/>
                  <a:t> S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5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6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=1.0</m:t>
                        </m:r>
                      </m:e>
                    </m:nary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sz="1200" b="1" dirty="0"/>
              </a:p>
              <a:p>
                <a:r>
                  <a:rPr lang="en-US" dirty="0"/>
                  <a:t>Trust rank weights jump probabilities </a:t>
                </a:r>
                <a:endParaRPr lang="en-US" sz="1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𝑑𝑀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  <a:p>
                <a:r>
                  <a:rPr lang="en-US" dirty="0"/>
                  <a:t>Same trust rank algorithm as before, can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both prevent SPAM and boost relevance of search  </a:t>
                </a:r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90783BE2-5C94-4C97-AC46-AE6E21883C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745" y="1091615"/>
                <a:ext cx="11197682" cy="5727196"/>
              </a:xfrm>
              <a:prstGeom prst="rect">
                <a:avLst/>
              </a:prstGeom>
              <a:blipFill>
                <a:blip r:embed="rId2"/>
                <a:stretch>
                  <a:fillRect l="-980" t="-2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7C0EC46E-64AC-4F52-937D-9DFE0C005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637" y="1427205"/>
            <a:ext cx="4960363" cy="23194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2182637-CFA8-6AC2-4A29-5DCC8A9F1398}"/>
              </a:ext>
            </a:extLst>
          </p:cNvPr>
          <p:cNvSpPr txBox="1"/>
          <p:nvPr/>
        </p:nvSpPr>
        <p:spPr>
          <a:xfrm>
            <a:off x="7278130" y="3746677"/>
            <a:ext cx="4864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hlinkClick r:id="rId4"/>
              </a:rPr>
              <a:t>Leskovec</a:t>
            </a:r>
            <a:r>
              <a:rPr lang="en-US" dirty="0">
                <a:hlinkClick r:id="rId4"/>
              </a:rPr>
              <a:t> and </a:t>
            </a:r>
            <a:r>
              <a:rPr lang="en-US" dirty="0" err="1">
                <a:hlinkClick r:id="rId4"/>
              </a:rPr>
              <a:t>Kanatsoulis</a:t>
            </a:r>
            <a:r>
              <a:rPr lang="en-US" dirty="0">
                <a:hlinkClick r:id="rId4"/>
              </a:rPr>
              <a:t>, </a:t>
            </a:r>
            <a:r>
              <a:rPr lang="en-US" dirty="0" err="1">
                <a:hlinkClick r:id="rId4"/>
              </a:rPr>
              <a:t>Standford</a:t>
            </a:r>
            <a:r>
              <a:rPr lang="en-US" dirty="0">
                <a:hlinkClick r:id="rId4"/>
              </a:rPr>
              <a:t> CS 246, 2024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945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EE0CE-062E-DCC9-5EF1-B8996CF2A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5039-CB78-E7EB-45F9-267591A77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250267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Many pitfalls in topic sensitive search</a:t>
            </a:r>
          </a:p>
          <a:p>
            <a:pPr lvl="1"/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‘Jaguar numbers’ could refer to an endangered large cat, an automobile, a sports team, or maybe something else??</a:t>
            </a:r>
          </a:p>
          <a:p>
            <a:r>
              <a:rPr lang="en-US" dirty="0"/>
              <a:t>See Section of 5.3 of the MMDS book for a brief overview of topic sensitive search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Association matrix is very large and very sparse </a:t>
                </a:r>
              </a:p>
              <a:p>
                <a:pPr lvl="1"/>
                <a:r>
                  <a:rPr lang="en-US" dirty="0"/>
                  <a:t>Over 4 billion pages</a:t>
                </a:r>
              </a:p>
              <a:p>
                <a:pPr lvl="1"/>
                <a:r>
                  <a:rPr lang="en-US" dirty="0"/>
                  <a:t>Most pages not linked to other pages </a:t>
                </a:r>
              </a:p>
              <a:p>
                <a:pPr lvl="1"/>
                <a:r>
                  <a:rPr lang="en-US" dirty="0"/>
                  <a:t>If average page has in degree = 10, sparsity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Impossible to represent transition matrix of dimension: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19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Represent as key-value tuples for hyperlinks that exist </a:t>
                </a:r>
              </a:p>
              <a:p>
                <a:pPr lvl="1"/>
                <a:r>
                  <a:rPr lang="en-US" dirty="0"/>
                  <a:t>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still very large</a:t>
                </a:r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0316705" cy="5631051"/>
              </a:xfrm>
              <a:blipFill>
                <a:blip r:embed="rId2"/>
                <a:stretch>
                  <a:fillRect l="-1241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3580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PageRank uses numerical linear algebra at a massive scale </a:t>
                </a:r>
              </a:p>
              <a:p>
                <a:r>
                  <a:rPr lang="en-US" dirty="0"/>
                  <a:t>Transition probability matrix of about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p>
                    </m:sSup>
                  </m:oMath>
                </a14:m>
                <a:r>
                  <a:rPr lang="en-US" dirty="0"/>
                  <a:t> tuples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Page probability (PageRank) vector of length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𝑏𝑦𝑡𝑒𝑠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 can we perform linear algebra calculations at this scale? </a:t>
                </a:r>
              </a:p>
              <a:p>
                <a:r>
                  <a:rPr lang="en-US" dirty="0"/>
                  <a:t>MapReduce! 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This is the problem MapReduce was developed for!</a:t>
                </a:r>
              </a:p>
              <a:p>
                <a:pPr lvl="1"/>
                <a:r>
                  <a:rPr lang="en-US" dirty="0"/>
                  <a:t>Can </a:t>
                </a:r>
                <a:r>
                  <a:rPr lang="en-US" b="1" dirty="0"/>
                  <a:t>stripe</a:t>
                </a:r>
                <a:r>
                  <a:rPr lang="en-US" dirty="0"/>
                  <a:t> the matrix and page probability vector </a:t>
                </a:r>
              </a:p>
              <a:p>
                <a:pPr lvl="1"/>
                <a:r>
                  <a:rPr lang="en-US" dirty="0"/>
                  <a:t>Only perform calculation for non-zero matrix elements </a:t>
                </a:r>
              </a:p>
              <a:p>
                <a:pPr lvl="1"/>
                <a:r>
                  <a:rPr lang="en-US" dirty="0"/>
                  <a:t>Calculations done in main memory of large number of cluster servers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Scaling PageRank</a:t>
            </a:r>
          </a:p>
        </p:txBody>
      </p:sp>
    </p:spTree>
    <p:extLst>
      <p:ext uri="{BB962C8B-B14F-4D97-AF65-F5344CB8AC3E}">
        <p14:creationId xmlns:p14="http://schemas.microsoft.com/office/powerpoint/2010/main" val="726664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1AD25-BE96-B03F-9CB2-D602DCC43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Hubs and Authorities, the 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6127522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HITS algorithm </a:t>
            </a:r>
            <a:r>
              <a:rPr lang="en-US" dirty="0"/>
              <a:t>is an alternative to PageRank </a:t>
            </a:r>
          </a:p>
          <a:p>
            <a:r>
              <a:rPr lang="en-US" dirty="0"/>
              <a:t>PageRank is a weighted measure of page centrality   </a:t>
            </a:r>
          </a:p>
          <a:p>
            <a:r>
              <a:rPr lang="en-US" dirty="0"/>
              <a:t>Alternative is to compute </a:t>
            </a:r>
            <a:r>
              <a:rPr lang="en-US" b="1" dirty="0"/>
              <a:t>hub and authority</a:t>
            </a:r>
            <a:r>
              <a:rPr lang="en-US" dirty="0"/>
              <a:t> scores for each web page </a:t>
            </a:r>
          </a:p>
          <a:p>
            <a:r>
              <a:rPr lang="en-US" b="1" dirty="0"/>
              <a:t>Hub score </a:t>
            </a:r>
            <a:r>
              <a:rPr lang="en-US" dirty="0"/>
              <a:t>represents how a page directs to other pages  </a:t>
            </a:r>
          </a:p>
          <a:p>
            <a:pPr lvl="1"/>
            <a:r>
              <a:rPr lang="en-US" dirty="0"/>
              <a:t>Direct readers to informative pages   </a:t>
            </a:r>
          </a:p>
          <a:p>
            <a:pPr lvl="1"/>
            <a:r>
              <a:rPr lang="en-US" dirty="0"/>
              <a:t>Hub pages have many outgoing links </a:t>
            </a:r>
          </a:p>
          <a:p>
            <a:pPr lvl="1"/>
            <a:r>
              <a:rPr lang="en-US" b="1" dirty="0"/>
              <a:t>Measure of trust</a:t>
            </a:r>
          </a:p>
          <a:p>
            <a:r>
              <a:rPr lang="en-US" b="1" dirty="0"/>
              <a:t>Authority score </a:t>
            </a:r>
            <a:r>
              <a:rPr lang="en-US" dirty="0"/>
              <a:t>represents the value of information on a page </a:t>
            </a:r>
          </a:p>
          <a:p>
            <a:pPr lvl="1"/>
            <a:r>
              <a:rPr lang="en-US" dirty="0"/>
              <a:t>Considered authoritative source  </a:t>
            </a:r>
          </a:p>
          <a:p>
            <a:pPr lvl="1"/>
            <a:r>
              <a:rPr lang="en-US" dirty="0"/>
              <a:t>Pages with high authority are linked from many pages </a:t>
            </a:r>
          </a:p>
          <a:p>
            <a:pPr lvl="1"/>
            <a:r>
              <a:rPr lang="en-US" b="1" dirty="0"/>
              <a:t>Measure of trust  </a:t>
            </a:r>
          </a:p>
          <a:p>
            <a:r>
              <a:rPr lang="en-US" dirty="0"/>
              <a:t>HITS algorithm useful for other applications   </a:t>
            </a:r>
          </a:p>
          <a:p>
            <a:pPr lvl="1"/>
            <a:r>
              <a:rPr lang="en-US" dirty="0"/>
              <a:t>e.g. citation networks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113971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2258" y="1157206"/>
            <a:ext cx="11406752" cy="56310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Examples of </a:t>
            </a:r>
            <a:r>
              <a:rPr lang="en-US" b="1" dirty="0"/>
              <a:t>hub and authority </a:t>
            </a:r>
            <a:r>
              <a:rPr lang="en-US" dirty="0"/>
              <a:t>model: </a:t>
            </a:r>
          </a:p>
          <a:p>
            <a:r>
              <a:rPr lang="en-US" dirty="0"/>
              <a:t>Searching for a course to take  </a:t>
            </a:r>
          </a:p>
          <a:p>
            <a:pPr lvl="1"/>
            <a:r>
              <a:rPr lang="en-US" dirty="0"/>
              <a:t>Department or program web site is hub with links to courses, but no information on courses</a:t>
            </a:r>
          </a:p>
          <a:p>
            <a:pPr lvl="1"/>
            <a:r>
              <a:rPr lang="en-US" dirty="0"/>
              <a:t>Course pages are the authorizes, containing specific information on courses  </a:t>
            </a:r>
          </a:p>
          <a:p>
            <a:r>
              <a:rPr lang="en-US" dirty="0"/>
              <a:t>Searching research papers    </a:t>
            </a:r>
          </a:p>
          <a:p>
            <a:pPr lvl="1"/>
            <a:r>
              <a:rPr lang="en-US" dirty="0"/>
              <a:t>Review articles are hubs with references to authorities</a:t>
            </a:r>
          </a:p>
          <a:p>
            <a:pPr lvl="1"/>
            <a:r>
              <a:rPr lang="en-US" dirty="0"/>
              <a:t>Original papers contain the authoritative information   </a:t>
            </a:r>
          </a:p>
          <a:p>
            <a:pPr lvl="1"/>
            <a:r>
              <a:rPr lang="en-US" dirty="0"/>
              <a:t>But, the review paper, hub, can also act as an authority 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4149904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 centralities linked to it</a:t>
                </a:r>
              </a:p>
              <a:p>
                <a:pPr lvl="1"/>
                <a:r>
                  <a:rPr lang="en-US" dirty="0"/>
                  <a:t>Weighted sum of the in degrees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 </a:t>
                </a:r>
              </a:p>
              <a:p>
                <a:pPr lvl="1"/>
                <a:r>
                  <a:rPr lang="en-US" dirty="0"/>
                  <a:t>Weighted sum of the out degrees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 </a:t>
                </a:r>
              </a:p>
              <a:p>
                <a:pPr lvl="1"/>
                <a:r>
                  <a:rPr lang="en-US" dirty="0"/>
                  <a:t>The hub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authority score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association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and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multiplicative constants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93858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Computing the hub and authority score  </a:t>
                </a:r>
              </a:p>
              <a:p>
                <a:r>
                  <a:rPr lang="en-US" dirty="0"/>
                  <a:t>Authority score is sum of the hubs linked to it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𝐴h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Hub score is sum of the authorities it links 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Iterate the between updates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ensure convergence, </a:t>
                </a:r>
                <a:r>
                  <a:rPr lang="en-US" b="1" dirty="0"/>
                  <a:t>normalize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en-US" b="1" dirty="0"/>
                  <a:t> and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</m:oMath>
                </a14:m>
                <a:r>
                  <a:rPr lang="en-US" b="1" dirty="0"/>
                  <a:t> to have unit Euclidean norm</a:t>
                </a:r>
                <a:r>
                  <a:rPr lang="en-US" dirty="0"/>
                  <a:t> at each iteration </a:t>
                </a:r>
              </a:p>
              <a:p>
                <a:pPr lvl="1"/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therefore unimportant,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to simplify</a:t>
                </a:r>
              </a:p>
              <a:p>
                <a:r>
                  <a:rPr lang="en-US" dirty="0"/>
                  <a:t>Notice that algorithm </a:t>
                </a:r>
                <a:r>
                  <a:rPr lang="en-US" b="1" dirty="0"/>
                  <a:t>requires no damping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FF18FE-FA5C-4A58-9D98-B6E6BF0AC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2258" y="1157206"/>
                <a:ext cx="11406752" cy="5631051"/>
              </a:xfrm>
              <a:blipFill>
                <a:blip r:embed="rId2"/>
                <a:stretch>
                  <a:fillRect l="-1122" t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HITS Algorithm</a:t>
            </a:r>
          </a:p>
        </p:txBody>
      </p:sp>
    </p:spTree>
    <p:extLst>
      <p:ext uri="{BB962C8B-B14F-4D97-AF65-F5344CB8AC3E}">
        <p14:creationId xmlns:p14="http://schemas.microsoft.com/office/powerpoint/2010/main" val="2653961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dirty="0"/>
              <a:t>Introduction to the </a:t>
            </a:r>
            <a:r>
              <a:rPr lang="en-US" b="1" dirty="0"/>
              <a:t>web search </a:t>
            </a:r>
            <a:r>
              <a:rPr lang="en-US" dirty="0"/>
              <a:t>problem </a:t>
            </a:r>
          </a:p>
          <a:p>
            <a:r>
              <a:rPr lang="en-US" dirty="0"/>
              <a:t>First overview of </a:t>
            </a:r>
            <a:r>
              <a:rPr lang="en-US" b="1" dirty="0"/>
              <a:t>graph theory</a:t>
            </a:r>
            <a:r>
              <a:rPr lang="en-US" dirty="0"/>
              <a:t>  </a:t>
            </a:r>
          </a:p>
          <a:p>
            <a:r>
              <a:rPr lang="en-US" dirty="0"/>
              <a:t>Introduction to </a:t>
            </a:r>
            <a:r>
              <a:rPr lang="en-US" b="1" dirty="0"/>
              <a:t>Markov processes </a:t>
            </a:r>
            <a:r>
              <a:rPr lang="en-US" dirty="0"/>
              <a:t>and </a:t>
            </a:r>
            <a:r>
              <a:rPr lang="en-US" b="1" dirty="0"/>
              <a:t>random walks  </a:t>
            </a:r>
            <a:endParaRPr lang="en-US" dirty="0"/>
          </a:p>
          <a:p>
            <a:r>
              <a:rPr lang="en-US" dirty="0"/>
              <a:t>Structure of the web</a:t>
            </a:r>
          </a:p>
          <a:p>
            <a:r>
              <a:rPr lang="en-US" dirty="0"/>
              <a:t>The </a:t>
            </a:r>
            <a:r>
              <a:rPr lang="en-US" b="1" dirty="0"/>
              <a:t>PageRank algorithm</a:t>
            </a:r>
          </a:p>
          <a:p>
            <a:r>
              <a:rPr lang="en-US" b="1" dirty="0"/>
              <a:t>Damped PageRank</a:t>
            </a:r>
          </a:p>
          <a:p>
            <a:r>
              <a:rPr lang="en-US" b="1" dirty="0" err="1"/>
              <a:t>TrustRank</a:t>
            </a:r>
            <a:r>
              <a:rPr lang="en-US" b="1" dirty="0"/>
              <a:t> </a:t>
            </a:r>
            <a:r>
              <a:rPr lang="en-US" dirty="0"/>
              <a:t>algorithm</a:t>
            </a:r>
          </a:p>
          <a:p>
            <a:r>
              <a:rPr lang="en-US" dirty="0"/>
              <a:t>HITS algorithm to rank </a:t>
            </a:r>
            <a:r>
              <a:rPr lang="en-US" b="1" dirty="0"/>
              <a:t>hubs</a:t>
            </a:r>
            <a:r>
              <a:rPr lang="en-US" dirty="0"/>
              <a:t> and </a:t>
            </a:r>
            <a:r>
              <a:rPr lang="en-US" b="1" dirty="0"/>
              <a:t>authorities</a:t>
            </a:r>
            <a:r>
              <a:rPr lang="en-US" dirty="0"/>
              <a:t>    </a:t>
            </a:r>
          </a:p>
          <a:p>
            <a:pPr lvl="1"/>
            <a:r>
              <a:rPr lang="en-US" dirty="0"/>
              <a:t>Not just for web search   </a:t>
            </a:r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Some possible approaches to web search</a:t>
                </a:r>
              </a:p>
              <a:p>
                <a:r>
                  <a:rPr lang="en-US" dirty="0"/>
                  <a:t>Use of </a:t>
                </a:r>
                <a:r>
                  <a:rPr lang="en-US" b="1" dirty="0"/>
                  <a:t>large language models for search </a:t>
                </a:r>
                <a:r>
                  <a:rPr lang="en-US" dirty="0"/>
                  <a:t>has generated a lot of interest lately  </a:t>
                </a:r>
              </a:p>
              <a:p>
                <a:r>
                  <a:rPr lang="en-US" dirty="0"/>
                  <a:t>The case for a more intelligent search interface is compelling!</a:t>
                </a:r>
              </a:p>
              <a:p>
                <a:r>
                  <a:rPr lang="en-US" dirty="0"/>
                  <a:t>But, language models have </a:t>
                </a:r>
                <a:r>
                  <a:rPr lang="en-US" b="1" dirty="0"/>
                  <a:t>neither sematic understanding or topic-specific knowledge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Work adding knowledge graphs to LLM is starting to address this problem, but at very high computing cost</a:t>
                </a:r>
              </a:p>
              <a:p>
                <a:r>
                  <a:rPr lang="en-US" dirty="0"/>
                  <a:t>Difficulties arise in general use   </a:t>
                </a:r>
              </a:p>
              <a:p>
                <a:pPr lvl="1"/>
                <a:r>
                  <a:rPr lang="en-US" dirty="0"/>
                  <a:t>Lack of knowledge base leads to synthesized ‘facts’   </a:t>
                </a:r>
              </a:p>
              <a:p>
                <a:pPr lvl="1"/>
                <a:r>
                  <a:rPr lang="en-US" dirty="0"/>
                  <a:t>Models require increasingly high ‘ring fencing’   </a:t>
                </a:r>
              </a:p>
              <a:p>
                <a:pPr lvl="1"/>
                <a:r>
                  <a:rPr lang="en-US" dirty="0"/>
                  <a:t>Processing each query uses a lot of computing capacity and power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</m:t>
                    </m:r>
                  </m:oMath>
                </a14:m>
                <a:r>
                  <a:rPr lang="en-US" dirty="0"/>
                  <a:t> Wh</a:t>
                </a:r>
              </a:p>
              <a:p>
                <a:r>
                  <a:rPr lang="en-US" dirty="0"/>
                  <a:t>We will not address this topic in this course  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83037"/>
                <a:ext cx="10515600" cy="5372745"/>
              </a:xfrm>
              <a:blipFill>
                <a:blip r:embed="rId2"/>
                <a:stretch>
                  <a:fillRect l="-1217" t="-2497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C29A0-3D5E-56B5-54EC-3E049A67B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5A043-0855-BDDE-5E26-C32FEF4B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AA57-8FBE-14D3-16F1-272A47AFF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dirty="0"/>
              <a:t>Mapping natural language to topic is ambiguous </a:t>
            </a:r>
          </a:p>
          <a:p>
            <a:r>
              <a:rPr lang="en-US" b="1" dirty="0"/>
              <a:t>Mini Hashing </a:t>
            </a:r>
            <a:r>
              <a:rPr lang="en-US" dirty="0"/>
              <a:t>matches topics to filter pages for search</a:t>
            </a:r>
          </a:p>
          <a:p>
            <a:pPr lvl="1"/>
            <a:r>
              <a:rPr lang="en-US" dirty="0"/>
              <a:t>Topics represented by hash buckets  </a:t>
            </a:r>
          </a:p>
          <a:p>
            <a:pPr lvl="1"/>
            <a:r>
              <a:rPr lang="en-US" dirty="0"/>
              <a:t>Number of possible buckets is very large   </a:t>
            </a:r>
          </a:p>
          <a:p>
            <a:r>
              <a:rPr lang="en-US" b="1" dirty="0"/>
              <a:t>Embeddings</a:t>
            </a:r>
            <a:r>
              <a:rPr lang="en-US" dirty="0"/>
              <a:t> to linear space  </a:t>
            </a:r>
          </a:p>
          <a:p>
            <a:pPr lvl="1"/>
            <a:r>
              <a:rPr lang="en-US" dirty="0"/>
              <a:t>Embeddings computed with neural networks like autoencoders </a:t>
            </a:r>
          </a:p>
          <a:p>
            <a:pPr lvl="1"/>
            <a:r>
              <a:rPr lang="en-US" dirty="0"/>
              <a:t>Similar topics are ‘close’ in embedding space</a:t>
            </a:r>
          </a:p>
          <a:p>
            <a:pPr lvl="1"/>
            <a:r>
              <a:rPr lang="en-US" dirty="0"/>
              <a:t>Distance determined by similarity measure</a:t>
            </a:r>
          </a:p>
          <a:p>
            <a:r>
              <a:rPr lang="en-US" dirty="0"/>
              <a:t>Multiple methods used in practice 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564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Some possible approaches to web search</a:t>
            </a:r>
          </a:p>
          <a:p>
            <a:r>
              <a:rPr lang="en-US" b="1" dirty="0"/>
              <a:t>Centrality search</a:t>
            </a:r>
          </a:p>
          <a:p>
            <a:pPr lvl="1"/>
            <a:r>
              <a:rPr lang="en-US" dirty="0"/>
              <a:t>Model web as graph  </a:t>
            </a:r>
          </a:p>
          <a:p>
            <a:pPr lvl="1"/>
            <a:r>
              <a:rPr lang="en-US" dirty="0"/>
              <a:t>Rank pages by how central they are on the graph </a:t>
            </a:r>
          </a:p>
          <a:p>
            <a:pPr lvl="1"/>
            <a:r>
              <a:rPr lang="en-US" dirty="0"/>
              <a:t>Assume more important pages are more central </a:t>
            </a:r>
          </a:p>
          <a:p>
            <a:r>
              <a:rPr lang="en-US" dirty="0"/>
              <a:t>We focus on centrality search algorithms</a:t>
            </a:r>
          </a:p>
          <a:p>
            <a:r>
              <a:rPr lang="en-US" dirty="0"/>
              <a:t>These methods are built on two areas of applied mathematics:  </a:t>
            </a:r>
          </a:p>
          <a:p>
            <a:pPr lvl="1"/>
            <a:r>
              <a:rPr lang="en-US" b="1" dirty="0"/>
              <a:t>Graph theory</a:t>
            </a:r>
          </a:p>
          <a:p>
            <a:pPr lvl="1"/>
            <a:r>
              <a:rPr lang="en-US" dirty="0"/>
              <a:t>Stochastic processes, specifically </a:t>
            </a:r>
            <a:r>
              <a:rPr lang="en-US" b="1" dirty="0"/>
              <a:t>Markov processes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5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22717</TotalTime>
  <Words>3943</Words>
  <Application>Microsoft Office PowerPoint</Application>
  <PresentationFormat>Widescreen</PresentationFormat>
  <Paragraphs>594</Paragraphs>
  <Slides>67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Office Theme</vt:lpstr>
      <vt:lpstr>CSCI E-96 Data Mining, Exploration and Discovery Networks and Web Search Algorithms</vt:lpstr>
      <vt:lpstr>Lesson Overview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Web Searching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Introduction to Markov Processes</vt:lpstr>
      <vt:lpstr>Overview Document Similarity Search</vt:lpstr>
      <vt:lpstr>Document Vector (Dense) Similarity Search</vt:lpstr>
      <vt:lpstr>Overview of Web Search</vt:lpstr>
      <vt:lpstr>Searching on the Web</vt:lpstr>
      <vt:lpstr>Searching on the Web</vt:lpstr>
      <vt:lpstr>Searching on the Web</vt:lpstr>
      <vt:lpstr>Learning the Structure of the Web</vt:lpstr>
      <vt:lpstr>Learning the Structure of the Web </vt:lpstr>
      <vt:lpstr>Measures of Centrality </vt:lpstr>
      <vt:lpstr>Learning the Structure of the Web? </vt:lpstr>
      <vt:lpstr>Learning the Structure of the Web</vt:lpstr>
      <vt:lpstr>Learning the Structure of the Web </vt:lpstr>
      <vt:lpstr>Learning the Structure of the Web </vt:lpstr>
      <vt:lpstr>Simple PageRank Algorithm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Simple PageRank</vt:lpstr>
      <vt:lpstr>Damped PageRank</vt:lpstr>
      <vt:lpstr>Weights for PageRank</vt:lpstr>
      <vt:lpstr>Damped PageRank</vt:lpstr>
      <vt:lpstr>Damped PageRank</vt:lpstr>
      <vt:lpstr>Damped PageRank </vt:lpstr>
      <vt:lpstr>Damped PageRank</vt:lpstr>
      <vt:lpstr>Damped PageRank</vt:lpstr>
      <vt:lpstr>Damped PageRank</vt:lpstr>
      <vt:lpstr>Damped Page Rank</vt:lpstr>
      <vt:lpstr>TrustRank</vt:lpstr>
      <vt:lpstr>Trust Rank</vt:lpstr>
      <vt:lpstr>Trust Rank</vt:lpstr>
      <vt:lpstr>Trust Rank</vt:lpstr>
      <vt:lpstr>Trust Rank</vt:lpstr>
      <vt:lpstr>Trust Rank</vt:lpstr>
      <vt:lpstr>Trust Rank</vt:lpstr>
      <vt:lpstr>Trust Rank</vt:lpstr>
      <vt:lpstr>Scaling PageRank</vt:lpstr>
      <vt:lpstr>Scaling PageRank</vt:lpstr>
      <vt:lpstr>Scaling PageRank</vt:lpstr>
      <vt:lpstr>Hubs and Authorities, the HITS Algorithm</vt:lpstr>
      <vt:lpstr>HITS Algorithm</vt:lpstr>
      <vt:lpstr>HITS Algorithm</vt:lpstr>
      <vt:lpstr>HITS Algorithm</vt:lpstr>
      <vt:lpstr>HITS Algorithm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592</cp:revision>
  <cp:lastPrinted>2019-10-02T16:41:34Z</cp:lastPrinted>
  <dcterms:created xsi:type="dcterms:W3CDTF">2019-05-23T01:52:03Z</dcterms:created>
  <dcterms:modified xsi:type="dcterms:W3CDTF">2025-07-14T02:05:17Z</dcterms:modified>
</cp:coreProperties>
</file>