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410" r:id="rId11"/>
    <p:sldId id="353" r:id="rId12"/>
    <p:sldId id="352" r:id="rId13"/>
    <p:sldId id="363" r:id="rId14"/>
    <p:sldId id="366" r:id="rId15"/>
    <p:sldId id="367" r:id="rId16"/>
    <p:sldId id="368" r:id="rId17"/>
    <p:sldId id="402" r:id="rId18"/>
    <p:sldId id="354" r:id="rId19"/>
    <p:sldId id="411" r:id="rId20"/>
    <p:sldId id="345" r:id="rId21"/>
    <p:sldId id="370" r:id="rId22"/>
    <p:sldId id="347" r:id="rId23"/>
    <p:sldId id="371" r:id="rId24"/>
    <p:sldId id="348" r:id="rId25"/>
    <p:sldId id="372" r:id="rId26"/>
    <p:sldId id="349" r:id="rId27"/>
    <p:sldId id="373" r:id="rId28"/>
    <p:sldId id="374" r:id="rId29"/>
    <p:sldId id="409" r:id="rId30"/>
    <p:sldId id="412" r:id="rId31"/>
    <p:sldId id="381" r:id="rId32"/>
    <p:sldId id="403" r:id="rId33"/>
    <p:sldId id="405" r:id="rId34"/>
    <p:sldId id="406" r:id="rId35"/>
    <p:sldId id="407" r:id="rId36"/>
    <p:sldId id="355" r:id="rId37"/>
    <p:sldId id="413" r:id="rId38"/>
    <p:sldId id="408" r:id="rId39"/>
    <p:sldId id="356" r:id="rId40"/>
    <p:sldId id="383" r:id="rId41"/>
    <p:sldId id="386" r:id="rId42"/>
    <p:sldId id="387" r:id="rId43"/>
    <p:sldId id="388" r:id="rId44"/>
    <p:sldId id="390" r:id="rId45"/>
    <p:sldId id="391" r:id="rId46"/>
    <p:sldId id="392" r:id="rId47"/>
    <p:sldId id="393" r:id="rId48"/>
    <p:sldId id="395" r:id="rId49"/>
    <p:sldId id="397" r:id="rId50"/>
    <p:sldId id="398" r:id="rId51"/>
    <p:sldId id="379" r:id="rId52"/>
    <p:sldId id="399" r:id="rId53"/>
    <p:sldId id="378" r:id="rId54"/>
    <p:sldId id="401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rasbt.github.io/mlxtend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92013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b="1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at least as frequent</a:t>
            </a: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</a:t>
            </a:r>
            <a:r>
              <a:rPr lang="en-US" b="1" dirty="0"/>
              <a:t>need only consider frequent subsets </a:t>
            </a:r>
            <a:r>
              <a:rPr lang="en-US" dirty="0"/>
              <a:t>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sets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r>
                  <a:rPr lang="en-US" dirty="0"/>
                  <a:t>, as needed</a:t>
                </a:r>
              </a:p>
              <a:p>
                <a:pPr lvl="1"/>
                <a:r>
                  <a:rPr lang="en-US" dirty="0"/>
                  <a:t>Iterating steps 4, 5 </a:t>
                </a:r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b="1" dirty="0"/>
              <a:t>First pass </a:t>
            </a:r>
            <a:r>
              <a:rPr lang="en-US" dirty="0"/>
              <a:t>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Second pass </a:t>
            </a:r>
            <a:r>
              <a:rPr lang="en-US" dirty="0"/>
              <a:t>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b="1" dirty="0"/>
              <a:t>Third pass </a:t>
            </a:r>
            <a:r>
              <a:rPr lang="en-US" dirty="0"/>
              <a:t>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734A7F-2830-7B76-A78E-55F9AA6545E6}"/>
              </a:ext>
            </a:extLst>
          </p:cNvPr>
          <p:cNvSpPr txBox="1"/>
          <p:nvPr/>
        </p:nvSpPr>
        <p:spPr>
          <a:xfrm>
            <a:off x="6630706" y="1006239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Two alternatives for memory management for counting pairs    </a:t>
                </a:r>
              </a:p>
              <a:p>
                <a:r>
                  <a:rPr lang="en-US" dirty="0"/>
                  <a:t>Memory is major limitation of </a:t>
                </a:r>
                <a:r>
                  <a:rPr lang="en-US" dirty="0" err="1"/>
                  <a:t>apriori</a:t>
                </a:r>
                <a:r>
                  <a:rPr lang="en-US" dirty="0"/>
                  <a:t> algorithm  </a:t>
                </a:r>
              </a:p>
              <a:p>
                <a:r>
                  <a:rPr lang="en-US" dirty="0"/>
                  <a:t>Use tipples as the key-values for </a:t>
                </a:r>
                <a:r>
                  <a:rPr lang="en-US" i="1" dirty="0"/>
                  <a:t>m</a:t>
                </a:r>
                <a:r>
                  <a:rPr lang="en-US" dirty="0"/>
                  <a:t> possible pairs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set of key-value pairs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antecedent tuples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consequents  </a:t>
                </a:r>
              </a:p>
              <a:p>
                <a:pPr lvl="1"/>
                <a:r>
                  <a:rPr lang="en-US" dirty="0"/>
                  <a:t>Assuming 4 byte values, requires memory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4∗3∗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Build a triangular matrix of all possible combinations of </a:t>
                </a:r>
                <a:r>
                  <a:rPr lang="en-US" i="1" dirty="0"/>
                  <a:t>n</a:t>
                </a:r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Only store upper triangular values – above diagonal   </a:t>
                </a:r>
              </a:p>
              <a:p>
                <a:pPr lvl="1"/>
                <a:r>
                  <a:rPr lang="en-US" dirty="0"/>
                  <a:t>Requires memory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Key-value representation uses less memory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small baskets with few frequent items – sparse set of pairs, </a:t>
                </a:r>
                <a:r>
                  <a:rPr lang="en-US" i="1" dirty="0"/>
                  <a:t>D</a:t>
                </a:r>
                <a:r>
                  <a:rPr lang="en-US" dirty="0"/>
                  <a:t> 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Evaluation of Association Rules</a:t>
            </a:r>
          </a:p>
        </p:txBody>
      </p:sp>
    </p:spTree>
    <p:extLst>
      <p:ext uri="{BB962C8B-B14F-4D97-AF65-F5344CB8AC3E}">
        <p14:creationId xmlns:p14="http://schemas.microsoft.com/office/powerpoint/2010/main" val="348099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symptoms from drug interactions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DoS messages</a:t>
            </a:r>
          </a:p>
          <a:p>
            <a:pPr lvl="1"/>
            <a:r>
              <a:rPr lang="en-US" dirty="0"/>
              <a:t>Identify patterns of environmental pollutants and disease  </a:t>
            </a:r>
          </a:p>
          <a:p>
            <a:pPr lvl="1"/>
            <a:r>
              <a:rPr lang="en-US" dirty="0"/>
              <a:t>And many more….</a:t>
            </a:r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</a:t>
                </a:r>
                <a:r>
                  <a:rPr lang="en-US" b="1" dirty="0"/>
                  <a:t>probability that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 r="-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218ED44-ECF2-FE1D-5E17-1C8BA931256E}"/>
              </a:ext>
            </a:extLst>
          </p:cNvPr>
          <p:cNvSpPr txBox="1"/>
          <p:nvPr/>
        </p:nvSpPr>
        <p:spPr>
          <a:xfrm>
            <a:off x="5852159" y="1111441"/>
            <a:ext cx="4372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Partial list not showing all rule permutations</a:t>
            </a:r>
          </a:p>
        </p:txBody>
      </p:sp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</a:t>
                </a:r>
                <a:r>
                  <a:rPr lang="en-US" b="1" dirty="0"/>
                  <a:t>increase in association from the rule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 over random occurrence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2324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</a:t>
                </a:r>
                <a:r>
                  <a:rPr lang="en-US" b="1" dirty="0"/>
                  <a:t>fraction of the time the rule,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b="1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66703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.14/0.0=+inf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.29/0.0=+inf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b="1" dirty="0"/>
              <a:t>No rule </a:t>
            </a:r>
            <a:r>
              <a:rPr lang="en-US" dirty="0"/>
              <a:t>has lift&gt;1 and conviction&lt; </a:t>
            </a:r>
            <a:r>
              <a:rPr lang="en-US"/>
              <a:t>1!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352099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+inf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46945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{"/>
                                            <m:endChr m:val="}"/>
                                            <m:ctrlP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⊆</m:t>
                                            </m:r>
                                            <m:r>
                                              <a:rPr lang="en-US" sz="22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𝐷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oMath>
                          </a14:m>
                          <a:r>
                            <a:rPr lang="en-US" sz="2200" dirty="0"/>
                            <a:t> occurs in a basket 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Probability that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makes a correct prediction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𝐿𝑖𝑓𝑡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∪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</m:d>
                                    <m:r>
                                      <a:rPr lang="en-US" sz="2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Increase in association from the rule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 over random occurrence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𝑆𝑢𝑝</m:t>
                                    </m:r>
                                    <m:d>
                                      <m:dPr>
                                        <m:ctrlPr>
                                          <a:rPr lang="en-US" sz="2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𝐶𝑜𝑛𝑓</m:t>
                                    </m:r>
                                    <m:d>
                                      <m:d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sz="2200" dirty="0"/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Fraction of the time the rule, 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oMath>
                          </a14:m>
                          <a:r>
                            <a:rPr lang="en-US" sz="2200" dirty="0"/>
                            <a:t>, makes an incorrect prediction compared to random chance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4">
                <a:extLst>
                  <a:ext uri="{FF2B5EF4-FFF2-40B4-BE49-F238E27FC236}">
                    <a16:creationId xmlns:a16="http://schemas.microsoft.com/office/drawing/2014/main" id="{FB272398-7E66-4D48-892F-2EE127DEF6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2084244"/>
                  </p:ext>
                </p:extLst>
              </p:nvPr>
            </p:nvGraphicFramePr>
            <p:xfrm>
              <a:off x="365760" y="1190905"/>
              <a:ext cx="11328110" cy="39394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7764">
                      <a:extLst>
                        <a:ext uri="{9D8B030D-6E8A-4147-A177-3AD203B41FA5}">
                          <a16:colId xmlns:a16="http://schemas.microsoft.com/office/drawing/2014/main" val="531209685"/>
                        </a:ext>
                      </a:extLst>
                    </a:gridCol>
                    <a:gridCol w="4832430">
                      <a:extLst>
                        <a:ext uri="{9D8B030D-6E8A-4147-A177-3AD203B41FA5}">
                          <a16:colId xmlns:a16="http://schemas.microsoft.com/office/drawing/2014/main" val="1885957415"/>
                        </a:ext>
                      </a:extLst>
                    </a:gridCol>
                    <a:gridCol w="4997916">
                      <a:extLst>
                        <a:ext uri="{9D8B030D-6E8A-4147-A177-3AD203B41FA5}">
                          <a16:colId xmlns:a16="http://schemas.microsoft.com/office/drawing/2014/main" val="140008378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Definition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Interpretation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2080028"/>
                      </a:ext>
                    </a:extLst>
                  </a:tr>
                  <a:tr h="78771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Support</a:t>
                          </a:r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64341" r="-103909" b="-3589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64341" r="-488" b="-3589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479091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Confidence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160606" r="-103909" b="-250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160606" r="-488" b="-25075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7517706"/>
                      </a:ext>
                    </a:extLst>
                  </a:tr>
                  <a:tr h="79864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Lift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2595" r="-103909" b="-152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2595" r="-488" b="-152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35662637"/>
                      </a:ext>
                    </a:extLst>
                  </a:tr>
                  <a:tr h="109728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Conviction</a:t>
                          </a:r>
                        </a:p>
                      </a:txBody>
                      <a:tcPr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74" t="-263889" r="-103909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26951" t="-263889" r="-488" b="-1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445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688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with a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Improving the </a:t>
            </a:r>
            <a:r>
              <a:rPr lang="en-US" sz="4000" dirty="0" err="1"/>
              <a:t>Apriori</a:t>
            </a:r>
            <a:r>
              <a:rPr lang="en-US" sz="4000" dirty="0"/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4185724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example,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filter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Example; on </a:t>
                </a:r>
                <a:r>
                  <a:rPr lang="en-US" b="1" dirty="0"/>
                  <a:t>first pass</a:t>
                </a:r>
                <a:r>
                  <a:rPr lang="en-US" dirty="0"/>
                  <a:t> use simple hash of first letter of identifier</a:t>
                </a:r>
              </a:p>
              <a:p>
                <a:r>
                  <a:rPr lang="en-US" dirty="0"/>
                  <a:t>Hash first basket and add counts to buckets</a:t>
                </a:r>
              </a:p>
              <a:p>
                <a:r>
                  <a:rPr lang="en-US" dirty="0"/>
                  <a:t>Notice </a:t>
                </a:r>
                <a:r>
                  <a:rPr lang="en-US" b="1" dirty="0"/>
                  <a:t>hash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33906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296137"/>
              </p:ext>
            </p:extLst>
          </p:nvPr>
        </p:nvGraphicFramePr>
        <p:xfrm>
          <a:off x="7103988" y="3510216"/>
          <a:ext cx="3947984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84763" y="3962099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37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Continue first pass</a:t>
                </a:r>
              </a:p>
              <a:p>
                <a:r>
                  <a:rPr lang="en-US" dirty="0"/>
                  <a:t>Hash second basket and add counts to buckets </a:t>
                </a:r>
              </a:p>
              <a:p>
                <a:r>
                  <a:rPr lang="en-US" dirty="0"/>
                  <a:t>More has collisions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230908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0885"/>
              </p:ext>
            </p:extLst>
          </p:nvPr>
        </p:nvGraphicFramePr>
        <p:xfrm>
          <a:off x="7103988" y="3510216"/>
          <a:ext cx="39479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Hash all other baskets in order and add counts to buckets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018655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802793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613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PCY 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Filter after first pass </a:t>
                </a:r>
              </a:p>
              <a:p>
                <a:r>
                  <a:rPr lang="en-US" dirty="0"/>
                  <a:t>For count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only one hash bucket remains </a:t>
                </a:r>
              </a:p>
              <a:p>
                <a:r>
                  <a:rPr lang="en-US" dirty="0"/>
                  <a:t>Only pairs with hash in table need to be considered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322254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651791"/>
              </p:ext>
            </p:extLst>
          </p:nvPr>
        </p:nvGraphicFramePr>
        <p:xfrm>
          <a:off x="7103988" y="3510216"/>
          <a:ext cx="3947984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bb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bm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432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em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27743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404089" y="441398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93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PYC 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Hash filters reduce memory use </a:t>
            </a:r>
          </a:p>
          <a:p>
            <a:r>
              <a:rPr lang="en-US" dirty="0"/>
              <a:t>Like a Bloom filter, the are no false negatives, only false positives </a:t>
            </a:r>
          </a:p>
          <a:p>
            <a:r>
              <a:rPr lang="en-US" dirty="0"/>
              <a:t>For sparse item sets, PYC algorithm significantly reduces memory use compared to </a:t>
            </a:r>
            <a:r>
              <a:rPr lang="en-US" dirty="0" err="1"/>
              <a:t>aprioir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Only count pairs that with positive hash in table </a:t>
            </a:r>
          </a:p>
          <a:p>
            <a:pPr lvl="1"/>
            <a:r>
              <a:rPr lang="en-US" dirty="0"/>
              <a:t>Reduce pairs to consider by downward closure property of sets    </a:t>
            </a:r>
          </a:p>
          <a:p>
            <a:r>
              <a:rPr lang="en-US" dirty="0"/>
              <a:t>Can create new hash tables with triples for other passes </a:t>
            </a:r>
          </a:p>
          <a:p>
            <a:r>
              <a:rPr lang="en-US" dirty="0"/>
              <a:t>More sophisticated implementations use multiple hash tables </a:t>
            </a:r>
          </a:p>
          <a:p>
            <a:pPr lvl="1"/>
            <a:r>
              <a:rPr lang="en-US" dirty="0"/>
              <a:t>Reduce false positive rate – like LSH   </a:t>
            </a:r>
          </a:p>
          <a:p>
            <a:pPr lvl="1"/>
            <a:r>
              <a:rPr lang="en-US" dirty="0"/>
              <a:t>Trade-off between memory use and computational complexity 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EE310-B51E-39D4-9260-40F50016D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FP-Growth Algorithm</a:t>
            </a:r>
          </a:p>
        </p:txBody>
      </p:sp>
    </p:spTree>
    <p:extLst>
      <p:ext uri="{BB962C8B-B14F-4D97-AF65-F5344CB8AC3E}">
        <p14:creationId xmlns:p14="http://schemas.microsoft.com/office/powerpoint/2010/main" val="34648936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</a:t>
            </a:r>
            <a:r>
              <a:rPr lang="en-US"/>
              <a:t>a possible </a:t>
            </a:r>
            <a:r>
              <a:rPr lang="en-US" dirty="0"/>
              <a:t>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</a:t>
            </a:r>
            <a:r>
              <a:rPr lang="en-US" b="1" dirty="0"/>
              <a:t>reduction in memory use </a:t>
            </a:r>
          </a:p>
          <a:p>
            <a:pPr lvl="1"/>
            <a:r>
              <a:rPr lang="en-US" dirty="0"/>
              <a:t>Compression in representation from </a:t>
            </a:r>
            <a:r>
              <a:rPr lang="en-US" b="1" dirty="0"/>
              <a:t>downward closure property </a:t>
            </a:r>
            <a:r>
              <a:rPr lang="en-US" dirty="0"/>
              <a:t>of sets </a:t>
            </a:r>
          </a:p>
          <a:p>
            <a:r>
              <a:rPr lang="en-US" dirty="0"/>
              <a:t>FP growth grows a tree (graph)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common items</a:t>
            </a:r>
          </a:p>
          <a:p>
            <a:pPr lvl="1"/>
            <a:r>
              <a:rPr lang="en-US" dirty="0"/>
              <a:t>Generally small number of baskets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5033" y="2475735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77C30A1-67BF-99E9-FA65-458FCCA9DEBC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DC40E90-CDF8-269B-0903-6BC9310C494D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1859928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Items and counts in sets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FB88B3-5873-9013-BE93-1BFBD9EF0D35}"/>
              </a:ext>
            </a:extLst>
          </p:cNvPr>
          <p:cNvCxnSpPr>
            <a:cxnSpLocks/>
          </p:cNvCxnSpPr>
          <p:nvPr/>
        </p:nvCxnSpPr>
        <p:spPr>
          <a:xfrm flipH="1">
            <a:off x="5057898" y="4528566"/>
            <a:ext cx="2762127" cy="1672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5613B6-466A-9F7E-774F-6758DE4C78B9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8CC302A-09A7-1CB8-817C-84F1DF0EEE01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ED9FD9E-F54A-D8F7-FAEB-BBE480CA4CD2}"/>
              </a:ext>
            </a:extLst>
          </p:cNvPr>
          <p:cNvSpPr txBox="1">
            <a:spLocks/>
          </p:cNvSpPr>
          <p:nvPr/>
        </p:nvSpPr>
        <p:spPr>
          <a:xfrm>
            <a:off x="8026278" y="4297738"/>
            <a:ext cx="2191822" cy="5540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Increment counts for members of set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21139F-B5AF-4610-27E0-6743FD376DE1}"/>
              </a:ext>
            </a:extLst>
          </p:cNvPr>
          <p:cNvCxnSpPr>
            <a:cxnSpLocks/>
          </p:cNvCxnSpPr>
          <p:nvPr/>
        </p:nvCxnSpPr>
        <p:spPr>
          <a:xfrm flipH="1" flipV="1">
            <a:off x="5729288" y="4185474"/>
            <a:ext cx="2191822" cy="2662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49F9D5-76DA-BFDD-E0A9-62937E88393E}"/>
              </a:ext>
            </a:extLst>
          </p:cNvPr>
          <p:cNvCxnSpPr>
            <a:cxnSpLocks/>
          </p:cNvCxnSpPr>
          <p:nvPr/>
        </p:nvCxnSpPr>
        <p:spPr>
          <a:xfrm flipH="1" flipV="1">
            <a:off x="6381750" y="3572782"/>
            <a:ext cx="1539360" cy="82527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557C1D4-7B63-5FCD-B19E-BEACF3FC2ECE}"/>
              </a:ext>
            </a:extLst>
          </p:cNvPr>
          <p:cNvCxnSpPr>
            <a:cxnSpLocks/>
          </p:cNvCxnSpPr>
          <p:nvPr/>
        </p:nvCxnSpPr>
        <p:spPr>
          <a:xfrm flipH="1" flipV="1">
            <a:off x="7038310" y="2899658"/>
            <a:ext cx="961804" cy="14313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32526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r>
                  <a:rPr lang="en-US" dirty="0"/>
                  <a:t>Memory is a major limitation!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666031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Agrees with result of </a:t>
                </a:r>
                <a:r>
                  <a:rPr lang="en-US" dirty="0" err="1"/>
                  <a:t>apriori</a:t>
                </a:r>
                <a:r>
                  <a:rPr lang="en-US" dirty="0"/>
                  <a:t> example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911642"/>
              </a:xfrm>
              <a:blipFill>
                <a:blip r:embed="rId2"/>
                <a:stretch>
                  <a:fillRect l="-1589" t="-7325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746655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89464" y="1692910"/>
            <a:ext cx="4814871" cy="1054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- Uses less memory by downward closure property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048499" y="1563828"/>
            <a:ext cx="5072063" cy="10871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  <a:br>
              <a:rPr lang="en-US" dirty="0"/>
            </a:br>
            <a:r>
              <a:rPr lang="en-US" dirty="0"/>
              <a:t>- More complex graph, uses more memory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little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Memory is the major limitation </a:t>
            </a:r>
          </a:p>
          <a:p>
            <a:pPr lvl="1"/>
            <a:r>
              <a:rPr lang="en-US" dirty="0"/>
              <a:t>Many algorithms have been developed to limit memory use  </a:t>
            </a:r>
          </a:p>
          <a:p>
            <a:pPr lvl="1"/>
            <a:r>
              <a:rPr lang="en-US" dirty="0"/>
              <a:t>Practical algorithms rely on </a:t>
            </a:r>
            <a:r>
              <a:rPr lang="en-US" b="1" dirty="0"/>
              <a:t>downward closure property of sets</a:t>
            </a:r>
            <a:r>
              <a:rPr lang="en-US" dirty="0"/>
              <a:t>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tree (graph) based method   </a:t>
            </a:r>
          </a:p>
          <a:p>
            <a:pPr lvl="1"/>
            <a:r>
              <a:rPr lang="en-US" dirty="0"/>
              <a:t>Memory efficient by downward closure property of sets          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>
                <a:solidFill>
                  <a:srgbClr val="0070C0"/>
                </a:solidFill>
              </a:rPr>
              <a:t>Find Python implementation of some association algorithms in the </a:t>
            </a:r>
            <a:r>
              <a:rPr lang="en-US" sz="2000" dirty="0" err="1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MLxtend</a:t>
            </a:r>
            <a:r>
              <a:rPr lang="en-US" sz="20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package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</a:t>
                </a:r>
                <a:r>
                  <a:rPr lang="en-US" b="1" dirty="0"/>
                  <a:t>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b="1" dirty="0"/>
                  <a:t>, implies the consequent,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endParaRPr lang="en-US" b="1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support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pairs to count in step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another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16021</TotalTime>
  <Words>5405</Words>
  <Application>Microsoft Office PowerPoint</Application>
  <PresentationFormat>Widescreen</PresentationFormat>
  <Paragraphs>1311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Office Theme</vt:lpstr>
      <vt:lpstr>CSCI E-108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Memory Management for Apriori Algorithm </vt:lpstr>
      <vt:lpstr>Summary of 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Improving the Apriori Algorithm</vt:lpstr>
      <vt:lpstr>Improving on Apriori Algorithm </vt:lpstr>
      <vt:lpstr>The PCY Algorithm</vt:lpstr>
      <vt:lpstr>The PCY Algorithm</vt:lpstr>
      <vt:lpstr>The PCY Algorithm</vt:lpstr>
      <vt:lpstr>The PCY Algorithm</vt:lpstr>
      <vt:lpstr>The PYC Algorithm</vt:lpstr>
      <vt:lpstr>FP-Growth Algorithm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905</cp:revision>
  <dcterms:created xsi:type="dcterms:W3CDTF">2020-08-19T23:28:02Z</dcterms:created>
  <dcterms:modified xsi:type="dcterms:W3CDTF">2023-07-23T15:51:01Z</dcterms:modified>
</cp:coreProperties>
</file>