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719" r:id="rId2"/>
    <p:sldId id="604" r:id="rId3"/>
    <p:sldId id="731" r:id="rId4"/>
    <p:sldId id="687" r:id="rId5"/>
    <p:sldId id="686" r:id="rId6"/>
    <p:sldId id="672" r:id="rId7"/>
    <p:sldId id="608" r:id="rId8"/>
    <p:sldId id="612" r:id="rId9"/>
    <p:sldId id="722" r:id="rId10"/>
    <p:sldId id="607" r:id="rId11"/>
    <p:sldId id="673" r:id="rId12"/>
    <p:sldId id="674" r:id="rId13"/>
    <p:sldId id="721" r:id="rId14"/>
    <p:sldId id="732" r:id="rId15"/>
    <p:sldId id="734" r:id="rId16"/>
    <p:sldId id="736" r:id="rId17"/>
    <p:sldId id="735" r:id="rId18"/>
    <p:sldId id="680" r:id="rId19"/>
    <p:sldId id="730" r:id="rId20"/>
    <p:sldId id="610" r:id="rId21"/>
    <p:sldId id="611" r:id="rId22"/>
    <p:sldId id="609" r:id="rId23"/>
    <p:sldId id="613" r:id="rId24"/>
    <p:sldId id="616" r:id="rId25"/>
    <p:sldId id="615" r:id="rId26"/>
    <p:sldId id="617" r:id="rId27"/>
    <p:sldId id="618" r:id="rId28"/>
    <p:sldId id="641" r:id="rId29"/>
    <p:sldId id="679" r:id="rId30"/>
    <p:sldId id="685" r:id="rId31"/>
    <p:sldId id="724" r:id="rId32"/>
    <p:sldId id="723" r:id="rId33"/>
    <p:sldId id="682" r:id="rId34"/>
    <p:sldId id="683" r:id="rId35"/>
    <p:sldId id="725" r:id="rId36"/>
    <p:sldId id="726" r:id="rId37"/>
    <p:sldId id="727" r:id="rId38"/>
    <p:sldId id="728" r:id="rId39"/>
    <p:sldId id="729" r:id="rId40"/>
    <p:sldId id="72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4" d="100"/>
          <a:sy n="74" d="100"/>
        </p:scale>
        <p:origin x="70"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2/19/2025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81017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205834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00888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195810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41690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5196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hyperlink" Target="https://www.statisticshowto.com/mahalanobis-distanc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eecs.csuohio.edu/~sschung/CIS660/MahalanobisDistance.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hyperlink" Target="https://eecs.csuohio.edu/~sschung/CIS660/MahalanobisDistance.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ecs.csuohio.edu/~sschung/CIS660/MahalanobisDistance.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Kendall_rank_correlation_coefficient"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hyperlink" Target="https://en.wikipedia.org/wiki/Spearman%27s_rank_correlation_coefficie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40.png"/></Relationships>
</file>

<file path=ppt/slides/_rels/slide3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60.png"/></Relationships>
</file>

<file path=ppt/slides/_rels/slide3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2025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with p dimensions</a:t>
                </a:r>
              </a:p>
              <a:p>
                <a:r>
                  <a:rPr lang="en-US" b="1" dirty="0">
                    <a:latin typeface="+mn-lt"/>
                  </a:rPr>
                  <a:t>Weighted 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Weighted 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Weighted 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(correlation) between variables  </a:t>
                </a:r>
              </a:p>
              <a:p>
                <a:r>
                  <a:rPr lang="en-US" dirty="0">
                    <a:latin typeface="+mn-lt"/>
                  </a:rPr>
                  <a:t>Technically is a ‘pseudo-distance’ metric since works in transformed space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pPr marL="0" indent="0">
                  <a:buNone/>
                </a:pPr>
                <a:endParaRPr lang="en-US" sz="2400">
                  <a:latin typeface="+mn-lt"/>
                </a:endParaRPr>
              </a:p>
              <a:p>
                <a:pPr marL="0" indent="0">
                  <a:buNone/>
                </a:pPr>
                <a:r>
                  <a:rPr lang="en-US" sz="2400">
                    <a:latin typeface="+mn-lt"/>
                  </a:rPr>
                  <a:t>You </a:t>
                </a:r>
                <a:r>
                  <a:rPr lang="en-US" sz="2400" dirty="0">
                    <a:latin typeface="+mn-lt"/>
                  </a:rPr>
                  <a:t>can find an alternative explanation in </a:t>
                </a:r>
                <a:r>
                  <a:rPr lang="en-US" sz="2400" dirty="0">
                    <a:latin typeface="+mn-lt"/>
                    <a:hlinkClick r:id="rId4"/>
                  </a:rPr>
                  <a:t>Statistics How To</a:t>
                </a:r>
                <a:endParaRPr lang="en-US" sz="24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5"/>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 </a:t>
                </a:r>
              </a:p>
              <a:p>
                <a:r>
                  <a:rPr lang="en-US" dirty="0" err="1">
                    <a:latin typeface="+mn-lt"/>
                  </a:rPr>
                  <a:t>Mahalanobis</a:t>
                </a:r>
                <a:r>
                  <a:rPr lang="en-US" dirty="0">
                    <a:latin typeface="+mn-lt"/>
                  </a:rPr>
                  <a:t> distance is measured in the transformed space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28875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2030969"/>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Variables are correlated</a:t>
            </a:r>
          </a:p>
          <a:p>
            <a:pPr marL="0" indent="0">
              <a:buNone/>
            </a:pPr>
            <a:endParaRPr lang="en-US" dirty="0">
              <a:latin typeface="+mn-lt"/>
            </a:endParaRPr>
          </a:p>
        </p:txBody>
      </p:sp>
      <p:pic>
        <p:nvPicPr>
          <p:cNvPr id="5" name="Picture 4">
            <a:extLst>
              <a:ext uri="{FF2B5EF4-FFF2-40B4-BE49-F238E27FC236}">
                <a16:creationId xmlns:a16="http://schemas.microsoft.com/office/drawing/2014/main" id="{BE4F6007-5EB8-0DD6-9E7A-06BEDDDD5E67}"/>
              </a:ext>
            </a:extLst>
          </p:cNvPr>
          <p:cNvPicPr>
            <a:picLocks noChangeAspect="1"/>
          </p:cNvPicPr>
          <p:nvPr/>
        </p:nvPicPr>
        <p:blipFill>
          <a:blip r:embed="rId3"/>
          <a:stretch>
            <a:fillRect/>
          </a:stretch>
        </p:blipFill>
        <p:spPr>
          <a:xfrm>
            <a:off x="2346476" y="2883745"/>
            <a:ext cx="5330661" cy="3415454"/>
          </a:xfrm>
          <a:prstGeom prst="rect">
            <a:avLst/>
          </a:prstGeom>
        </p:spPr>
      </p:pic>
      <p:sp>
        <p:nvSpPr>
          <p:cNvPr id="6" name="TextBox 5">
            <a:extLst>
              <a:ext uri="{FF2B5EF4-FFF2-40B4-BE49-F238E27FC236}">
                <a16:creationId xmlns:a16="http://schemas.microsoft.com/office/drawing/2014/main" id="{FE173562-5ECA-4FF9-B3FD-3958B8698064}"/>
              </a:ext>
            </a:extLst>
          </p:cNvPr>
          <p:cNvSpPr txBox="1"/>
          <p:nvPr/>
        </p:nvSpPr>
        <p:spPr>
          <a:xfrm>
            <a:off x="2762553" y="6328231"/>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spTree>
    <p:extLst>
      <p:ext uri="{BB962C8B-B14F-4D97-AF65-F5344CB8AC3E}">
        <p14:creationId xmlns:p14="http://schemas.microsoft.com/office/powerpoint/2010/main" val="290589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2799471"/>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Principle axis of data ellipse does not align with variable axes </a:t>
                </a:r>
              </a:p>
              <a:p>
                <a:r>
                  <a:rPr lang="en-US" dirty="0">
                    <a:latin typeface="+mn-lt"/>
                  </a:rPr>
                  <a:t>Principle axis is defined by the eigenvectors of the covariance, </a:t>
                </a:r>
                <a14:m>
                  <m:oMath xmlns:m="http://schemas.openxmlformats.org/officeDocument/2006/math">
                    <m:r>
                      <a:rPr lang="en-US" sz="2800" i="1" smtClean="0">
                        <a:latin typeface="Cambria Math" panose="02040503050406030204" pitchFamily="18" charset="0"/>
                      </a:rPr>
                      <m:t>𝑆</m:t>
                    </m:r>
                  </m:oMath>
                </a14:m>
                <a:r>
                  <a:rPr lang="en-US" dirty="0">
                    <a:latin typeface="+mn-lt"/>
                  </a:rPr>
                  <a:t>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2799471"/>
              </a:xfrm>
              <a:blipFill>
                <a:blip r:embed="rId3"/>
                <a:stretch>
                  <a:fillRect l="-1111" t="-37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E173562-5ECA-4FF9-B3FD-3958B8698064}"/>
              </a:ext>
            </a:extLst>
          </p:cNvPr>
          <p:cNvSpPr txBox="1"/>
          <p:nvPr/>
        </p:nvSpPr>
        <p:spPr>
          <a:xfrm>
            <a:off x="2786743" y="6482119"/>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pic>
        <p:nvPicPr>
          <p:cNvPr id="7" name="Picture 6">
            <a:extLst>
              <a:ext uri="{FF2B5EF4-FFF2-40B4-BE49-F238E27FC236}">
                <a16:creationId xmlns:a16="http://schemas.microsoft.com/office/drawing/2014/main" id="{74C8EBC8-C970-710A-8E32-0E1BC9839188}"/>
              </a:ext>
            </a:extLst>
          </p:cNvPr>
          <p:cNvPicPr>
            <a:picLocks noChangeAspect="1"/>
          </p:cNvPicPr>
          <p:nvPr/>
        </p:nvPicPr>
        <p:blipFill>
          <a:blip r:embed="rId5"/>
          <a:stretch>
            <a:fillRect/>
          </a:stretch>
        </p:blipFill>
        <p:spPr>
          <a:xfrm>
            <a:off x="1819123" y="3539515"/>
            <a:ext cx="5796039" cy="2942604"/>
          </a:xfrm>
          <a:prstGeom prst="rect">
            <a:avLst/>
          </a:prstGeom>
        </p:spPr>
      </p:pic>
    </p:spTree>
    <p:extLst>
      <p:ext uri="{BB962C8B-B14F-4D97-AF65-F5344CB8AC3E}">
        <p14:creationId xmlns:p14="http://schemas.microsoft.com/office/powerpoint/2010/main" val="133843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898854"/>
          </a:xfrm>
        </p:spPr>
        <p:txBody>
          <a:bodyPr>
            <a:normAutofit/>
          </a:bodyPr>
          <a:lstStyle/>
          <a:p>
            <a:pPr marL="0" indent="0">
              <a:buNone/>
            </a:pPr>
            <a:r>
              <a:rPr lang="en-US" dirty="0">
                <a:latin typeface="+mn-lt"/>
              </a:rPr>
              <a:t>Different metrics for numeric dissimilarity can be computed for numeric variables in p dimensions</a:t>
            </a:r>
            <a:endParaRPr lang="en-US" dirty="0"/>
          </a:p>
          <a:p>
            <a:endParaRPr lang="en-US" dirty="0">
              <a:latin typeface="+mn-lt"/>
            </a:endParaRPr>
          </a:p>
          <a:p>
            <a:endParaRPr lang="en-US" dirty="0">
              <a:latin typeface="+mn-lt"/>
            </a:endParaRPr>
          </a:p>
          <a:p>
            <a:pPr marL="0" indent="0">
              <a:buNone/>
            </a:pPr>
            <a:endParaRPr lang="en-US" dirty="0">
              <a:latin typeface="+mn-lt"/>
            </a:endParaRPr>
          </a:p>
        </p:txBody>
      </p:sp>
      <p:sp>
        <p:nvSpPr>
          <p:cNvPr id="4" name="TextBox 3">
            <a:extLst>
              <a:ext uri="{FF2B5EF4-FFF2-40B4-BE49-F238E27FC236}">
                <a16:creationId xmlns:a16="http://schemas.microsoft.com/office/drawing/2014/main" id="{00AFC55A-5F3E-3E43-C555-5C84A59D99AF}"/>
              </a:ext>
            </a:extLst>
          </p:cNvPr>
          <p:cNvSpPr txBox="1"/>
          <p:nvPr/>
        </p:nvSpPr>
        <p:spPr>
          <a:xfrm>
            <a:off x="7571620" y="6377214"/>
            <a:ext cx="4287005" cy="307777"/>
          </a:xfrm>
          <a:prstGeom prst="rect">
            <a:avLst/>
          </a:prstGeom>
          <a:noFill/>
        </p:spPr>
        <p:txBody>
          <a:bodyPr wrap="square" rtlCol="0">
            <a:spAutoFit/>
          </a:bodyPr>
          <a:lstStyle/>
          <a:p>
            <a:r>
              <a:rPr lang="en-US" sz="1400" dirty="0"/>
              <a:t>Source, </a:t>
            </a:r>
            <a:r>
              <a:rPr lang="en-US" sz="1400" dirty="0">
                <a:hlinkClick r:id="rId3"/>
              </a:rPr>
              <a:t>lecture notes by Dr. Sunnie S. Chung </a:t>
            </a:r>
            <a:endParaRPr lang="en-US" sz="1400" dirty="0"/>
          </a:p>
        </p:txBody>
      </p:sp>
      <p:pic>
        <p:nvPicPr>
          <p:cNvPr id="6" name="Picture 5">
            <a:extLst>
              <a:ext uri="{FF2B5EF4-FFF2-40B4-BE49-F238E27FC236}">
                <a16:creationId xmlns:a16="http://schemas.microsoft.com/office/drawing/2014/main" id="{89F09EC5-A545-502D-DC3F-2C6486EC7DD0}"/>
              </a:ext>
            </a:extLst>
          </p:cNvPr>
          <p:cNvPicPr>
            <a:picLocks noChangeAspect="1"/>
          </p:cNvPicPr>
          <p:nvPr/>
        </p:nvPicPr>
        <p:blipFill>
          <a:blip r:embed="rId4"/>
          <a:stretch>
            <a:fillRect/>
          </a:stretch>
        </p:blipFill>
        <p:spPr>
          <a:xfrm>
            <a:off x="6728579" y="1601997"/>
            <a:ext cx="4708677" cy="459814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3410E4D-0493-DFF6-FCAA-9DEA90442FA3}"/>
                  </a:ext>
                </a:extLst>
              </p:cNvPr>
              <p:cNvSpPr txBox="1">
                <a:spLocks/>
              </p:cNvSpPr>
              <p:nvPr/>
            </p:nvSpPr>
            <p:spPr>
              <a:xfrm>
                <a:off x="476098" y="1907828"/>
                <a:ext cx="5653769" cy="2814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b="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Apply inverse covariance,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𝑆</m:t>
                        </m:r>
                      </m:e>
                      <m:sup>
                        <m:r>
                          <a:rPr lang="en-US" i="1" smtClean="0">
                            <a:latin typeface="Cambria Math" panose="02040503050406030204" pitchFamily="18" charset="0"/>
                          </a:rPr>
                          <m:t>−1</m:t>
                        </m:r>
                      </m:sup>
                    </m:sSup>
                    <m:r>
                      <a:rPr lang="en-US" i="1" smtClean="0">
                        <a:latin typeface="Cambria Math" panose="02040503050406030204" pitchFamily="18" charset="0"/>
                      </a:rPr>
                      <m:t>,</m:t>
                    </m:r>
                  </m:oMath>
                </a14:m>
                <a:r>
                  <a:rPr lang="en-US" dirty="0">
                    <a:latin typeface="+mn-lt"/>
                  </a:rPr>
                  <a:t>  transformation </a:t>
                </a:r>
              </a:p>
              <a:p>
                <a:r>
                  <a:rPr lang="en-US" dirty="0">
                    <a:latin typeface="+mn-lt"/>
                  </a:rPr>
                  <a:t>Distances between two points are now </a:t>
                </a:r>
                <a:r>
                  <a:rPr lang="en-US" dirty="0" err="1">
                    <a:latin typeface="+mn-lt"/>
                  </a:rPr>
                  <a:t>Mahalanobis</a:t>
                </a:r>
                <a:r>
                  <a:rPr lang="en-US" dirty="0">
                    <a:latin typeface="+mn-lt"/>
                  </a:rPr>
                  <a:t> distances</a:t>
                </a: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𝑥</m:t>
                              </m:r>
                            </m:e>
                            <m:sup>
                              <m:r>
                                <a:rPr lang="en-US" sz="2400" i="1" smtClean="0">
                                  <a:latin typeface="Cambria Math" panose="02040503050406030204" pitchFamily="18" charset="0"/>
                                </a:rPr>
                                <m:t>′</m:t>
                              </m:r>
                            </m:sup>
                          </m:sSup>
                        </m:e>
                      </m: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−1</m:t>
                              </m:r>
                            </m:sup>
                          </m:sSup>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rad>
                    </m:oMath>
                  </m:oMathPara>
                </a14:m>
                <a:endParaRPr lang="en-US" sz="2400" dirty="0"/>
              </a:p>
              <a:p>
                <a:endParaRPr lang="en-US" dirty="0">
                  <a:latin typeface="+mn-lt"/>
                </a:endParaRPr>
              </a:p>
              <a:p>
                <a:endParaRPr lang="en-US" dirty="0">
                  <a:latin typeface="+mn-lt"/>
                </a:endParaRPr>
              </a:p>
              <a:p>
                <a:pPr marL="0" indent="0">
                  <a:buFont typeface="Arial" panose="020B0604020202020204" pitchFamily="34" charset="0"/>
                  <a:buNone/>
                </a:pPr>
                <a:endParaRPr lang="en-US" dirty="0">
                  <a:latin typeface="+mn-lt"/>
                </a:endParaRPr>
              </a:p>
            </p:txBody>
          </p:sp>
        </mc:Choice>
        <mc:Fallback xmlns="">
          <p:sp>
            <p:nvSpPr>
              <p:cNvPr id="7" name="Content Placeholder 2">
                <a:extLst>
                  <a:ext uri="{FF2B5EF4-FFF2-40B4-BE49-F238E27FC236}">
                    <a16:creationId xmlns:a16="http://schemas.microsoft.com/office/drawing/2014/main" id="{73410E4D-0493-DFF6-FCAA-9DEA90442FA3}"/>
                  </a:ext>
                </a:extLst>
              </p:cNvPr>
              <p:cNvSpPr txBox="1">
                <a:spLocks noRot="1" noChangeAspect="1" noMove="1" noResize="1" noEditPoints="1" noAdjustHandles="1" noChangeArrowheads="1" noChangeShapeType="1" noTextEdit="1"/>
              </p:cNvSpPr>
              <p:nvPr/>
            </p:nvSpPr>
            <p:spPr>
              <a:xfrm>
                <a:off x="476098" y="1907828"/>
                <a:ext cx="5653769" cy="2814740"/>
              </a:xfrm>
              <a:prstGeom prst="rect">
                <a:avLst/>
              </a:prstGeom>
              <a:blipFill>
                <a:blip r:embed="rId5"/>
                <a:stretch>
                  <a:fillRect l="-1940" t="-3680"/>
                </a:stretch>
              </a:blipFill>
            </p:spPr>
            <p:txBody>
              <a:bodyPr/>
              <a:lstStyle/>
              <a:p>
                <a:r>
                  <a:rPr lang="en-US">
                    <a:noFill/>
                  </a:rPr>
                  <a:t> </a:t>
                </a:r>
              </a:p>
            </p:txBody>
          </p:sp>
        </mc:Fallback>
      </mc:AlternateContent>
    </p:spTree>
    <p:extLst>
      <p:ext uri="{BB962C8B-B14F-4D97-AF65-F5344CB8AC3E}">
        <p14:creationId xmlns:p14="http://schemas.microsoft.com/office/powerpoint/2010/main" val="268647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pPr marL="457200" lvl="1" indent="0">
                  <a:buNone/>
                </a:pPr>
                <a:r>
                  <a:rPr lang="en-US" dirty="0">
                    <a:latin typeface="+mn-lt"/>
                  </a:rPr>
                  <a:t>				edit distance </a:t>
                </a:r>
                <a14:m>
                  <m:oMath xmlns:m="http://schemas.openxmlformats.org/officeDocument/2006/math">
                    <m:r>
                      <a:rPr lang="en-US" b="0" i="1" smtClean="0">
                        <a:latin typeface="Cambria Math" panose="02040503050406030204" pitchFamily="18" charset="0"/>
                      </a:rPr>
                      <m:t>=3+3=6</m:t>
                    </m:r>
                  </m:oMath>
                </a14:m>
                <a:endParaRPr lang="en-US" dirty="0">
                  <a:latin typeface="+mn-lt"/>
                </a:endParaRP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Similarity search is a core data mining method</a:t>
            </a:r>
          </a:p>
          <a:p>
            <a:r>
              <a:rPr lang="en-US" dirty="0">
                <a:latin typeface="+mn-lt"/>
              </a:rPr>
              <a:t>Many data mining algorithms rely on similarity (or dissimilarity) search   </a:t>
            </a:r>
          </a:p>
          <a:p>
            <a:pPr lvl="1"/>
            <a:r>
              <a:rPr lang="en-US" dirty="0">
                <a:latin typeface="+mn-lt"/>
              </a:rPr>
              <a:t>Cluster models  </a:t>
            </a:r>
          </a:p>
          <a:p>
            <a:pPr lvl="1"/>
            <a:r>
              <a:rPr lang="en-US" dirty="0">
                <a:latin typeface="+mn-lt"/>
              </a:rPr>
              <a:t>Nearest neighbor graph algorithms   </a:t>
            </a:r>
          </a:p>
          <a:p>
            <a:pPr lvl="1"/>
            <a:r>
              <a:rPr lang="en-US" dirty="0">
                <a:latin typeface="+mn-lt"/>
              </a:rPr>
              <a:t>Recommender systems   </a:t>
            </a:r>
          </a:p>
          <a:p>
            <a:pPr lvl="1"/>
            <a:r>
              <a:rPr lang="en-US" dirty="0">
                <a:latin typeface="+mn-lt"/>
              </a:rPr>
              <a:t>Dimensionality reduction </a:t>
            </a:r>
          </a:p>
          <a:p>
            <a:pPr lvl="1"/>
            <a:r>
              <a:rPr lang="en-US" dirty="0" err="1">
                <a:latin typeface="+mn-lt"/>
              </a:rPr>
              <a:t>Etc</a:t>
            </a:r>
            <a:r>
              <a:rPr lang="en-US" dirty="0">
                <a:latin typeface="+mn-lt"/>
              </a:rPr>
              <a:t>…     </a:t>
            </a:r>
          </a:p>
          <a:p>
            <a:endParaRPr lang="en-US" dirty="0">
              <a:latin typeface="+mn-lt"/>
            </a:endParaRP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(dimensions)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weights sum to 1.0 </a:t>
                </a: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We often work with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b="1" dirty="0">
                    <a:latin typeface="+mn-lt"/>
                    <a:hlinkClick r:id="rId3"/>
                  </a:rPr>
                  <a:t>Kendal</a:t>
                </a:r>
                <a:r>
                  <a:rPr lang="en-US" dirty="0">
                    <a:latin typeface="+mn-lt"/>
                  </a:rPr>
                  <a:t>, </a:t>
                </a:r>
                <a:r>
                  <a:rPr lang="en-US" b="1" dirty="0">
                    <a:latin typeface="+mn-lt"/>
                    <a:hlinkClick r:id="rId4"/>
                  </a:rPr>
                  <a:t>Spearman</a:t>
                </a:r>
                <a:r>
                  <a:rPr lang="en-US" dirty="0">
                    <a:latin typeface="+mn-lt"/>
                  </a:rPr>
                  <a:t>, are rank correlations, more robust than Pearson</a:t>
                </a:r>
              </a:p>
              <a:p>
                <a:pPr lvl="1"/>
                <a:r>
                  <a:rPr lang="en-US" dirty="0">
                    <a:latin typeface="+mn-lt"/>
                  </a:rPr>
                  <a:t>Often better choices for data mining </a:t>
                </a:r>
              </a:p>
              <a:p>
                <a:pPr marL="0" indent="0">
                  <a:buNone/>
                </a:pPr>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5"/>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applications use search for the most similar or dissimilar cases</a:t>
            </a:r>
          </a:p>
          <a:p>
            <a:r>
              <a:rPr lang="en-US" dirty="0">
                <a:latin typeface="+mn-lt"/>
              </a:rPr>
              <a:t>Searching for documents with similar content</a:t>
            </a:r>
          </a:p>
          <a:p>
            <a:r>
              <a:rPr lang="en-US" dirty="0">
                <a:latin typeface="+mn-lt"/>
              </a:rPr>
              <a:t>Finding customers with similar movie interests </a:t>
            </a:r>
          </a:p>
          <a:p>
            <a:r>
              <a:rPr lang="en-US" dirty="0">
                <a:latin typeface="+mn-lt"/>
              </a:rPr>
              <a:t>Discovering similar mRNA sequences </a:t>
            </a:r>
          </a:p>
          <a:p>
            <a:r>
              <a:rPr lang="en-US" dirty="0">
                <a:latin typeface="+mn-lt"/>
              </a:rPr>
              <a:t>Finding the most similar sensor streams </a:t>
            </a:r>
          </a:p>
          <a:p>
            <a:r>
              <a:rPr lang="en-US" dirty="0">
                <a:latin typeface="+mn-lt"/>
              </a:rPr>
              <a:t>Finding similar products for recommendation </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30431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fontScale="925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Jaccard similarity in range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952" t="-1604" b="-107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similarity? </a:t>
                </a:r>
              </a:p>
              <a:p>
                <a:pPr marL="285750" indent="-285750">
                  <a:buFont typeface="Arial" panose="020B0604020202020204" pitchFamily="34" charset="0"/>
                  <a:buChar char="•"/>
                </a:pPr>
                <a:r>
                  <a:rPr lang="en-US" sz="2400" dirty="0"/>
                  <a:t>Cosine similarity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b="1" dirty="0">
                    <a:solidFill>
                      <a:srgbClr val="C00000"/>
                    </a:solidFill>
                    <a:latin typeface="+mn-lt"/>
                  </a:rPr>
                  <a:t>Don’t confuse this idea with clustering models!</a:t>
                </a:r>
              </a:p>
              <a:p>
                <a:pPr marL="0" indent="0">
                  <a:buNone/>
                </a:pPr>
                <a:endParaRPr lang="en-US" b="1"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𝑝𝑜𝑠𝑠𝑖𝑏𝑙𝑒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970318"/>
              </a:xfrm>
              <a:prstGeom prst="rect">
                <a:avLst/>
              </a:prstGeom>
              <a:blipFill>
                <a:blip r:embed="rId3"/>
                <a:stretch>
                  <a:fillRect l="-1965" t="-138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dirty="0">
                <a:latin typeface="+mn-lt"/>
              </a:rPr>
              <a:t>Sparse graph representation reduces computation and memory use</a:t>
            </a:r>
          </a:p>
          <a:p>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are vector valued</a:t>
            </a:r>
          </a:p>
          <a:p>
            <a:r>
              <a:rPr lang="en-US" dirty="0">
                <a:latin typeface="+mn-lt"/>
              </a:rPr>
              <a:t>Distance and similarity are scalar values </a:t>
            </a:r>
          </a:p>
          <a:p>
            <a:r>
              <a:rPr lang="en-US" sz="3200" dirty="0">
                <a:latin typeface="+mn-lt"/>
              </a:rPr>
              <a:t>Distance (similarity) metrics map </a:t>
            </a:r>
            <a:r>
              <a:rPr lang="en-US" sz="3200" b="1" dirty="0">
                <a:latin typeface="+mn-lt"/>
              </a:rPr>
              <a:t>two vector valued variables </a:t>
            </a:r>
            <a:r>
              <a:rPr lang="en-US" sz="3200" dirty="0">
                <a:latin typeface="+mn-lt"/>
              </a:rPr>
              <a:t>to a </a:t>
            </a:r>
            <a:r>
              <a:rPr lang="en-US" sz="3200" b="1" dirty="0">
                <a:latin typeface="+mn-lt"/>
              </a:rPr>
              <a:t>real valued scalar</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between two points,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dissimilarity (similarity) values?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i="1">
                                    <a:latin typeface="Cambria Math" panose="02040503050406030204" pitchFamily="18" charset="0"/>
                                  </a:rPr>
                                  <m:t>⋮</m:t>
                                </m:r>
                                <m:r>
                                  <a:rPr lang="en-US" b="0" i="1" smtClean="0">
                                    <a:latin typeface="Cambria Math" panose="02040503050406030204" pitchFamily="18" charset="0"/>
                                  </a:rPr>
                                  <m:t>                 </m:t>
                                </m:r>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lnSpcReduction="10000"/>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Similarity matrix is the inverse of dissimilarity matrix    </a:t>
                </a:r>
              </a:p>
              <a:p>
                <a:pPr lvl="1"/>
                <a:r>
                  <a:rPr lang="en-US" dirty="0">
                    <a:latin typeface="+mn-lt"/>
                  </a:rPr>
                  <a:t>Symmetric</a:t>
                </a:r>
              </a:p>
              <a:p>
                <a:pPr lvl="1"/>
                <a:r>
                  <a:rPr lang="en-US" dirty="0">
                    <a:latin typeface="+mn-lt"/>
                  </a:rPr>
                  <a:t>All 1s on the diagonal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2539" b="-1104"/>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is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10075</TotalTime>
  <Words>2957</Words>
  <Application>Microsoft Office PowerPoint</Application>
  <PresentationFormat>Widescreen</PresentationFormat>
  <Paragraphs>504</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254</cp:revision>
  <dcterms:created xsi:type="dcterms:W3CDTF">2021-06-01T18:04:30Z</dcterms:created>
  <dcterms:modified xsi:type="dcterms:W3CDTF">2025-02-20T01:55:20Z</dcterms:modified>
</cp:coreProperties>
</file>