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1"/>
  </p:notesMasterIdLst>
  <p:sldIdLst>
    <p:sldId id="275" r:id="rId3"/>
    <p:sldId id="603" r:id="rId4"/>
    <p:sldId id="723" r:id="rId5"/>
    <p:sldId id="704" r:id="rId6"/>
    <p:sldId id="722" r:id="rId7"/>
    <p:sldId id="727" r:id="rId8"/>
    <p:sldId id="729" r:id="rId9"/>
    <p:sldId id="731" r:id="rId10"/>
    <p:sldId id="708" r:id="rId11"/>
    <p:sldId id="709" r:id="rId12"/>
    <p:sldId id="711" r:id="rId13"/>
    <p:sldId id="710" r:id="rId14"/>
    <p:sldId id="732" r:id="rId15"/>
    <p:sldId id="691" r:id="rId16"/>
    <p:sldId id="698" r:id="rId17"/>
    <p:sldId id="695" r:id="rId18"/>
    <p:sldId id="699" r:id="rId19"/>
    <p:sldId id="733" r:id="rId20"/>
    <p:sldId id="707" r:id="rId21"/>
    <p:sldId id="712" r:id="rId22"/>
    <p:sldId id="713" r:id="rId23"/>
    <p:sldId id="725" r:id="rId24"/>
    <p:sldId id="714" r:id="rId25"/>
    <p:sldId id="715" r:id="rId26"/>
    <p:sldId id="720" r:id="rId27"/>
    <p:sldId id="726" r:id="rId28"/>
    <p:sldId id="739" r:id="rId29"/>
    <p:sldId id="744" r:id="rId30"/>
    <p:sldId id="742" r:id="rId31"/>
    <p:sldId id="743" r:id="rId32"/>
    <p:sldId id="734" r:id="rId33"/>
    <p:sldId id="702" r:id="rId34"/>
    <p:sldId id="737" r:id="rId35"/>
    <p:sldId id="700" r:id="rId36"/>
    <p:sldId id="701" r:id="rId37"/>
    <p:sldId id="716" r:id="rId38"/>
    <p:sldId id="738" r:id="rId39"/>
    <p:sldId id="735" r:id="rId40"/>
    <p:sldId id="620" r:id="rId41"/>
    <p:sldId id="606" r:id="rId42"/>
    <p:sldId id="607" r:id="rId43"/>
    <p:sldId id="622" r:id="rId44"/>
    <p:sldId id="621" r:id="rId45"/>
    <p:sldId id="626" r:id="rId46"/>
    <p:sldId id="627" r:id="rId47"/>
    <p:sldId id="740" r:id="rId48"/>
    <p:sldId id="741" r:id="rId49"/>
    <p:sldId id="72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books/edition/Matrix_Computations/X5YfsuCWpxMC?hl=en&amp;gbpv=1&amp;printsec=frontcover" TargetMode="External"/><Relationship Id="rId2" Type="http://schemas.openxmlformats.org/officeDocument/2006/relationships/hyperlink" Target="mmds.org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983276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</a:t>
            </a:r>
            <a:r>
              <a:rPr lang="en-US">
                <a:latin typeface="+mn-lt"/>
              </a:rPr>
              <a:t>Dimensionality Reduction</a:t>
            </a:r>
            <a:br>
              <a:rPr lang="en-US">
                <a:latin typeface="+mn-lt"/>
              </a:rPr>
            </a:br>
            <a:r>
              <a:rPr lang="en-US">
                <a:latin typeface="+mn-lt"/>
              </a:rPr>
              <a:t>Part 1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152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</a:t>
            </a:r>
            <a:r>
              <a:rPr lang="en-US" sz="1100"/>
              <a:t>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Review of </a:t>
            </a:r>
            <a:r>
              <a:rPr lang="en-US" sz="3600" dirty="0" err="1">
                <a:latin typeface="+mn-lt"/>
              </a:rPr>
              <a:t>Eigendecomposition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20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magnitudes of n eigenvalues are ordered,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Magnitudes of ordered e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igenvalues determine scale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efficient </a:t>
                </a:r>
                <a:r>
                  <a:rPr lang="en-US" b="1" dirty="0">
                    <a:cs typeface="Segoe UI" panose="020B0502040204020203" pitchFamily="34" charset="0"/>
                  </a:rPr>
                  <a:t>iterative method </a:t>
                </a:r>
                <a:r>
                  <a:rPr lang="en-US" dirty="0">
                    <a:cs typeface="Segoe UI" panose="020B0502040204020203" pitchFamily="34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square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7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magnitude of eigenvalues,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Ordered by decreasing variance (scale)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𝑳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83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which 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05E10-7705-5C2D-3897-09BB3375287B}"/>
              </a:ext>
            </a:extLst>
          </p:cNvPr>
          <p:cNvSpPr txBox="1"/>
          <p:nvPr/>
        </p:nvSpPr>
        <p:spPr>
          <a:xfrm>
            <a:off x="2488557" y="5322699"/>
            <a:ext cx="28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Components </a:t>
            </a:r>
            <a:r>
              <a:rPr lang="en-US" sz="2400" b="1" dirty="0"/>
              <a:t>explain most variance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orthogonal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 and constant   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</a:t>
            </a:r>
            <a:r>
              <a:rPr lang="en-US" dirty="0">
                <a:latin typeface="+mn-lt"/>
              </a:rPr>
              <a:t>transformation! </a:t>
            </a: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0766425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Singular value decomposition (SVD) is a computational efficient matrix decomposition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At scale, can directly apply SVD to massive feature matrices   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But SVD is not good for sparse matrices, particularly with many 0s   </a:t>
            </a:r>
          </a:p>
          <a:p>
            <a:r>
              <a:rPr lang="en-US" dirty="0">
                <a:cs typeface="Segoe UI" panose="020B0502040204020203" pitchFamily="34" charset="0"/>
              </a:rPr>
              <a:t>But, </a:t>
            </a:r>
            <a:r>
              <a:rPr lang="en-US" b="1" dirty="0">
                <a:cs typeface="Segoe UI" panose="020B0502040204020203" pitchFamily="34" charset="0"/>
              </a:rPr>
              <a:t>we do not need the full decomposition! </a:t>
            </a:r>
            <a:r>
              <a:rPr lang="en-US" sz="2800" b="1" dirty="0"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cs typeface="Segoe UI" panose="020B0502040204020203" pitchFamily="34" charset="0"/>
              </a:rPr>
              <a:t>Decompose into </a:t>
            </a:r>
            <a:r>
              <a:rPr lang="en-US" b="1" dirty="0">
                <a:cs typeface="Segoe UI" panose="020B0502040204020203" pitchFamily="34" charset="0"/>
              </a:rPr>
              <a:t>low-dimensional embedding factors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Example: factor model for recommenders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  <a:blipFill>
                <a:blip r:embed="rId2"/>
                <a:stretch>
                  <a:fillRect l="-105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matrix, and since diagonal,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don’t really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Use projections of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factors for dimensionality reduction  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</a:rPr>
                  <a:t>For more details on computing SVD at scale see 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cs typeface="Segoe UI" panose="020B0502040204020203" pitchFamily="34" charset="0"/>
                    <a:hlinkClick r:id="rId2" action="ppaction://hlinkfile"/>
                  </a:rPr>
                  <a:t>Leskovec</a:t>
                </a:r>
                <a:r>
                  <a:rPr lang="en-US" sz="2000" dirty="0">
                    <a:cs typeface="Segoe UI" panose="020B0502040204020203" pitchFamily="34" charset="0"/>
                    <a:hlinkClick r:id="rId2" action="ppaction://hlinkfile"/>
                  </a:rPr>
                  <a:t>, et.al., 2020</a:t>
                </a:r>
                <a:endParaRPr lang="en-US" sz="2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  <a:hlinkClick r:id="rId3"/>
                  </a:rPr>
                  <a:t>Golub and van Loan, fourth edition, 2013</a:t>
                </a:r>
                <a:endParaRPr lang="en-US" sz="2000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4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2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pPr lvl="1"/>
            <a:r>
              <a:rPr lang="en-US" dirty="0">
                <a:latin typeface="+mn-lt"/>
              </a:rPr>
              <a:t>Feature values lie of a low-dimensional manifold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pPr lvl="1"/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e.g.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706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embedding space 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r>
                  <a:rPr lang="en-US" dirty="0">
                    <a:latin typeface="+mn-lt"/>
                  </a:rPr>
                  <a:t>for recommenders are an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d to lower dimensional space of dimension 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factors used for all values of each feature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>
                <a:latin typeface="+mn-lt"/>
              </a:rPr>
              <a:t>T-SNE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21347</TotalTime>
  <Words>2632</Words>
  <Application>Microsoft Office PowerPoint</Application>
  <PresentationFormat>Widescreen</PresentationFormat>
  <Paragraphs>469</Paragraphs>
  <Slides>48</Slides>
  <Notes>24</Notes>
  <HiddenSlides>12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 Part 1</vt:lpstr>
      <vt:lpstr>Lesson Overview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Eigendecomposition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864</cp:revision>
  <dcterms:created xsi:type="dcterms:W3CDTF">2020-07-25T22:15:22Z</dcterms:created>
  <dcterms:modified xsi:type="dcterms:W3CDTF">2023-07-20T17:47:58Z</dcterms:modified>
</cp:coreProperties>
</file>