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5" r:id="rId2"/>
    <p:sldId id="342" r:id="rId3"/>
    <p:sldId id="362" r:id="rId4"/>
    <p:sldId id="363" r:id="rId5"/>
    <p:sldId id="398" r:id="rId6"/>
    <p:sldId id="343" r:id="rId7"/>
    <p:sldId id="344" r:id="rId8"/>
    <p:sldId id="396" r:id="rId9"/>
    <p:sldId id="386" r:id="rId10"/>
    <p:sldId id="353" r:id="rId11"/>
    <p:sldId id="373" r:id="rId12"/>
    <p:sldId id="382" r:id="rId13"/>
    <p:sldId id="397" r:id="rId14"/>
    <p:sldId id="349" r:id="rId15"/>
    <p:sldId id="350" r:id="rId16"/>
    <p:sldId id="352" r:id="rId17"/>
    <p:sldId id="369" r:id="rId18"/>
    <p:sldId id="355" r:id="rId19"/>
    <p:sldId id="359" r:id="rId20"/>
    <p:sldId id="390" r:id="rId21"/>
    <p:sldId id="360" r:id="rId22"/>
    <p:sldId id="361" r:id="rId23"/>
    <p:sldId id="393" r:id="rId24"/>
    <p:sldId id="381" r:id="rId25"/>
    <p:sldId id="377" r:id="rId26"/>
    <p:sldId id="379" r:id="rId27"/>
    <p:sldId id="380" r:id="rId28"/>
    <p:sldId id="351" r:id="rId29"/>
    <p:sldId id="347" r:id="rId30"/>
    <p:sldId id="383" r:id="rId31"/>
    <p:sldId id="378" r:id="rId32"/>
    <p:sldId id="384" r:id="rId33"/>
    <p:sldId id="358" r:id="rId34"/>
    <p:sldId id="389" r:id="rId35"/>
    <p:sldId id="354" r:id="rId36"/>
    <p:sldId id="356" r:id="rId37"/>
    <p:sldId id="357" r:id="rId38"/>
    <p:sldId id="364" r:id="rId39"/>
    <p:sldId id="365" r:id="rId40"/>
    <p:sldId id="366" r:id="rId41"/>
    <p:sldId id="367" r:id="rId42"/>
    <p:sldId id="371" r:id="rId43"/>
    <p:sldId id="368" r:id="rId44"/>
    <p:sldId id="372" r:id="rId45"/>
    <p:sldId id="374" r:id="rId46"/>
    <p:sldId id="375" r:id="rId47"/>
    <p:sldId id="370" r:id="rId48"/>
    <p:sldId id="376" r:id="rId49"/>
    <p:sldId id="394" r:id="rId50"/>
    <p:sldId id="39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74" d="100"/>
          <a:sy n="74" d="100"/>
        </p:scale>
        <p:origin x="34"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3/17/2024</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3/17/2024</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ima.cs.berkeley.edu/" TargetMode="External"/><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2023, 2024,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members of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Messages with the information travel from node to node </a:t>
            </a:r>
          </a:p>
          <a:p>
            <a:pPr lvl="1"/>
            <a:r>
              <a:rPr lang="en-US" dirty="0"/>
              <a:t>Nodes with stronger connections to the community disseminate messages more effectively  </a:t>
            </a:r>
          </a:p>
          <a:p>
            <a:pPr lvl="1"/>
            <a:r>
              <a:rPr lang="en-US" dirty="0"/>
              <a:t>These strongly connected nodes are considered </a:t>
            </a:r>
            <a:r>
              <a:rPr lang="en-US" b="1" dirty="0"/>
              <a:t>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a:t>
            </a:r>
            <a:r>
              <a:rPr lang="en-US" b="1" dirty="0"/>
              <a:t>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b="1" dirty="0"/>
              <a:t>Closeness centrality </a:t>
            </a:r>
            <a:r>
              <a:rPr lang="en-US" dirty="0"/>
              <a:t>is the </a:t>
            </a:r>
            <a:r>
              <a:rPr lang="en-US" b="1" dirty="0"/>
              <a:t>average inverse distance </a:t>
            </a:r>
            <a:r>
              <a:rPr lang="en-US" dirty="0"/>
              <a:t>from a node to all other nodes in a graph component </a:t>
            </a:r>
          </a:p>
          <a:p>
            <a:endParaRPr lang="en-US" dirty="0"/>
          </a:p>
          <a:p>
            <a:endParaRPr lang="en-US" dirty="0"/>
          </a:p>
        </p:txBody>
      </p:sp>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b="1" dirty="0"/>
                  <a:t>Fully connected </a:t>
                </a:r>
                <a:r>
                  <a:rPr lang="en-US" dirty="0"/>
                  <a:t>portions of graphs are called </a:t>
                </a:r>
                <a:r>
                  <a:rPr lang="en-US" b="1" dirty="0"/>
                  <a:t>cliques</a:t>
                </a:r>
                <a:r>
                  <a:rPr lang="en-US" dirty="0"/>
                  <a:t> </a:t>
                </a:r>
              </a:p>
              <a:p>
                <a:r>
                  <a:rPr lang="en-US" dirty="0"/>
                  <a:t>Nodes that are vertices of many </a:t>
                </a:r>
                <a:r>
                  <a:rPr lang="en-US" b="1" dirty="0"/>
                  <a:t>triad</a:t>
                </a:r>
                <a:r>
                  <a:rPr lang="en-US" dirty="0"/>
                  <a:t> (triangle) relationships exhibit </a:t>
                </a:r>
                <a:r>
                  <a:rPr lang="en-US" b="1" dirty="0"/>
                  <a:t>clustering   </a:t>
                </a:r>
              </a:p>
              <a:p>
                <a:pPr lvl="1"/>
                <a:r>
                  <a:rPr lang="en-US" dirty="0"/>
                  <a:t>Don’t confuse graph clustering with other types of ‘clustering’, e.g. K-means</a:t>
                </a:r>
              </a:p>
              <a:p>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9033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a:t>
                </a:r>
                <a:r>
                  <a:rPr lang="en-US" b="1" dirty="0"/>
                  <a:t>part of a component with degree </a:t>
                </a:r>
                <a14:m>
                  <m:oMath xmlns:m="http://schemas.openxmlformats.org/officeDocument/2006/math">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𝒌</m:t>
                    </m:r>
                  </m:oMath>
                </a14:m>
                <a:endParaRPr lang="en-US" b="1"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and business organizations  </a:t>
            </a:r>
          </a:p>
          <a:p>
            <a:r>
              <a:rPr lang="en-US" dirty="0"/>
              <a:t>Organisms in an ecosystem</a:t>
            </a:r>
          </a:p>
          <a:p>
            <a:r>
              <a:rPr lang="en-US" dirty="0"/>
              <a:t>Citations in research papers   </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where the node is a </a:t>
                </a:r>
                <a:r>
                  <a:rPr lang="en-US" dirty="0" err="1"/>
                  <a:t>vertice</a:t>
                </a:r>
                <a:r>
                  <a:rPr lang="en-US" dirty="0"/>
                  <a:t> </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searched</a:t>
                </a:r>
              </a:p>
              <a:p>
                <a:r>
                  <a:rPr lang="en-US" dirty="0"/>
                  <a:t>Breadth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breadth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fontScale="92500" lnSpcReduction="20000"/>
          </a:bodyPr>
          <a:lstStyle/>
          <a:p>
            <a:pPr marL="0" indent="0">
              <a:buNone/>
            </a:pPr>
            <a:r>
              <a:rPr lang="en-US" dirty="0"/>
              <a:t>Social networks appear in many forms </a:t>
            </a:r>
          </a:p>
          <a:p>
            <a:r>
              <a:rPr lang="en-US" dirty="0"/>
              <a:t>Example: small network of co-authorship of scientific papers   </a:t>
            </a:r>
          </a:p>
          <a:p>
            <a:r>
              <a:rPr lang="en-US" dirty="0"/>
              <a:t>Relationships represented by </a:t>
            </a:r>
            <a:r>
              <a:rPr lang="en-US" b="1" dirty="0"/>
              <a:t>undirected graph </a:t>
            </a:r>
          </a:p>
          <a:p>
            <a:r>
              <a:rPr lang="en-US" dirty="0"/>
              <a:t>Relationship </a:t>
            </a:r>
            <a:r>
              <a:rPr lang="en-US" b="1" dirty="0"/>
              <a:t>communities</a:t>
            </a:r>
            <a:r>
              <a:rPr lang="en-US" dirty="0"/>
              <a:t> organize along discipline lines</a:t>
            </a:r>
          </a:p>
          <a:p>
            <a:pPr lvl="1"/>
            <a:r>
              <a:rPr lang="en-US" dirty="0"/>
              <a:t>Some community members are </a:t>
            </a:r>
            <a:r>
              <a:rPr lang="en-US" b="1" dirty="0"/>
              <a:t>strongly connected </a:t>
            </a:r>
          </a:p>
          <a:p>
            <a:pPr lvl="1"/>
            <a:r>
              <a:rPr lang="en-US" dirty="0"/>
              <a:t>Strongly connected members are said to be </a:t>
            </a:r>
            <a:r>
              <a:rPr lang="en-US" b="1" dirty="0"/>
              <a:t>influential </a:t>
            </a:r>
          </a:p>
          <a:p>
            <a:r>
              <a:rPr lang="en-US" dirty="0"/>
              <a:t>Few connections between communities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Breadth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Tree has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r>
                  <a:rPr lang="en-US" dirty="0"/>
                  <a:t>For an broad introduction to solving problems by searching see Chapter 3 of </a:t>
                </a:r>
                <a:r>
                  <a:rPr lang="en-US" dirty="0">
                    <a:hlinkClick r:id="rId3"/>
                  </a:rPr>
                  <a:t>Artificial Intelligence, a modern approach, 4</a:t>
                </a:r>
                <a:r>
                  <a:rPr lang="en-US" baseline="30000" dirty="0">
                    <a:hlinkClick r:id="rId3"/>
                  </a:rPr>
                  <a:t>th</a:t>
                </a:r>
                <a:r>
                  <a:rPr lang="en-US" dirty="0">
                    <a:hlinkClick r:id="rId3"/>
                  </a:rPr>
                  <a:t> edition, Russell and Norvig, Pearson, 2021</a:t>
                </a:r>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4"/>
                <a:stretch>
                  <a:fillRect l="-1159" t="-1790" b="-2685"/>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to compare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457200" lvl="1" indent="0">
                  <a:buNone/>
                </a:pPr>
                <a:r>
                  <a:rPr lang="en-US" dirty="0"/>
                  <a:t>Where</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457200" lvl="1"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457200" lvl="1"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a:t>
                </a:r>
                <a:r>
                  <a:rPr lang="en-US" b="1" dirty="0"/>
                  <a:t>random graph</a:t>
                </a:r>
                <a:r>
                  <a:rPr lang="en-US" dirty="0"/>
                  <a:t>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a:t>
                </a:r>
                <a:r>
                  <a:rPr lang="en-US" b="1" dirty="0"/>
                  <a:t>expected Modularity, </a:t>
                </a:r>
                <a14:m>
                  <m:oMath xmlns:m="http://schemas.openxmlformats.org/officeDocument/2006/math">
                    <m:r>
                      <a:rPr lang="en-US" b="1" i="1" smtClean="0">
                        <a:latin typeface="Cambria Math" panose="02040503050406030204" pitchFamily="18" charset="0"/>
                      </a:rPr>
                      <m:t>𝑸</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no known efficient exact algorithms!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93311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447"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recursively continue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a:t>
                </a:r>
                <a:r>
                  <a:rPr lang="en-US" b="1" dirty="0"/>
                  <a:t>spectral decomposition </a:t>
                </a:r>
                <a:r>
                  <a:rPr lang="en-US" dirty="0"/>
                  <a:t>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a:t>
                </a:r>
                <a:r>
                  <a:rPr lang="en-US" b="1" dirty="0"/>
                  <a:t>modularity matrix </a:t>
                </a:r>
                <a:r>
                  <a:rPr lang="en-US" dirty="0"/>
                  <a:t>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565"/>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Magnitudes of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b="0" i="1" smtClean="0">
                        <a:latin typeface="Cambria Math" panose="02040503050406030204" pitchFamily="18" charset="0"/>
                        <a:cs typeface="Segoe UI" panose="020B0502040204020203" pitchFamily="34" charset="0"/>
                      </a:rPr>
                      <m:t>|</m:t>
                    </m:r>
                    <m:r>
                      <a:rPr lang="en-US"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b="0" i="1" smtClean="0">
                        <a:latin typeface="Cambria Math" panose="02040503050406030204" pitchFamily="18" charset="0"/>
                        <a:ea typeface="Cambria Math" panose="02040503050406030204" pitchFamily="18" charset="0"/>
                        <a:cs typeface="Segoe UI" panose="020B0502040204020203" pitchFamily="34" charset="0"/>
                      </a:rPr>
                      <m:t>|</m:t>
                    </m:r>
                    <m:r>
                      <a:rPr lang="en-US"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r>
                      <a:rPr lang="en-US" b="0" i="1" smtClean="0">
                        <a:latin typeface="Cambria Math" panose="02040503050406030204" pitchFamily="18" charset="0"/>
                        <a:ea typeface="Cambria Math" panose="02040503050406030204" pitchFamily="18" charset="0"/>
                        <a:cs typeface="Segoe UI" panose="020B0502040204020203" pitchFamily="34" charset="0"/>
                      </a:rPr>
                      <m:t>|</m:t>
                    </m:r>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recursively divide the graph components to find smaller communities</a:t>
                </a:r>
              </a:p>
              <a:p>
                <a:r>
                  <a:rPr lang="en-US" dirty="0">
                    <a:ea typeface="Cambria Math" panose="02040503050406030204" pitchFamily="18" charset="0"/>
                  </a:rPr>
                  <a:t>Is similar to min-cut algorithm using smallest non-zero eigenvalue</a:t>
                </a:r>
              </a:p>
              <a:p>
                <a:pPr lvl="1"/>
                <a:r>
                  <a:rPr lang="en-US" dirty="0">
                    <a:ea typeface="Cambria Math" panose="02040503050406030204" pitchFamily="18" charset="0"/>
                  </a:rPr>
                  <a:t>We explore this algorithm in a subsequent lesson   </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err="1"/>
                  <a:t>Lanczos</a:t>
                </a:r>
                <a:r>
                  <a:rPr lang="en-US" b="1" dirty="0"/>
                  <a:t> algorithm</a:t>
                </a:r>
                <a:r>
                  <a:rPr lang="en-US" dirty="0">
                    <a:ea typeface="Cambria Math" panose="02040503050406030204" pitchFamily="18" charset="0"/>
                  </a:rPr>
                  <a:t> or </a:t>
                </a:r>
                <a:r>
                  <a:rPr lang="en-US" b="1" dirty="0">
                    <a:ea typeface="Cambria Math" panose="02040503050406030204" pitchFamily="18" charset="0"/>
                  </a:rPr>
                  <a:t>power iteration method</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933113" cy="5526858"/>
          </a:xfrm>
        </p:spPr>
        <p:txBody>
          <a:bodyPr>
            <a:normAutofit/>
          </a:bodyPr>
          <a:lstStyle/>
          <a:p>
            <a:pPr marL="0" indent="0">
              <a:buNone/>
            </a:pPr>
            <a:r>
              <a:rPr lang="en-US" dirty="0"/>
              <a:t>Social networks appear in many forms </a:t>
            </a:r>
          </a:p>
          <a:p>
            <a:r>
              <a:rPr lang="en-US" dirty="0"/>
              <a:t>Undirected </a:t>
            </a:r>
            <a:r>
              <a:rPr lang="en-US" b="1" dirty="0"/>
              <a:t>weighted graph </a:t>
            </a:r>
            <a:r>
              <a:rPr lang="en-US" dirty="0"/>
              <a:t>represents relationships between dolphins</a:t>
            </a:r>
          </a:p>
          <a:p>
            <a:pPr lvl="1"/>
            <a:r>
              <a:rPr lang="en-US" dirty="0"/>
              <a:t>Strength of relationship represented by edge weights  </a:t>
            </a:r>
          </a:p>
          <a:p>
            <a:r>
              <a:rPr lang="en-US" dirty="0"/>
              <a:t>Communities in </a:t>
            </a:r>
            <a:r>
              <a:rPr lang="en-US" b="1" dirty="0"/>
              <a:t>isolated graph components </a:t>
            </a:r>
          </a:p>
          <a:p>
            <a:pPr lvl="1"/>
            <a:r>
              <a:rPr lang="en-US" dirty="0"/>
              <a:t>Some sub-components within communities are weekly connected</a:t>
            </a:r>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447"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65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a:t>Spectral decomposition modularity</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a:t>
            </a:r>
            <a:r>
              <a:rPr lang="en-US" b="1" dirty="0"/>
              <a:t>cores</a:t>
            </a:r>
            <a:r>
              <a:rPr lang="en-US" dirty="0"/>
              <a:t> </a:t>
            </a:r>
          </a:p>
          <a:p>
            <a:r>
              <a:rPr lang="en-US" dirty="0"/>
              <a:t>Discover and </a:t>
            </a:r>
            <a:r>
              <a:rPr lang="en-US" b="1" dirty="0"/>
              <a:t>partition distinct communities </a:t>
            </a:r>
            <a:r>
              <a:rPr lang="en-US" dirty="0"/>
              <a:t>within the networks</a:t>
            </a:r>
          </a:p>
          <a:p>
            <a:r>
              <a:rPr lang="en-US" dirty="0"/>
              <a:t>Find </a:t>
            </a:r>
            <a:r>
              <a:rPr lang="en-US" b="1" dirty="0"/>
              <a:t>highly influential nodes </a:t>
            </a:r>
            <a:r>
              <a:rPr lang="en-US" dirty="0"/>
              <a:t>in the network</a:t>
            </a:r>
          </a:p>
          <a:p>
            <a:r>
              <a:rPr lang="en-US" dirty="0"/>
              <a:t>Community analysis is largely </a:t>
            </a:r>
            <a:r>
              <a:rPr lang="en-US" b="1" dirty="0"/>
              <a:t>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e.g. predator-prey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Spectral modularity decomposition</a:t>
            </a:r>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13274</TotalTime>
  <Words>3120</Words>
  <Application>Microsoft Office PowerPoint</Application>
  <PresentationFormat>Widescreen</PresentationFormat>
  <Paragraphs>456</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Cambria Math</vt:lpstr>
      <vt:lpstr>Segoe UI</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Breadth First Search Algorithm</vt:lpstr>
      <vt:lpstr>Breadth First Search Algorithm</vt:lpstr>
      <vt:lpstr>Breadth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Stephen Elston</cp:lastModifiedBy>
  <cp:revision>651</cp:revision>
  <dcterms:created xsi:type="dcterms:W3CDTF">2020-08-19T23:28:02Z</dcterms:created>
  <dcterms:modified xsi:type="dcterms:W3CDTF">2024-03-18T01:45:39Z</dcterms:modified>
</cp:coreProperties>
</file>