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718" r:id="rId2"/>
    <p:sldId id="689" r:id="rId3"/>
    <p:sldId id="753" r:id="rId4"/>
    <p:sldId id="749" r:id="rId5"/>
    <p:sldId id="688" r:id="rId6"/>
    <p:sldId id="754" r:id="rId7"/>
    <p:sldId id="735" r:id="rId8"/>
    <p:sldId id="737" r:id="rId9"/>
    <p:sldId id="736" r:id="rId10"/>
    <p:sldId id="738" r:id="rId11"/>
    <p:sldId id="739" r:id="rId12"/>
    <p:sldId id="750" r:id="rId13"/>
    <p:sldId id="740" r:id="rId14"/>
    <p:sldId id="741" r:id="rId15"/>
    <p:sldId id="742" r:id="rId16"/>
    <p:sldId id="744" r:id="rId17"/>
    <p:sldId id="745" r:id="rId18"/>
    <p:sldId id="746" r:id="rId19"/>
    <p:sldId id="748" r:id="rId20"/>
    <p:sldId id="751" r:id="rId21"/>
    <p:sldId id="752" r:id="rId22"/>
    <p:sldId id="734" r:id="rId23"/>
    <p:sldId id="690" r:id="rId24"/>
    <p:sldId id="692" r:id="rId25"/>
    <p:sldId id="693" r:id="rId26"/>
    <p:sldId id="691" r:id="rId27"/>
    <p:sldId id="695" r:id="rId28"/>
    <p:sldId id="719" r:id="rId29"/>
    <p:sldId id="696" r:id="rId30"/>
    <p:sldId id="694" r:id="rId31"/>
    <p:sldId id="697" r:id="rId32"/>
    <p:sldId id="698" r:id="rId33"/>
    <p:sldId id="699" r:id="rId34"/>
    <p:sldId id="700" r:id="rId35"/>
    <p:sldId id="701" r:id="rId36"/>
    <p:sldId id="702" r:id="rId37"/>
    <p:sldId id="703" r:id="rId38"/>
    <p:sldId id="704" r:id="rId39"/>
    <p:sldId id="705" r:id="rId40"/>
    <p:sldId id="706" r:id="rId41"/>
    <p:sldId id="707" r:id="rId42"/>
    <p:sldId id="709" r:id="rId43"/>
    <p:sldId id="710" r:id="rId44"/>
    <p:sldId id="711" r:id="rId45"/>
    <p:sldId id="733" r:id="rId46"/>
    <p:sldId id="712" r:id="rId47"/>
    <p:sldId id="727" r:id="rId48"/>
    <p:sldId id="713" r:id="rId49"/>
    <p:sldId id="714" r:id="rId50"/>
    <p:sldId id="715" r:id="rId51"/>
    <p:sldId id="716" r:id="rId52"/>
    <p:sldId id="717" r:id="rId53"/>
    <p:sldId id="732" r:id="rId54"/>
    <p:sldId id="720" r:id="rId55"/>
    <p:sldId id="721" r:id="rId56"/>
    <p:sldId id="722" r:id="rId57"/>
    <p:sldId id="729" r:id="rId58"/>
    <p:sldId id="675" r:id="rId59"/>
    <p:sldId id="723" r:id="rId60"/>
    <p:sldId id="725" r:id="rId61"/>
    <p:sldId id="726" r:id="rId62"/>
    <p:sldId id="728" r:id="rId63"/>
    <p:sldId id="731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79" d="100"/>
          <a:sy n="79" d="100"/>
        </p:scale>
        <p:origin x="33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534D1-5B48-49E9-A024-C5EAE54CADD0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EEBAC-B083-4D6F-9402-80E985106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38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25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99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52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14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21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0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06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35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27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17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91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82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626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89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380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180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506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75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11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40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470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47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26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79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5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381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058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36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22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13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34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981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718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314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968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91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605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884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639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756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806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8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991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297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908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370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393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4554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5609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1879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851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4949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2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588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092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800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48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69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2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65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BF2D-41FA-4DC4-ACC3-8DBE09B5C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E280-A648-496F-85AA-9A66AAFBB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1F5B-8D44-4C83-9847-9551BDB9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3EC5-9432-4A66-9E64-E003554D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60A7-E873-4AE3-A514-E4BB65FC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79D8-3828-4F5E-A0BB-AE8F18A2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49175-8BA9-4D53-9A50-71475727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69A9-F519-4FA9-87F2-1A347FB6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8528B-FA2D-4D43-8A7A-88991C0E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180F-7D0D-482B-8460-366B4570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92452-B6BA-4A34-9679-D34A2491E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9B900-A9C9-4E80-B0A6-A832725EC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F2A1-3E26-417B-A42B-3427FF81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7A0C-4E40-41D0-87DD-C9D85960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0001-2CEE-4F16-93B6-4F0DBBE7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85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F54C-82AC-4275-8221-D46FC266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4F01-9014-47D8-8412-C244B62E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B737-AC34-448C-98C8-898605FA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E056-A155-42C1-99FF-43666877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04B6-2335-4095-8B32-5F546DC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810-4E61-4DB3-B18D-C9651617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02EFD-6306-4EE5-A93E-C3B3D397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911E-21ED-48DB-87D1-BAEBD3DE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AC4B-FA15-4C3B-8886-15F84DD5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26E0-E09D-46FC-99D1-733DF58D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2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5468-6E3C-464D-A6F9-9A5E61BD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0FFA-BA3D-4026-B5EE-95A00E43F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18753-9280-4B68-B1BA-6C5B41A5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F946-8BD2-4E05-B886-1FBA90C0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ECCFF-AF08-450A-8E24-1D390154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7094-F2F0-4A8D-A5C3-D80BC46D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D42C-20FB-433D-B2FA-15722CF5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BDB4-437B-4186-8704-EDB6B55F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E20E-37E7-4857-AB8D-67948CF3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63DCC-87D5-46CD-B027-BA49CC6B1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33A01-0D20-4787-9FA8-283275AB4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74D2-843D-4F2D-AF16-E7E1F35B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64638-A973-4BE2-AA0D-66B04C9B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6A5EE-6F5E-4133-B608-A36D2C04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0394-55C9-4C4A-93DB-AAA9493A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A156-2986-4ABD-88EB-80463BB8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26ACC-44A1-415B-AB92-2445AC79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5FF18-7690-4BEF-A85B-1A8FDA4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4E047-CF1F-417C-929D-18F84456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A4F07-AD23-4E5E-9D5E-A87F2D58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53E95-DB56-411B-BBAF-EB0EAFEE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955A-B592-4DB6-A7B5-B68170C5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1CCC-97B2-4BF2-8369-40860ECB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5B1-BF41-4C84-B04F-06D900AC3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F8CC-17EE-455F-8D16-116AB173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F062-FCFC-4AB6-9E1B-1BFB8D9B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17FCE-EFD7-4175-A763-32BF3DBC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326B-82FA-4368-92A0-C51E5CC7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04CE4-5C9C-4E2A-9970-F159A60B7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66A65-F884-4AEB-B19D-2497ADCF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AC10-F420-471E-84BC-C7B24E22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FE1D-5DF8-4727-A7F1-8BCA4EDE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22EEE-ACB0-49BB-9812-5ADB795B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FB1D0-F1BF-42CA-83CA-B3568E5E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13485-E4D3-4F57-A46D-C56DED0F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6D78-2DED-4113-B1CF-35F31813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83D5-83EE-4A48-BB2E-1FC30CD8E44A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174D-3533-4CD4-AD63-7B08E0402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0482C-E75C-4391-BC8F-CC472108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cality-sensitive_hashin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-d_tre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i.cmu.edu/pub_files/pub1/moore_andrew_1991_1/moore_andrew_1991_1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en.wikipedia.org/wiki/K-d_tree" TargetMode="External"/><Relationship Id="rId4" Type="http://schemas.openxmlformats.org/officeDocument/2006/relationships/hyperlink" Target="https://www.manning.com/books/advanced-algorithms-and-data-structures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636650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Similarity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522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2317F-F47E-4078-8A9E-272A9AB83B75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2024,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39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are constructed by binary partitioning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Continue to partition, round robin back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r>
                  <a:rPr lang="en-US" dirty="0">
                    <a:latin typeface="+mn-lt"/>
                  </a:rPr>
                  <a:t>Single node is a leaf of the tree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  <a:blipFill>
                <a:blip r:embed="rId3"/>
                <a:stretch>
                  <a:fillRect l="-1111" t="-9426" b="-1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2766609" y="258189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3713984" y="3150197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862206"/>
            <a:ext cx="607748" cy="339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263953" y="2862206"/>
            <a:ext cx="535362" cy="336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4226498" y="380984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A9BFA00-8F8A-EFCC-877D-FFA57C9D6AF0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D5B92AF-F028-8587-40F2-21F749066028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0065C14-9537-91C2-B011-4A131A2A942D}"/>
              </a:ext>
            </a:extLst>
          </p:cNvPr>
          <p:cNvCxnSpPr>
            <a:cxnSpLocks/>
            <a:stCxn id="43" idx="3"/>
            <a:endCxn id="55" idx="0"/>
          </p:cNvCxnSpPr>
          <p:nvPr/>
        </p:nvCxnSpPr>
        <p:spPr>
          <a:xfrm flipH="1">
            <a:off x="3531365" y="3430504"/>
            <a:ext cx="267950" cy="3783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6E973BD-6A1F-A166-BA2F-81B0A28A84E0}"/>
              </a:ext>
            </a:extLst>
          </p:cNvPr>
          <p:cNvCxnSpPr>
            <a:cxnSpLocks/>
            <a:stCxn id="43" idx="5"/>
            <a:endCxn id="54" idx="0"/>
          </p:cNvCxnSpPr>
          <p:nvPr/>
        </p:nvCxnSpPr>
        <p:spPr>
          <a:xfrm>
            <a:off x="4211328" y="3430504"/>
            <a:ext cx="306508" cy="379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746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1486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KD-trees are constructed by binary partitioning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Now there are only leaves to add to the tree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319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Query KD-tree to determine nearest neighbors 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Initialize with sample 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Start at the root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Head left or right from node based on split value and sample value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Determine distance for nearest neighbor search    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Usually use Euclidean distance, but can use other metrics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Repeat step 3 until leaves encountered 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Determine distance for nearest neighbor search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Backtrack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to other branches to determine if NN missed 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Prune branches if distances are not NNs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Pruning gives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computational complexity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99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13069" y="896078"/>
            <a:ext cx="11345556" cy="1486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3-nearest neighbor query a KD-Tree by following the node splits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Start with a new observation, </a:t>
            </a:r>
            <a:r>
              <a:rPr lang="en-US" i="1" dirty="0">
                <a:latin typeface="+mn-lt"/>
              </a:rPr>
              <a:t>Z</a:t>
            </a:r>
            <a:r>
              <a:rPr lang="en-US" dirty="0">
                <a:latin typeface="+mn-lt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109101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27979" y="896078"/>
                <a:ext cx="11330645" cy="148648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rapidly 3-nearest neighbor query a KD-Tree by following the node splits 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for </a:t>
                </a:r>
                <a:r>
                  <a:rPr lang="en-US" i="1" dirty="0">
                    <a:latin typeface="+mn-lt"/>
                  </a:rPr>
                  <a:t>Z</a:t>
                </a:r>
                <a:r>
                  <a:rPr lang="en-US" dirty="0">
                    <a:latin typeface="+mn-lt"/>
                  </a:rPr>
                  <a:t> is greater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of </a:t>
                </a:r>
                <a:r>
                  <a:rPr lang="en-US" i="1" dirty="0">
                    <a:latin typeface="+mn-lt"/>
                  </a:rPr>
                  <a:t>E</a:t>
                </a:r>
              </a:p>
              <a:p>
                <a:r>
                  <a:rPr lang="en-US" dirty="0">
                    <a:latin typeface="+mn-lt"/>
                  </a:rPr>
                  <a:t>So branch right to </a:t>
                </a:r>
                <a:r>
                  <a:rPr lang="en-US" i="1" dirty="0">
                    <a:latin typeface="+mn-lt"/>
                  </a:rPr>
                  <a:t>G, </a:t>
                </a:r>
                <a:r>
                  <a:rPr lang="en-US" dirty="0">
                    <a:latin typeface="+mn-lt"/>
                  </a:rPr>
                  <a:t>find distance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27979" y="896078"/>
                <a:ext cx="11330645" cy="1486485"/>
              </a:xfrm>
              <a:blipFill>
                <a:blip r:embed="rId3"/>
                <a:stretch>
                  <a:fillRect l="-1130" t="-9426" r="-108" b="-1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2E945C-7EBC-B523-EC72-1560AB6072CE}"/>
              </a:ext>
            </a:extLst>
          </p:cNvPr>
          <p:cNvCxnSpPr/>
          <p:nvPr/>
        </p:nvCxnSpPr>
        <p:spPr>
          <a:xfrm>
            <a:off x="3909060" y="2621629"/>
            <a:ext cx="944198" cy="5285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BDBA73-0EDA-A63F-883F-E3FC5B31196B}"/>
              </a:ext>
            </a:extLst>
          </p:cNvPr>
          <p:cNvCxnSpPr/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34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83249" y="896078"/>
                <a:ext cx="11375376" cy="148648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rapidly 3-nearest neighbor query a KD-Tree by following the node splits 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for </a:t>
                </a:r>
                <a:r>
                  <a:rPr lang="en-US" i="1" dirty="0">
                    <a:latin typeface="+mn-lt"/>
                  </a:rPr>
                  <a:t>Z</a:t>
                </a:r>
                <a:r>
                  <a:rPr lang="en-US" dirty="0">
                    <a:latin typeface="+mn-lt"/>
                  </a:rPr>
                  <a:t> is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of </a:t>
                </a:r>
                <a:r>
                  <a:rPr lang="en-US" i="1" dirty="0">
                    <a:latin typeface="+mn-lt"/>
                  </a:rPr>
                  <a:t>G</a:t>
                </a:r>
              </a:p>
              <a:p>
                <a:r>
                  <a:rPr lang="en-US" dirty="0">
                    <a:latin typeface="+mn-lt"/>
                  </a:rPr>
                  <a:t>So branch right to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find distance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83249" y="896078"/>
                <a:ext cx="11375376" cy="1486485"/>
              </a:xfrm>
              <a:blipFill>
                <a:blip r:embed="rId3"/>
                <a:stretch>
                  <a:fillRect l="-1072" t="-9426" b="-1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2E945C-7EBC-B523-EC72-1560AB6072CE}"/>
              </a:ext>
            </a:extLst>
          </p:cNvPr>
          <p:cNvCxnSpPr/>
          <p:nvPr/>
        </p:nvCxnSpPr>
        <p:spPr>
          <a:xfrm>
            <a:off x="3909060" y="2621629"/>
            <a:ext cx="944198" cy="5285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>
            <a:off x="5028045" y="3208251"/>
            <a:ext cx="984299" cy="48809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7397452-56DD-B179-2F6C-277725B4A95F}"/>
              </a:ext>
            </a:extLst>
          </p:cNvPr>
          <p:cNvCxnSpPr/>
          <p:nvPr/>
        </p:nvCxnSpPr>
        <p:spPr>
          <a:xfrm>
            <a:off x="10829359" y="4362586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0A2AD60-03EE-314C-6D2A-73EDA48D967C}"/>
              </a:ext>
            </a:extLst>
          </p:cNvPr>
          <p:cNvCxnSpPr>
            <a:cxnSpLocks/>
          </p:cNvCxnSpPr>
          <p:nvPr/>
        </p:nvCxnSpPr>
        <p:spPr>
          <a:xfrm flipV="1">
            <a:off x="10493379" y="4931196"/>
            <a:ext cx="412959" cy="54708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70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10455" y="896078"/>
            <a:ext cx="11348170" cy="14864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3-nearest neighbor query a KD-Tree by following the node splits  </a:t>
            </a:r>
            <a:endParaRPr lang="en-US" sz="2400" dirty="0">
              <a:latin typeface="+mn-lt"/>
            </a:endParaRPr>
          </a:p>
          <a:p>
            <a:r>
              <a:rPr lang="en-US" i="1" dirty="0">
                <a:latin typeface="+mn-lt"/>
              </a:rPr>
              <a:t>Z</a:t>
            </a:r>
            <a:r>
              <a:rPr lang="en-US" dirty="0">
                <a:latin typeface="+mn-lt"/>
              </a:rPr>
              <a:t> has nearest neighbors on graph </a:t>
            </a:r>
            <a:r>
              <a:rPr lang="en-US" i="1" dirty="0">
                <a:latin typeface="+mn-lt"/>
              </a:rPr>
              <a:t>I</a:t>
            </a:r>
            <a:r>
              <a:rPr lang="en-US" dirty="0">
                <a:latin typeface="+mn-lt"/>
              </a:rPr>
              <a:t>, </a:t>
            </a:r>
            <a:r>
              <a:rPr lang="en-US" i="1" dirty="0">
                <a:latin typeface="+mn-lt"/>
              </a:rPr>
              <a:t>G</a:t>
            </a:r>
            <a:r>
              <a:rPr lang="en-US" dirty="0">
                <a:latin typeface="+mn-lt"/>
              </a:rPr>
              <a:t>, </a:t>
            </a:r>
            <a:r>
              <a:rPr lang="en-US" i="1" dirty="0">
                <a:latin typeface="+mn-lt"/>
              </a:rPr>
              <a:t>K</a:t>
            </a:r>
          </a:p>
          <a:p>
            <a:r>
              <a:rPr lang="en-US" dirty="0">
                <a:latin typeface="+mn-lt"/>
              </a:rPr>
              <a:t>But is there a nearer neighbor on the graph?</a:t>
            </a:r>
            <a:endParaRPr lang="en-US" i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2E945C-7EBC-B523-EC72-1560AB6072CE}"/>
              </a:ext>
            </a:extLst>
          </p:cNvPr>
          <p:cNvCxnSpPr/>
          <p:nvPr/>
        </p:nvCxnSpPr>
        <p:spPr>
          <a:xfrm>
            <a:off x="3909060" y="2621629"/>
            <a:ext cx="944198" cy="5285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>
            <a:off x="5028045" y="3208251"/>
            <a:ext cx="984299" cy="48809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3455BB-B609-9C43-083A-B4550BD2BF13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907D44-728E-A9BC-0B25-B71E4188AE15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11008626" y="4931196"/>
            <a:ext cx="189460" cy="118855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465657-CC77-B43D-3816-86818C6DEAFC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10493379" y="4931196"/>
            <a:ext cx="412959" cy="54708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F34FE9-1D4C-5FC8-2E8E-5F116B6DB115}"/>
              </a:ext>
            </a:extLst>
          </p:cNvPr>
          <p:cNvCxnSpPr>
            <a:cxnSpLocks/>
          </p:cNvCxnSpPr>
          <p:nvPr/>
        </p:nvCxnSpPr>
        <p:spPr>
          <a:xfrm>
            <a:off x="6179658" y="3787416"/>
            <a:ext cx="751295" cy="68802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113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04511" y="896078"/>
            <a:ext cx="11354113" cy="148648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3-nearest neighbor query a KD-Tree by following the node splits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We need to </a:t>
            </a:r>
            <a:r>
              <a:rPr lang="en-US" b="1" dirty="0">
                <a:latin typeface="+mn-lt"/>
              </a:rPr>
              <a:t>backtrack</a:t>
            </a:r>
            <a:r>
              <a:rPr lang="en-US" dirty="0">
                <a:latin typeface="+mn-lt"/>
              </a:rPr>
              <a:t> to determine if there is a nearer neighbor on another branch</a:t>
            </a:r>
          </a:p>
          <a:p>
            <a:r>
              <a:rPr lang="en-US" dirty="0">
                <a:latin typeface="+mn-lt"/>
              </a:rPr>
              <a:t>Backtracking to K then to branch with F, finding a nearer neighbor than K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 flipH="1">
            <a:off x="4853258" y="3881007"/>
            <a:ext cx="627427" cy="65597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3455BB-B609-9C43-083A-B4550BD2BF13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907D44-728E-A9BC-0B25-B71E4188AE15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11008626" y="4931196"/>
            <a:ext cx="189460" cy="118855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465657-CC77-B43D-3816-86818C6DEAFC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10339527" y="4843007"/>
            <a:ext cx="566811" cy="88189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F34FE9-1D4C-5FC8-2E8E-5F116B6DB115}"/>
              </a:ext>
            </a:extLst>
          </p:cNvPr>
          <p:cNvCxnSpPr>
            <a:cxnSpLocks/>
          </p:cNvCxnSpPr>
          <p:nvPr/>
        </p:nvCxnSpPr>
        <p:spPr>
          <a:xfrm flipH="1" flipV="1">
            <a:off x="6140415" y="3760003"/>
            <a:ext cx="860460" cy="72519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365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73380" y="898164"/>
            <a:ext cx="10952281" cy="14864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3-nearest neighbor query a KD-Tree by following the node splits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Continue </a:t>
            </a:r>
            <a:r>
              <a:rPr lang="en-US" b="1" dirty="0">
                <a:latin typeface="+mn-lt"/>
              </a:rPr>
              <a:t>backtracking</a:t>
            </a:r>
            <a:r>
              <a:rPr lang="en-US" dirty="0">
                <a:latin typeface="+mn-lt"/>
              </a:rPr>
              <a:t> to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 then to branch to </a:t>
            </a:r>
            <a:r>
              <a:rPr lang="en-US" i="1" dirty="0">
                <a:latin typeface="+mn-lt"/>
              </a:rPr>
              <a:t>C</a:t>
            </a:r>
            <a:r>
              <a:rPr lang="en-US" dirty="0">
                <a:latin typeface="+mn-lt"/>
              </a:rPr>
              <a:t> and </a:t>
            </a:r>
            <a:r>
              <a:rPr lang="en-US" i="1" dirty="0">
                <a:latin typeface="+mn-lt"/>
              </a:rPr>
              <a:t>J</a:t>
            </a:r>
            <a:r>
              <a:rPr lang="en-US" dirty="0">
                <a:latin typeface="+mn-lt"/>
              </a:rPr>
              <a:t>, but no nearer neighbor</a:t>
            </a:r>
          </a:p>
          <a:p>
            <a:r>
              <a:rPr lang="en-US" dirty="0">
                <a:latin typeface="+mn-lt"/>
              </a:rPr>
              <a:t>We can </a:t>
            </a:r>
            <a:r>
              <a:rPr lang="en-US" b="1" dirty="0">
                <a:latin typeface="+mn-lt"/>
              </a:rPr>
              <a:t>prune</a:t>
            </a:r>
            <a:r>
              <a:rPr lang="en-US" dirty="0">
                <a:latin typeface="+mn-lt"/>
              </a:rPr>
              <a:t> the branch with </a:t>
            </a:r>
            <a:r>
              <a:rPr lang="en-US" i="1" dirty="0">
                <a:latin typeface="+mn-lt"/>
              </a:rPr>
              <a:t>C</a:t>
            </a:r>
            <a:r>
              <a:rPr lang="en-US" dirty="0">
                <a:latin typeface="+mn-lt"/>
              </a:rPr>
              <a:t> and </a:t>
            </a:r>
            <a:r>
              <a:rPr lang="en-US" i="1" dirty="0">
                <a:latin typeface="+mn-lt"/>
              </a:rPr>
              <a:t>J</a:t>
            </a:r>
            <a:r>
              <a:rPr lang="en-US" dirty="0">
                <a:latin typeface="+mn-lt"/>
              </a:rPr>
              <a:t> from the 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 flipH="1" flipV="1">
            <a:off x="5002998" y="3150197"/>
            <a:ext cx="987224" cy="48185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3455BB-B609-9C43-083A-B4550BD2BF13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907D44-728E-A9BC-0B25-B71E4188AE15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11008626" y="4931196"/>
            <a:ext cx="189460" cy="118855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465657-CC77-B43D-3816-86818C6DEAFC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10339527" y="4843007"/>
            <a:ext cx="566811" cy="88189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F34FE9-1D4C-5FC8-2E8E-5F116B6DB115}"/>
              </a:ext>
            </a:extLst>
          </p:cNvPr>
          <p:cNvCxnSpPr>
            <a:cxnSpLocks/>
          </p:cNvCxnSpPr>
          <p:nvPr/>
        </p:nvCxnSpPr>
        <p:spPr>
          <a:xfrm flipH="1" flipV="1">
            <a:off x="6140415" y="3760003"/>
            <a:ext cx="860460" cy="72519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433E6B-7946-0343-7146-C3B4EC235F62}"/>
              </a:ext>
            </a:extLst>
          </p:cNvPr>
          <p:cNvCxnSpPr>
            <a:cxnSpLocks/>
          </p:cNvCxnSpPr>
          <p:nvPr/>
        </p:nvCxnSpPr>
        <p:spPr>
          <a:xfrm flipH="1">
            <a:off x="3344349" y="3287114"/>
            <a:ext cx="951497" cy="43709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0913AB7-DB2C-075A-9D79-0ADAECD6ECD3}"/>
              </a:ext>
            </a:extLst>
          </p:cNvPr>
          <p:cNvCxnSpPr>
            <a:cxnSpLocks/>
          </p:cNvCxnSpPr>
          <p:nvPr/>
        </p:nvCxnSpPr>
        <p:spPr>
          <a:xfrm>
            <a:off x="3130181" y="4103723"/>
            <a:ext cx="612293" cy="73928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56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6400" y="898164"/>
            <a:ext cx="11119261" cy="1486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query a KD-Tree by following the video splits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The backtrack arrives at the root, </a:t>
            </a:r>
            <a:r>
              <a:rPr lang="en-US" b="1" dirty="0">
                <a:latin typeface="+mn-lt"/>
              </a:rPr>
              <a:t>terminating</a:t>
            </a:r>
            <a:r>
              <a:rPr lang="en-US" dirty="0">
                <a:latin typeface="+mn-lt"/>
              </a:rPr>
              <a:t> the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 flipH="1" flipV="1">
            <a:off x="5002998" y="3150197"/>
            <a:ext cx="987224" cy="48185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3455BB-B609-9C43-083A-B4550BD2BF13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907D44-728E-A9BC-0B25-B71E4188AE15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11008626" y="4931196"/>
            <a:ext cx="189460" cy="118855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465657-CC77-B43D-3816-86818C6DEAFC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10339527" y="4843007"/>
            <a:ext cx="566811" cy="88189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F34FE9-1D4C-5FC8-2E8E-5F116B6DB115}"/>
              </a:ext>
            </a:extLst>
          </p:cNvPr>
          <p:cNvCxnSpPr>
            <a:cxnSpLocks/>
          </p:cNvCxnSpPr>
          <p:nvPr/>
        </p:nvCxnSpPr>
        <p:spPr>
          <a:xfrm flipH="1" flipV="1">
            <a:off x="6140415" y="3760003"/>
            <a:ext cx="860460" cy="72519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433E6B-7946-0343-7146-C3B4EC235F62}"/>
              </a:ext>
            </a:extLst>
          </p:cNvPr>
          <p:cNvCxnSpPr>
            <a:cxnSpLocks/>
          </p:cNvCxnSpPr>
          <p:nvPr/>
        </p:nvCxnSpPr>
        <p:spPr>
          <a:xfrm flipH="1" flipV="1">
            <a:off x="3866866" y="2621629"/>
            <a:ext cx="986392" cy="5285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19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Search at 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We need an efficient way to (approximately) perform similarity joins at massive scale   </a:t>
                </a:r>
              </a:p>
              <a:p>
                <a:r>
                  <a:rPr lang="en-US" dirty="0">
                    <a:latin typeface="+mn-lt"/>
                  </a:rPr>
                  <a:t>If we simply compute the pairwise similarity of n variables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pairs </a:t>
                </a:r>
              </a:p>
              <a:p>
                <a:r>
                  <a:rPr lang="en-US" dirty="0">
                    <a:latin typeface="+mn-lt"/>
                  </a:rPr>
                  <a:t>Simple pairwise similarity is computationally infeasible for large scale problems!</a:t>
                </a:r>
              </a:p>
              <a:p>
                <a:r>
                  <a:rPr lang="en-US" dirty="0">
                    <a:latin typeface="+mn-lt"/>
                  </a:rPr>
                  <a:t>Need an efficient method for large-scale and high-dimensional </a:t>
                </a:r>
                <a:r>
                  <a:rPr lang="en-US" b="1" dirty="0">
                    <a:latin typeface="+mn-lt"/>
                  </a:rPr>
                  <a:t>similarity joins</a:t>
                </a:r>
                <a:r>
                  <a:rPr lang="en-US" dirty="0">
                    <a:latin typeface="+mn-lt"/>
                  </a:rPr>
                  <a:t>! </a:t>
                </a:r>
              </a:p>
              <a:p>
                <a:r>
                  <a:rPr lang="en-US" dirty="0">
                    <a:latin typeface="+mn-lt"/>
                  </a:rPr>
                  <a:t>Find exact low-dimensional similarity with KD-tree  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Efficient algorithm for finding nearest neighbors in low dimensional spaces  </a:t>
                </a:r>
              </a:p>
              <a:p>
                <a:r>
                  <a:rPr lang="en-US" dirty="0">
                    <a:latin typeface="+mn-lt"/>
                  </a:rPr>
                  <a:t>Find high-dimensional approximation using a </a:t>
                </a:r>
                <a:r>
                  <a:rPr lang="en-US" b="1" dirty="0">
                    <a:latin typeface="+mn-lt"/>
                  </a:rPr>
                  <a:t>locally sensitive hashing (LSH)</a:t>
                </a:r>
                <a:r>
                  <a:rPr lang="en-US" dirty="0">
                    <a:latin typeface="+mn-lt"/>
                  </a:rPr>
                  <a:t>  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mini-hash approximates </a:t>
                </a:r>
                <a:r>
                  <a:rPr lang="en-US" sz="2800" b="1" dirty="0">
                    <a:latin typeface="+mn-lt"/>
                  </a:rPr>
                  <a:t>distance metric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Improve accuracy with </a:t>
                </a:r>
                <a:r>
                  <a:rPr lang="en-US" sz="2800" b="1" dirty="0">
                    <a:latin typeface="+mn-lt"/>
                  </a:rPr>
                  <a:t>locally sensitive hashing</a:t>
                </a:r>
              </a:p>
              <a:p>
                <a:r>
                  <a:rPr lang="en-US" dirty="0">
                    <a:latin typeface="+mn-lt"/>
                  </a:rPr>
                  <a:t>Apply to other distance metrics in high-dimensional spaces       </a:t>
                </a: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847" t="-2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3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62280" y="898164"/>
                <a:ext cx="11063382" cy="57378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  <a:hlinkClick r:id="rId3"/>
                  </a:rPr>
                  <a:t>Locally sensitive hashing (LSH) </a:t>
                </a:r>
                <a:r>
                  <a:rPr lang="en-US" dirty="0">
                    <a:latin typeface="+mn-lt"/>
                  </a:rPr>
                  <a:t>is a computationally efficient method to measure similarity in high dimensional spaces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LSH algorithms perform approximate similarity search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complexity for high dimensional space      </a:t>
                </a:r>
              </a:p>
              <a:p>
                <a:r>
                  <a:rPr lang="en-US" dirty="0">
                    <a:latin typeface="+mn-lt"/>
                  </a:rPr>
                  <a:t>LSH algorithms can be applied to categorical and numeric data   </a:t>
                </a:r>
              </a:p>
              <a:p>
                <a:pPr lvl="1"/>
                <a:r>
                  <a:rPr lang="en-US" dirty="0" err="1">
                    <a:latin typeface="+mn-lt"/>
                  </a:rPr>
                  <a:t>Jacard</a:t>
                </a:r>
                <a:r>
                  <a:rPr lang="en-US" dirty="0">
                    <a:latin typeface="+mn-lt"/>
                  </a:rPr>
                  <a:t> similarity  </a:t>
                </a:r>
              </a:p>
              <a:p>
                <a:pPr lvl="1"/>
                <a:r>
                  <a:rPr lang="en-US" dirty="0">
                    <a:latin typeface="+mn-lt"/>
                  </a:rPr>
                  <a:t>Hamming distance</a:t>
                </a:r>
              </a:p>
              <a:p>
                <a:pPr lvl="1"/>
                <a:r>
                  <a:rPr lang="en-US" dirty="0">
                    <a:latin typeface="+mn-lt"/>
                  </a:rPr>
                  <a:t>Euclidean distance</a:t>
                </a:r>
              </a:p>
              <a:p>
                <a:pPr lvl="1"/>
                <a:r>
                  <a:rPr lang="en-US" dirty="0">
                    <a:latin typeface="+mn-lt"/>
                  </a:rPr>
                  <a:t>Cosign similarity </a:t>
                </a:r>
              </a:p>
              <a:p>
                <a:pPr lvl="1"/>
                <a:r>
                  <a:rPr lang="en-US" dirty="0">
                    <a:latin typeface="+mn-lt"/>
                  </a:rPr>
                  <a:t>Etc.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62280" y="898164"/>
                <a:ext cx="11063382" cy="5737844"/>
              </a:xfrm>
              <a:blipFill>
                <a:blip r:embed="rId4"/>
                <a:stretch>
                  <a:fillRect l="-1157" t="-1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72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2280" y="898164"/>
            <a:ext cx="11063382" cy="26789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Example, process flow for LSH for document similarity  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Goal is to perform similarity search between documents in corpus</a:t>
            </a:r>
          </a:p>
          <a:p>
            <a:r>
              <a:rPr lang="en-US" dirty="0">
                <a:latin typeface="+mn-lt"/>
              </a:rPr>
              <a:t>Process involves three steps   </a:t>
            </a:r>
          </a:p>
        </p:txBody>
      </p:sp>
      <p:sp>
        <p:nvSpPr>
          <p:cNvPr id="4" name="Rectangle: Top Corners Snipped 3">
            <a:extLst>
              <a:ext uri="{FF2B5EF4-FFF2-40B4-BE49-F238E27FC236}">
                <a16:creationId xmlns:a16="http://schemas.microsoft.com/office/drawing/2014/main" id="{5BE6CEA0-9A98-7185-1BBF-C99CD497D715}"/>
              </a:ext>
            </a:extLst>
          </p:cNvPr>
          <p:cNvSpPr/>
          <p:nvPr/>
        </p:nvSpPr>
        <p:spPr>
          <a:xfrm rot="5400000">
            <a:off x="3523477" y="3835104"/>
            <a:ext cx="1796307" cy="1876405"/>
          </a:xfrm>
          <a:prstGeom prst="snip2Same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4BD74-E833-890F-38FC-78E74B0F4FDE}"/>
              </a:ext>
            </a:extLst>
          </p:cNvPr>
          <p:cNvSpPr txBox="1"/>
          <p:nvPr/>
        </p:nvSpPr>
        <p:spPr>
          <a:xfrm>
            <a:off x="3603170" y="4357807"/>
            <a:ext cx="1636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Shingling of document</a:t>
            </a:r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3846E49C-9537-F787-3165-FCB971133079}"/>
              </a:ext>
            </a:extLst>
          </p:cNvPr>
          <p:cNvSpPr/>
          <p:nvPr/>
        </p:nvSpPr>
        <p:spPr>
          <a:xfrm rot="5400000">
            <a:off x="6328621" y="3835102"/>
            <a:ext cx="1796307" cy="1876405"/>
          </a:xfrm>
          <a:prstGeom prst="snip2Same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811BC-A8E0-00B0-FE64-13565D8044A8}"/>
              </a:ext>
            </a:extLst>
          </p:cNvPr>
          <p:cNvSpPr txBox="1"/>
          <p:nvPr/>
        </p:nvSpPr>
        <p:spPr>
          <a:xfrm>
            <a:off x="6451208" y="3988473"/>
            <a:ext cx="1636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Mini-hashing to create sketch</a:t>
            </a:r>
          </a:p>
        </p:txBody>
      </p:sp>
      <p:sp>
        <p:nvSpPr>
          <p:cNvPr id="8" name="Rectangle: Top Corners Snipped 7">
            <a:extLst>
              <a:ext uri="{FF2B5EF4-FFF2-40B4-BE49-F238E27FC236}">
                <a16:creationId xmlns:a16="http://schemas.microsoft.com/office/drawing/2014/main" id="{CE262769-0F2B-2FDA-DBA2-003E1BDCE022}"/>
              </a:ext>
            </a:extLst>
          </p:cNvPr>
          <p:cNvSpPr/>
          <p:nvPr/>
        </p:nvSpPr>
        <p:spPr>
          <a:xfrm rot="5400000">
            <a:off x="9173163" y="3835102"/>
            <a:ext cx="1796307" cy="1876405"/>
          </a:xfrm>
          <a:prstGeom prst="snip2Same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60F8A8-4F37-25D1-7414-81764AFFEC53}"/>
              </a:ext>
            </a:extLst>
          </p:cNvPr>
          <p:cNvSpPr txBox="1"/>
          <p:nvPr/>
        </p:nvSpPr>
        <p:spPr>
          <a:xfrm>
            <a:off x="9192984" y="4173138"/>
            <a:ext cx="1756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Similarity approximated by LSH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2F3CD132-BF43-FDE1-53FB-9505066B9CD6}"/>
              </a:ext>
            </a:extLst>
          </p:cNvPr>
          <p:cNvSpPr/>
          <p:nvPr/>
        </p:nvSpPr>
        <p:spPr>
          <a:xfrm>
            <a:off x="987532" y="3988473"/>
            <a:ext cx="1594758" cy="1475014"/>
          </a:xfrm>
          <a:prstGeom prst="flowChartMagneticDisk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Document Corpus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82368E9-1964-4770-9ABD-4B9307DEB008}"/>
              </a:ext>
            </a:extLst>
          </p:cNvPr>
          <p:cNvSpPr/>
          <p:nvPr/>
        </p:nvSpPr>
        <p:spPr>
          <a:xfrm rot="16200000">
            <a:off x="8365866" y="4569194"/>
            <a:ext cx="533400" cy="408215"/>
          </a:xfrm>
          <a:prstGeom prst="down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8623F36-9DD9-01B1-7ECD-15650EB00977}"/>
              </a:ext>
            </a:extLst>
          </p:cNvPr>
          <p:cNvSpPr/>
          <p:nvPr/>
        </p:nvSpPr>
        <p:spPr>
          <a:xfrm rot="16200000">
            <a:off x="2777369" y="4569194"/>
            <a:ext cx="533400" cy="408215"/>
          </a:xfrm>
          <a:prstGeom prst="down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8C529AB-69EA-E73C-E447-68A59CC4E556}"/>
              </a:ext>
            </a:extLst>
          </p:cNvPr>
          <p:cNvSpPr/>
          <p:nvPr/>
        </p:nvSpPr>
        <p:spPr>
          <a:xfrm rot="16200000">
            <a:off x="5628074" y="4569194"/>
            <a:ext cx="533400" cy="408215"/>
          </a:xfrm>
          <a:prstGeom prst="down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2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We need an efficient method to measure the similarity of documents </a:t>
            </a:r>
          </a:p>
          <a:p>
            <a:r>
              <a:rPr lang="en-US" dirty="0">
                <a:latin typeface="+mn-lt"/>
              </a:rPr>
              <a:t>Document is any collection of text </a:t>
            </a:r>
          </a:p>
          <a:p>
            <a:pPr lvl="1"/>
            <a:r>
              <a:rPr lang="en-US" dirty="0">
                <a:latin typeface="+mn-lt"/>
              </a:rPr>
              <a:t>Email, or tweet</a:t>
            </a:r>
          </a:p>
          <a:p>
            <a:pPr lvl="1"/>
            <a:r>
              <a:rPr lang="en-US" dirty="0">
                <a:latin typeface="+mn-lt"/>
              </a:rPr>
              <a:t>Web page or part of a web page</a:t>
            </a:r>
          </a:p>
          <a:p>
            <a:pPr lvl="1"/>
            <a:r>
              <a:rPr lang="en-US" dirty="0">
                <a:latin typeface="+mn-lt"/>
              </a:rPr>
              <a:t>Contract </a:t>
            </a:r>
          </a:p>
          <a:p>
            <a:pPr lvl="1"/>
            <a:r>
              <a:rPr lang="en-US" dirty="0">
                <a:latin typeface="+mn-lt"/>
              </a:rPr>
              <a:t>Chapter of a book or entire book</a:t>
            </a:r>
          </a:p>
          <a:p>
            <a:pPr lvl="1"/>
            <a:r>
              <a:rPr lang="en-US" dirty="0">
                <a:latin typeface="+mn-lt"/>
              </a:rPr>
              <a:t>……</a:t>
            </a:r>
          </a:p>
          <a:p>
            <a:r>
              <a:rPr lang="en-US" b="1" dirty="0">
                <a:latin typeface="+mn-lt"/>
              </a:rPr>
              <a:t>Shingling</a:t>
            </a:r>
            <a:r>
              <a:rPr lang="en-US" dirty="0">
                <a:latin typeface="+mn-lt"/>
              </a:rPr>
              <a:t> the document creates a representation used to measure similarity</a:t>
            </a:r>
          </a:p>
          <a:p>
            <a:pPr lvl="1"/>
            <a:r>
              <a:rPr lang="en-US" dirty="0">
                <a:latin typeface="+mn-lt"/>
              </a:rPr>
              <a:t>Shingles are short overlapping strings extracted from the document </a:t>
            </a:r>
          </a:p>
          <a:p>
            <a:pPr lvl="1"/>
            <a:r>
              <a:rPr lang="en-US" dirty="0">
                <a:latin typeface="+mn-lt"/>
              </a:rPr>
              <a:t>A few characters</a:t>
            </a:r>
          </a:p>
          <a:p>
            <a:pPr lvl="1"/>
            <a:r>
              <a:rPr lang="en-US" dirty="0">
                <a:latin typeface="+mn-lt"/>
              </a:rPr>
              <a:t>A few words   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0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Shingling the document creates a representation for measuring similarity at massive scale</a:t>
            </a:r>
          </a:p>
          <a:p>
            <a:r>
              <a:rPr lang="en-US" dirty="0">
                <a:latin typeface="+mn-lt"/>
              </a:rPr>
              <a:t>Shingles can be found at various sizes </a:t>
            </a:r>
          </a:p>
          <a:p>
            <a:r>
              <a:rPr lang="en-US" dirty="0">
                <a:latin typeface="+mn-lt"/>
              </a:rPr>
              <a:t>Example: find the 2-shingles of the following string: 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String = </a:t>
            </a:r>
            <a:r>
              <a:rPr lang="en-US" dirty="0" err="1">
                <a:latin typeface="+mn-lt"/>
              </a:rPr>
              <a:t>aghetfghqew</a:t>
            </a:r>
            <a:endParaRPr lang="en-US" dirty="0">
              <a:latin typeface="+mn-lt"/>
            </a:endParaRP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Set of 2-shingles = {ag, </a:t>
            </a:r>
            <a:r>
              <a:rPr lang="en-US" dirty="0" err="1">
                <a:latin typeface="+mn-lt"/>
              </a:rPr>
              <a:t>gh</a:t>
            </a:r>
            <a:r>
              <a:rPr lang="en-US" dirty="0">
                <a:latin typeface="+mn-lt"/>
              </a:rPr>
              <a:t>, he, et, </a:t>
            </a:r>
            <a:r>
              <a:rPr lang="en-US" dirty="0" err="1">
                <a:latin typeface="+mn-lt"/>
              </a:rPr>
              <a:t>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hq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ew</a:t>
            </a:r>
            <a:r>
              <a:rPr lang="en-US" dirty="0">
                <a:latin typeface="+mn-lt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Shingle, </a:t>
            </a:r>
            <a:r>
              <a:rPr lang="en-US" dirty="0" err="1">
                <a:latin typeface="+mn-lt"/>
              </a:rPr>
              <a:t>gh</a:t>
            </a:r>
            <a:r>
              <a:rPr lang="en-US" dirty="0">
                <a:latin typeface="+mn-lt"/>
              </a:rPr>
              <a:t>, only in set once</a:t>
            </a:r>
          </a:p>
          <a:p>
            <a:r>
              <a:rPr lang="en-US" dirty="0">
                <a:latin typeface="+mn-lt"/>
              </a:rPr>
              <a:t>Example: now find the 3-shingles of the same sting: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</a:t>
            </a:r>
            <a:r>
              <a:rPr lang="en-US" dirty="0" err="1">
                <a:latin typeface="+mn-lt"/>
              </a:rPr>
              <a:t>agh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ghe</a:t>
            </a:r>
            <a:r>
              <a:rPr lang="en-US" dirty="0">
                <a:latin typeface="+mn-lt"/>
              </a:rPr>
              <a:t>, het, </a:t>
            </a:r>
            <a:r>
              <a:rPr lang="en-US" dirty="0" err="1">
                <a:latin typeface="+mn-lt"/>
              </a:rPr>
              <a:t>etf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tfg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ghq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hqe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find the word 3-shingles of the following sentence: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Sentence = this is an uninteresting sentence used for this example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{this is an, is an uninteresting, an uninteresting sentence,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uninteresting sentence used, sentence used for,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used for this, for this example} </a:t>
            </a:r>
          </a:p>
        </p:txBody>
      </p:sp>
    </p:spTree>
    <p:extLst>
      <p:ext uri="{BB962C8B-B14F-4D97-AF65-F5344CB8AC3E}">
        <p14:creationId xmlns:p14="http://schemas.microsoft.com/office/powerpoint/2010/main" val="271620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characteristic matrix </a:t>
                </a:r>
                <a:r>
                  <a:rPr lang="en-US" sz="2400" dirty="0">
                    <a:latin typeface="+mn-lt"/>
                  </a:rPr>
                  <a:t>for 4 strings</a:t>
                </a:r>
              </a:p>
              <a:p>
                <a:r>
                  <a:rPr lang="en-US" sz="2400" dirty="0">
                    <a:latin typeface="+mn-lt"/>
                  </a:rPr>
                  <a:t>Conceptually, rows of the characteristic matrix represent the </a:t>
                </a:r>
                <a:r>
                  <a:rPr lang="en-US" sz="2400" b="1" dirty="0">
                    <a:latin typeface="+mn-lt"/>
                  </a:rPr>
                  <a:t>universal set of shingles </a:t>
                </a:r>
              </a:p>
              <a:p>
                <a:r>
                  <a:rPr lang="en-US" sz="2400" dirty="0">
                    <a:latin typeface="+mn-lt"/>
                  </a:rPr>
                  <a:t>The values in the rows represent membership in the universal set of shingles</a:t>
                </a:r>
              </a:p>
              <a:p>
                <a:r>
                  <a:rPr lang="en-US" sz="2400" dirty="0">
                    <a:latin typeface="+mn-lt"/>
                  </a:rPr>
                  <a:t>For each of 4 strings the column encodes the presence of each shingle in the universal set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294742"/>
              </p:ext>
            </p:extLst>
          </p:nvPr>
        </p:nvGraphicFramePr>
        <p:xfrm>
          <a:off x="6741160" y="1938866"/>
          <a:ext cx="5054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Universal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3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75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random permutation</a:t>
                </a:r>
                <a:r>
                  <a:rPr lang="en-US" sz="2400" dirty="0">
                    <a:latin typeface="+mn-lt"/>
                  </a:rPr>
                  <a:t> of the rows of the characteristic matrix</a:t>
                </a:r>
              </a:p>
              <a:p>
                <a:r>
                  <a:rPr lang="en-US" sz="2400" dirty="0">
                    <a:latin typeface="+mn-lt"/>
                  </a:rPr>
                  <a:t>The </a:t>
                </a:r>
                <a:r>
                  <a:rPr lang="en-US" sz="2400" b="1" dirty="0">
                    <a:latin typeface="+mn-lt"/>
                  </a:rPr>
                  <a:t>mini-hash</a:t>
                </a:r>
                <a:r>
                  <a:rPr lang="en-US" sz="2400" dirty="0">
                    <a:latin typeface="+mn-lt"/>
                  </a:rPr>
                  <a:t> of each column is the shingle represented by the first non-zero in the column with permuted rows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𝑒𝑡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𝑔h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651143"/>
              </p:ext>
            </p:extLst>
          </p:nvPr>
        </p:nvGraphicFramePr>
        <p:xfrm>
          <a:off x="6741160" y="1938866"/>
          <a:ext cx="5054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5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sz="2400" dirty="0">
                    <a:latin typeface="+mn-lt"/>
                  </a:rPr>
                  <a:t>Mini-hashing a </a:t>
                </a:r>
                <a:r>
                  <a:rPr lang="en-US" sz="2400" b="1" dirty="0">
                    <a:latin typeface="+mn-lt"/>
                  </a:rPr>
                  <a:t>similarity preserving </a:t>
                </a:r>
                <a:r>
                  <a:rPr lang="en-US" sz="2400" dirty="0">
                    <a:latin typeface="+mn-lt"/>
                  </a:rPr>
                  <a:t>transformation </a:t>
                </a:r>
              </a:p>
              <a:p>
                <a:r>
                  <a:rPr lang="en-US" sz="2400" dirty="0">
                    <a:latin typeface="+mn-lt"/>
                  </a:rPr>
                  <a:t>Consider the following three possibilities for the relationship between the values in a row for two strings: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 case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>
                    <a:latin typeface="+mn-lt"/>
                  </a:rPr>
                  <a:t> is neglected since neither hash is in the universal set</a:t>
                </a:r>
              </a:p>
              <a:p>
                <a:r>
                  <a:rPr lang="en-US" sz="2400" dirty="0">
                    <a:latin typeface="+mn-lt"/>
                  </a:rPr>
                  <a:t>The similarity of these mini-hashes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Therefore the expected value of Jaccard similarity is given by the above relationship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9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Scaling mini-hashing</a:t>
                </a:r>
              </a:p>
              <a:p>
                <a:r>
                  <a:rPr lang="en-US" dirty="0">
                    <a:latin typeface="+mn-lt"/>
                  </a:rPr>
                  <a:t>Storing the characteristic matrix is problematic   </a:t>
                </a:r>
              </a:p>
              <a:p>
                <a:pPr lvl="1"/>
                <a:r>
                  <a:rPr lang="en-US" dirty="0">
                    <a:latin typeface="+mn-lt"/>
                  </a:rPr>
                  <a:t>For large corpus, matrix will be enormous!  </a:t>
                </a:r>
              </a:p>
              <a:p>
                <a:pPr lvl="1"/>
                <a:r>
                  <a:rPr lang="en-US" dirty="0">
                    <a:latin typeface="+mn-lt"/>
                  </a:rPr>
                  <a:t>Unique 5-shingles with 27 characters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27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1.4×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Matrix is very sparse, most shingle do not occur in most documents </a:t>
                </a:r>
              </a:p>
              <a:p>
                <a:r>
                  <a:rPr lang="en-US" dirty="0">
                    <a:latin typeface="+mn-lt"/>
                  </a:rPr>
                  <a:t>Use a </a:t>
                </a:r>
                <a:r>
                  <a:rPr lang="en-US" b="1" dirty="0">
                    <a:latin typeface="+mn-lt"/>
                  </a:rPr>
                  <a:t>sparse representation </a:t>
                </a:r>
              </a:p>
              <a:p>
                <a:pPr lvl="1"/>
                <a:r>
                  <a:rPr lang="en-US" dirty="0">
                    <a:latin typeface="+mn-lt"/>
                  </a:rPr>
                  <a:t>Only store tuple when shingle present,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𝑠h𝑖𝑛𝑔𝑙𝑒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e.g. the </a:t>
                </a:r>
                <a:r>
                  <a:rPr lang="en-US" b="1" dirty="0">
                    <a:latin typeface="+mn-lt"/>
                  </a:rPr>
                  <a:t>Yale representation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65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Scaling mini-hashing</a:t>
            </a:r>
          </a:p>
          <a:p>
            <a:r>
              <a:rPr lang="en-US" dirty="0">
                <a:latin typeface="+mn-lt"/>
              </a:rPr>
              <a:t>Large scale applications can have millions of shingled documents </a:t>
            </a:r>
          </a:p>
          <a:p>
            <a:r>
              <a:rPr lang="en-US" b="1" dirty="0">
                <a:latin typeface="+mn-lt"/>
              </a:rPr>
              <a:t>Permuting rows at scale is clearly impractical!</a:t>
            </a:r>
            <a:r>
              <a:rPr lang="en-US" dirty="0">
                <a:latin typeface="+mn-lt"/>
              </a:rPr>
              <a:t>  </a:t>
            </a:r>
          </a:p>
          <a:p>
            <a:r>
              <a:rPr lang="en-US" dirty="0">
                <a:latin typeface="+mn-lt"/>
              </a:rPr>
              <a:t>What is a better approach?  </a:t>
            </a:r>
          </a:p>
          <a:p>
            <a:r>
              <a:rPr lang="en-US" dirty="0">
                <a:latin typeface="+mn-lt"/>
              </a:rPr>
              <a:t>Use a </a:t>
            </a:r>
            <a:r>
              <a:rPr lang="en-US" b="1" dirty="0">
                <a:latin typeface="+mn-lt"/>
              </a:rPr>
              <a:t>mini-hash</a:t>
            </a:r>
            <a:r>
              <a:rPr lang="en-US" dirty="0">
                <a:latin typeface="+mn-lt"/>
              </a:rPr>
              <a:t> to compute a randomized index (bucket) for each row</a:t>
            </a:r>
          </a:p>
          <a:p>
            <a:r>
              <a:rPr lang="en-US" dirty="0">
                <a:latin typeface="+mn-lt"/>
              </a:rPr>
              <a:t>Can create many mini-hashes by using different row bucket hashes  </a:t>
            </a:r>
          </a:p>
        </p:txBody>
      </p:sp>
    </p:spTree>
    <p:extLst>
      <p:ext uri="{BB962C8B-B14F-4D97-AF65-F5344CB8AC3E}">
        <p14:creationId xmlns:p14="http://schemas.microsoft.com/office/powerpoint/2010/main" val="286858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dirty="0">
                    <a:latin typeface="+mn-lt"/>
                  </a:rPr>
                  <a:t>The similarity computed from a single set of mini-hashes is approximate: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But, this estimate has </a:t>
                </a:r>
                <a:r>
                  <a:rPr lang="en-US" b="1" dirty="0">
                    <a:latin typeface="+mn-lt"/>
                  </a:rPr>
                  <a:t>high variance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What can we do to improve the result?  </a:t>
                </a:r>
              </a:p>
              <a:p>
                <a:r>
                  <a:rPr lang="en-US" dirty="0">
                    <a:latin typeface="+mn-lt"/>
                  </a:rPr>
                  <a:t>Use many permutations of the shingles </a:t>
                </a:r>
              </a:p>
              <a:p>
                <a:pPr lvl="1"/>
                <a:r>
                  <a:rPr lang="en-US" dirty="0">
                    <a:latin typeface="+mn-lt"/>
                  </a:rPr>
                  <a:t>Yields multiple </a:t>
                </a:r>
                <a:r>
                  <a:rPr lang="en-US" b="1" dirty="0">
                    <a:latin typeface="+mn-lt"/>
                  </a:rPr>
                  <a:t>statistically independent estimates </a:t>
                </a:r>
                <a:r>
                  <a:rPr lang="en-US" dirty="0">
                    <a:latin typeface="+mn-lt"/>
                  </a:rPr>
                  <a:t>of Jaccard similarity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Errors are independent </a:t>
                </a:r>
                <a:r>
                  <a:rPr lang="en-US" dirty="0">
                    <a:latin typeface="+mn-lt"/>
                  </a:rPr>
                  <a:t>and average out to reduce variance </a:t>
                </a:r>
              </a:p>
              <a:p>
                <a:pPr lvl="1"/>
                <a:r>
                  <a:rPr lang="en-US" dirty="0">
                    <a:latin typeface="+mn-lt"/>
                  </a:rPr>
                  <a:t>This is a form of an </a:t>
                </a:r>
                <a:r>
                  <a:rPr lang="en-US" b="1" dirty="0">
                    <a:latin typeface="+mn-lt"/>
                  </a:rPr>
                  <a:t>ensemble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5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Search at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We need an efficient way to (approximately) perform similarity joins at massive scale   </a:t>
            </a:r>
          </a:p>
          <a:p>
            <a:r>
              <a:rPr lang="en-US" dirty="0">
                <a:latin typeface="+mn-lt"/>
              </a:rPr>
              <a:t>Constructing nearest-neighbor graphs </a:t>
            </a:r>
          </a:p>
          <a:p>
            <a:pPr lvl="1"/>
            <a:r>
              <a:rPr lang="en-US" dirty="0">
                <a:latin typeface="+mn-lt"/>
              </a:rPr>
              <a:t>Cluster models  </a:t>
            </a:r>
          </a:p>
          <a:p>
            <a:pPr lvl="1"/>
            <a:r>
              <a:rPr lang="en-US" dirty="0">
                <a:latin typeface="+mn-lt"/>
              </a:rPr>
              <a:t>Dimensionality reduction </a:t>
            </a:r>
          </a:p>
          <a:p>
            <a:r>
              <a:rPr lang="en-US" dirty="0">
                <a:latin typeface="+mn-lt"/>
              </a:rPr>
              <a:t>Find similar products for recommendation </a:t>
            </a:r>
          </a:p>
          <a:p>
            <a:r>
              <a:rPr lang="en-US" dirty="0">
                <a:latin typeface="+mn-lt"/>
              </a:rPr>
              <a:t>Find similar documents   </a:t>
            </a:r>
          </a:p>
          <a:p>
            <a:pPr lvl="1"/>
            <a:r>
              <a:rPr lang="en-US" dirty="0">
                <a:latin typeface="+mn-lt"/>
              </a:rPr>
              <a:t>Document search </a:t>
            </a:r>
          </a:p>
          <a:p>
            <a:pPr lvl="1"/>
            <a:r>
              <a:rPr lang="en-US" dirty="0">
                <a:latin typeface="+mn-lt"/>
              </a:rPr>
              <a:t>Deduplication </a:t>
            </a:r>
          </a:p>
          <a:p>
            <a:pPr lvl="1"/>
            <a:r>
              <a:rPr lang="en-US" dirty="0">
                <a:latin typeface="+mn-lt"/>
              </a:rPr>
              <a:t>Plagiarism detection </a:t>
            </a:r>
          </a:p>
          <a:p>
            <a:r>
              <a:rPr lang="en-US" dirty="0">
                <a:latin typeface="+mn-lt"/>
              </a:rPr>
              <a:t>Search for </a:t>
            </a:r>
            <a:r>
              <a:rPr lang="en-US">
                <a:latin typeface="+mn-lt"/>
              </a:rPr>
              <a:t>similar images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247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Algorithm to compute a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hashes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latin typeface="+mn-lt"/>
                  </a:rPr>
                  <a:t> columns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column signature matrix with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∞</m:t>
                    </m:r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hashes of the row index,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each row index: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each column c and hash h: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row == 0: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else: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if hash value &lt; signature value: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signature value = hash value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else: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802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735" y="1193800"/>
            <a:ext cx="11525250" cy="521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Working with multiple mini-hashes </a:t>
            </a:r>
          </a:p>
          <a:p>
            <a:r>
              <a:rPr lang="en-US" dirty="0">
                <a:latin typeface="+mn-lt"/>
              </a:rPr>
              <a:t>Example: using two independent hashes creates two sets of random permutations of row indices: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Use many more hash function in practice 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300322"/>
              </p:ext>
            </p:extLst>
          </p:nvPr>
        </p:nvGraphicFramePr>
        <p:xfrm>
          <a:off x="484827" y="2617405"/>
          <a:ext cx="1033779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168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5647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81379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2527301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2179318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2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Improving similarity estimates </a:t>
                </a:r>
              </a:p>
              <a:p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contains a summary of the mini hash for each row index permutation </a:t>
                </a:r>
              </a:p>
              <a:p>
                <a:r>
                  <a:rPr lang="en-US" dirty="0">
                    <a:latin typeface="+mn-lt"/>
                  </a:rPr>
                  <a:t>The initialize signature </a:t>
                </a:r>
                <a:r>
                  <a:rPr lang="en-US">
                    <a:latin typeface="+mn-lt"/>
                  </a:rPr>
                  <a:t>matrix with </a:t>
                </a:r>
                <a:r>
                  <a:rPr lang="en-US" dirty="0">
                    <a:latin typeface="+mn-lt"/>
                  </a:rPr>
                  <a:t>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latin typeface="+mn-lt"/>
                  </a:rPr>
                  <a:t> values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107895" r="-29030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107895" r="-21933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107895" r="-9819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107895" r="-3165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210667" r="-29030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210667" r="-21933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210667" r="-9819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210667" r="-3165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545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Start with row index 0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hash values are 1, 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0⟹</m:t>
                    </m:r>
                  </m:oMath>
                </a14:m>
                <a:r>
                  <a:rPr lang="en-US" dirty="0">
                    <a:latin typeface="+mn-lt"/>
                  </a:rPr>
                  <a:t> updated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019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366870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366870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09211" r="-29207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09211" r="-21721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09211" r="-97590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09211" r="-2532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2000" r="-292073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2000" r="-21721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2000" r="-97590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2000" r="-2532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05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1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>
                    <a:latin typeface="+mn-lt"/>
                  </a:rPr>
                  <a:t>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323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2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5428759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5428759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687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3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0223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0223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074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4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but 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94886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752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Computing similarity with multiple mini-hashes </a:t>
            </a:r>
          </a:p>
          <a:p>
            <a:r>
              <a:rPr lang="en-US" dirty="0">
                <a:latin typeface="+mn-lt"/>
              </a:rPr>
              <a:t>Final signature matrix: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Compute pairwise similarity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107895" r="-29207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107895" r="-21721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107895" r="-9759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107895" r="-2532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776520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776520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109333" r="-271471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209333" r="-271471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305263" r="-271471" b="-3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410667" r="-27147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510667" r="-27147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610667" r="-27147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900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Compare similarity metrics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Poor agreement between min-hash and Jaccard similarity</a:t>
            </a:r>
          </a:p>
          <a:p>
            <a:pPr lvl="1"/>
            <a:r>
              <a:rPr lang="en-US" dirty="0">
                <a:latin typeface="+mn-lt"/>
              </a:rPr>
              <a:t>Agreement will improve as more mini-hashes used  </a:t>
            </a:r>
          </a:p>
          <a:p>
            <a:r>
              <a:rPr lang="en-US" dirty="0">
                <a:latin typeface="+mn-lt"/>
              </a:rPr>
              <a:t>Compare non-Euclidean Jaccard and Cosine similarity</a:t>
            </a:r>
          </a:p>
          <a:p>
            <a:pPr lvl="1"/>
            <a:r>
              <a:rPr lang="en-US" dirty="0">
                <a:latin typeface="+mn-lt"/>
              </a:rPr>
              <a:t>We don’t expect perfect agreement </a:t>
            </a:r>
          </a:p>
          <a:p>
            <a:pPr lvl="1"/>
            <a:r>
              <a:rPr lang="en-US" dirty="0">
                <a:latin typeface="+mn-lt"/>
              </a:rPr>
              <a:t>But rank approximately the same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87112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87112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107692" r="-396786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207692" r="-396786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303030" r="-396786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409231" r="-396786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509231" r="-396786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609231" r="-396786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197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  <a:hlinkClick r:id="rId3"/>
                  </a:rPr>
                  <a:t>KD-trees</a:t>
                </a:r>
                <a:r>
                  <a:rPr lang="en-US" dirty="0">
                    <a:latin typeface="+mn-lt"/>
                  </a:rPr>
                  <a:t> partition lower dimensional spaces </a:t>
                </a:r>
              </a:p>
              <a:p>
                <a:r>
                  <a:rPr lang="en-US" dirty="0">
                    <a:latin typeface="+mn-lt"/>
                  </a:rPr>
                  <a:t>KD-tree is constructed by binary partitions of low-dimensional data   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dimensional data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, KD-tree algorithm exhibits: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Construction</a:t>
                </a:r>
                <a:r>
                  <a:rPr lang="en-US" dirty="0">
                    <a:latin typeface="+mn-lt"/>
                  </a:rPr>
                  <a:t>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b="1" dirty="0">
                    <a:latin typeface="+mn-lt"/>
                  </a:rPr>
                  <a:t>Query </a:t>
                </a:r>
                <a:r>
                  <a:rPr lang="en-US" dirty="0">
                    <a:latin typeface="+mn-lt"/>
                  </a:rPr>
                  <a:t>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Insert</a:t>
                </a:r>
                <a:r>
                  <a:rPr lang="en-US" dirty="0">
                    <a:latin typeface="+mn-lt"/>
                  </a:rPr>
                  <a:t>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Delete</a:t>
                </a:r>
                <a:r>
                  <a:rPr lang="en-US" dirty="0">
                    <a:latin typeface="+mn-lt"/>
                  </a:rPr>
                  <a:t>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Find </a:t>
                </a:r>
                <a:r>
                  <a:rPr lang="en-US" b="1" dirty="0">
                    <a:latin typeface="+mn-lt"/>
                  </a:rPr>
                  <a:t>k nearest-neighbor </a:t>
                </a:r>
                <a:r>
                  <a:rPr lang="en-US" dirty="0">
                    <a:latin typeface="+mn-lt"/>
                  </a:rPr>
                  <a:t>by query on KD-tree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complexity </a:t>
                </a:r>
              </a:p>
              <a:p>
                <a:pPr lvl="1"/>
                <a:r>
                  <a:rPr lang="en-US" dirty="0">
                    <a:latin typeface="+mn-lt"/>
                  </a:rPr>
                  <a:t>Similarity search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KD-tree is generally considered an efficient algorithm if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&lt;20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4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83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Consider the Jaccard similarity between two documents: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𝐽𝑎𝑐𝑐𝑎𝑟𝑑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  <a:blipFill>
                <a:blip r:embed="rId3"/>
                <a:stretch>
                  <a:fillRect l="-1111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7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 signatures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we see the following sensitivity of the decision function: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sensitivity to positive cases is low!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  <a:blipFill>
                <a:blip r:embed="rId3"/>
                <a:stretch>
                  <a:fillRect l="-1111" t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E8DFA8-709B-4A59-83BD-A10EDB192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35892"/>
              </p:ext>
            </p:extLst>
          </p:nvPr>
        </p:nvGraphicFramePr>
        <p:xfrm>
          <a:off x="831850" y="2732723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348499085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636187950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54522552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67031338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65174907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1.0000E-05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3586065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3.2000E-04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87577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2.4300E-03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9.9757E-01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3493326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1.0240E-02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9.8976E-01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10.24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9413673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3.1250E-02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9.6875E-01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31.25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9426719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7.7760E-02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9.2224E-01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77.76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4069152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1.6807E-01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8.3193E-01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168.07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6137424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3.2768E-01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6.7232E-01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327.68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4831477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5.9049E-01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4.0951E-01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590.49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48189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43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6331585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Probability of error from mini-hashing</a:t>
            </a:r>
          </a:p>
          <a:p>
            <a:r>
              <a:rPr lang="en-US" dirty="0">
                <a:latin typeface="+mn-lt"/>
              </a:rPr>
              <a:t>Using mini-hashes yields low sensitivity to positive cases</a:t>
            </a:r>
          </a:p>
          <a:p>
            <a:r>
              <a:rPr lang="en-US" dirty="0">
                <a:latin typeface="+mn-lt"/>
              </a:rPr>
              <a:t>How can we improve on </a:t>
            </a:r>
            <a:r>
              <a:rPr lang="en-US" b="1" dirty="0">
                <a:latin typeface="+mn-lt"/>
              </a:rPr>
              <a:t>local sensitivity?</a:t>
            </a:r>
          </a:p>
          <a:p>
            <a:r>
              <a:rPr lang="en-US" dirty="0">
                <a:latin typeface="+mn-lt"/>
              </a:rPr>
              <a:t>We employ </a:t>
            </a:r>
            <a:r>
              <a:rPr lang="en-US" b="1" dirty="0">
                <a:latin typeface="+mn-lt"/>
              </a:rPr>
              <a:t>b bands of r mini-hashes</a:t>
            </a:r>
            <a:r>
              <a:rPr lang="en-US" dirty="0">
                <a:latin typeface="+mn-lt"/>
              </a:rPr>
              <a:t> per band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8292775" y="1152735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8292775" y="115274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8292775" y="146538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8292775" y="208079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8292775" y="1778037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8292775" y="3614337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7183802" y="1561607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7183802" y="2675836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7183802" y="524359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8292775" y="2393429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8292775" y="2393437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8292775" y="2706083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8292775" y="3321484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8292775" y="3018731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8217712" y="4889717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8217712" y="488972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8217712" y="520237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8217712" y="5817772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8217712" y="551501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884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+mn-lt"/>
                  </a:rPr>
                  <a:t>bands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>
                    <a:latin typeface="+mn-lt"/>
                  </a:rPr>
                  <a:t> mini-hashes </a:t>
                </a:r>
                <a:r>
                  <a:rPr lang="en-US" dirty="0">
                    <a:latin typeface="+mn-lt"/>
                  </a:rPr>
                  <a:t>we can find the sensitivity of positives for a given Jaccard similarity between two documents</a:t>
                </a:r>
              </a:p>
              <a:p>
                <a:r>
                  <a:rPr lang="en-US" dirty="0">
                    <a:latin typeface="+mn-lt"/>
                  </a:rPr>
                  <a:t>The probability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disagree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  <a:blipFill>
                <a:blip r:embed="rId3"/>
                <a:stretch>
                  <a:fillRect l="-1111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85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banded mini-hashing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>
                    <a:latin typeface="+mn-lt"/>
                  </a:rPr>
                  <a:t> we find the following sensitivities: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Sensitivity to positive cases has increased significantly!  </a:t>
                </a:r>
              </a:p>
              <a:p>
                <a:r>
                  <a:rPr lang="en-US" dirty="0">
                    <a:latin typeface="+mn-lt"/>
                  </a:rPr>
                  <a:t>Some increase in false positive cases  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b="-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E0D948-42FC-4C88-86EE-F00DB89C9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87182"/>
              </p:ext>
            </p:extLst>
          </p:nvPr>
        </p:nvGraphicFramePr>
        <p:xfrm>
          <a:off x="584200" y="2154952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173808786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0924271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63802707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159970967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05792295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1.9998E-04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9.9980E-01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9684844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6.3806E-03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8889486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4.7494E-02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9.5251E-01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47.49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75360577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1.8605E-01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8.1395E-01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186.05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6384637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4.7005E-01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5.2995E-01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470.05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3830580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8.0190E-01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1.9810E-01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801.90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278931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9.7478E-01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2.5219E-02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974.78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917867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3.5606E-04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999.64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791511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1.0000E+00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1.7591E-08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1000.00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16908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20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9936"/>
            <a:ext cx="11525250" cy="595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Probabilities from banded mini-hashing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89CA6-DD76-7409-13C6-FA538BC37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638" y="1605888"/>
            <a:ext cx="6273932" cy="503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968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707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Set </a:t>
                </a:r>
                <a:r>
                  <a:rPr lang="en-US" b="1" dirty="0">
                    <a:latin typeface="+mn-lt"/>
                  </a:rPr>
                  <a:t>thresholds</a:t>
                </a:r>
                <a:r>
                  <a:rPr lang="en-US" dirty="0">
                    <a:latin typeface="+mn-lt"/>
                  </a:rPr>
                  <a:t> to define a </a:t>
                </a:r>
                <a:r>
                  <a:rPr lang="en-US" b="1" dirty="0">
                    <a:latin typeface="+mn-lt"/>
                  </a:rPr>
                  <a:t>decision rule</a:t>
                </a:r>
              </a:p>
              <a:p>
                <a:r>
                  <a:rPr lang="en-US" dirty="0">
                    <a:latin typeface="+mn-lt"/>
                  </a:rPr>
                  <a:t>Consider distance measures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generated from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We say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Consider why the above is true for Jaccard distance: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For mini-hash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And,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is</a:t>
                </a:r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It is easy to see the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more sensitive the hash function the more sensitive the decision rule</a:t>
                </a:r>
                <a:endParaRPr lang="en-US" dirty="0">
                  <a:latin typeface="+mn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r="-1270" b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0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Example of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 for Jaccard distance </a:t>
                </a:r>
              </a:p>
              <a:p>
                <a:r>
                  <a:rPr lang="en-US" dirty="0">
                    <a:latin typeface="+mn-lt"/>
                  </a:rPr>
                  <a:t>Set the thresholds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latin typeface="+mn-lt"/>
                  </a:rPr>
                  <a:t>Then: </a:t>
                </a:r>
              </a:p>
              <a:p>
                <a:pPr lvl="1"/>
                <a:r>
                  <a:rPr lang="en-US" dirty="0">
                    <a:latin typeface="+mn-lt"/>
                  </a:rPr>
                  <a:t>Probability of match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=1−0.3=0.7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Probability of false positive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=1−0.6=0.4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0.6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0.7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0.4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83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9935"/>
            <a:ext cx="11525250" cy="1997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Model to understand locally sensitive hashing 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Can visualize relationship between hash function and sensitivity of the decision rule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Higher sensitivity increases probability of correct decision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35517-4F73-4034-8FDD-6EB5CD007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002" y="2902336"/>
            <a:ext cx="5403998" cy="3624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68D23-BF29-497D-A119-A80232340E6A}"/>
              </a:ext>
            </a:extLst>
          </p:cNvPr>
          <p:cNvSpPr txBox="1"/>
          <p:nvPr/>
        </p:nvSpPr>
        <p:spPr>
          <a:xfrm>
            <a:off x="3241040" y="6527264"/>
            <a:ext cx="494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Credit;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</p:txBody>
      </p:sp>
    </p:spTree>
    <p:extLst>
      <p:ext uri="{BB962C8B-B14F-4D97-AF65-F5344CB8AC3E}">
        <p14:creationId xmlns:p14="http://schemas.microsoft.com/office/powerpoint/2010/main" val="13168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</a:t>
                </a:r>
              </a:p>
              <a:p>
                <a:r>
                  <a:rPr lang="en-US" dirty="0">
                    <a:latin typeface="+mn-lt"/>
                  </a:rPr>
                  <a:t>Construct a new family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called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latin typeface="+mn-lt"/>
                  </a:rPr>
                  <a:t> by </a:t>
                </a:r>
                <a:r>
                  <a:rPr lang="en-US" b="1" dirty="0">
                    <a:latin typeface="+mn-lt"/>
                  </a:rPr>
                  <a:t>AND-construction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Assuming </a:t>
                </a:r>
                <a:r>
                  <a:rPr lang="en-US" b="1" dirty="0">
                    <a:latin typeface="+mn-lt"/>
                  </a:rPr>
                  <a:t>independence of the distance functions</a:t>
                </a:r>
                <a:r>
                  <a:rPr lang="en-US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AND-construction uses agreement – logical AND</a:t>
                </a:r>
              </a:p>
              <a:p>
                <a:r>
                  <a:rPr lang="en-US" dirty="0">
                    <a:latin typeface="+mn-lt"/>
                  </a:rPr>
                  <a:t>AND-construction </a:t>
                </a:r>
                <a:r>
                  <a:rPr lang="en-US" b="1" dirty="0">
                    <a:latin typeface="+mn-lt"/>
                  </a:rPr>
                  <a:t>decreases</a:t>
                </a:r>
                <a:r>
                  <a:rPr lang="en-US" dirty="0">
                    <a:latin typeface="+mn-lt"/>
                  </a:rPr>
                  <a:t> both decision thresholds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07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 KD-tree is constructed by binary partitions through these steps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Start with the set of observations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Number of observations per leaf is defined – a hyperparameter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Splits are along the axes of the data space    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Axes are sampled round-robin or randomly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On each axis split point is determined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Split is on observation closest to median, mean or other measure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Splitting hyperplane is perpendicular to the axis selected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Observations in region split are partitioned left and right </a:t>
            </a:r>
            <a:r>
              <a:rPr lang="en-US">
                <a:latin typeface="+mn-lt"/>
                <a:cs typeface="Courier New" panose="02070309020205020404" pitchFamily="49" charset="0"/>
              </a:rPr>
              <a:t>of hyperplane  </a:t>
            </a:r>
            <a:endParaRPr lang="en-US" dirty="0">
              <a:latin typeface="+mn-lt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Repeat steps 1-5 until leaf has less than required number of observations 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The termination condition       </a:t>
            </a:r>
            <a:r>
              <a:rPr lang="en-US" dirty="0">
                <a:latin typeface="+mn-lt"/>
              </a:rPr>
              <a:t> 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130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also use </a:t>
                </a:r>
                <a:r>
                  <a:rPr lang="en-US" b="1" dirty="0">
                    <a:latin typeface="+mn-lt"/>
                  </a:rPr>
                  <a:t>OR-construction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Assume independence of the distance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1−( 1−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OR-construction is positive if any mini-hash exceeds threshold – OR operator </a:t>
                </a:r>
              </a:p>
              <a:p>
                <a:r>
                  <a:rPr lang="en-US" dirty="0">
                    <a:latin typeface="+mn-lt"/>
                  </a:rPr>
                  <a:t>OR-construction </a:t>
                </a:r>
                <a:r>
                  <a:rPr lang="en-US" b="1" dirty="0">
                    <a:latin typeface="+mn-lt"/>
                  </a:rPr>
                  <a:t>increases</a:t>
                </a:r>
                <a:r>
                  <a:rPr lang="en-US" dirty="0">
                    <a:latin typeface="+mn-lt"/>
                  </a:rPr>
                  <a:t> both decision thresholds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 r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09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get the best of both by combining AND-construction and OR-construction </a:t>
                </a:r>
              </a:p>
              <a:p>
                <a:pPr lvl="1"/>
                <a:r>
                  <a:rPr lang="en-US" dirty="0">
                    <a:latin typeface="+mn-lt"/>
                  </a:rPr>
                  <a:t>r hashes per band</a:t>
                </a:r>
              </a:p>
              <a:p>
                <a:pPr lvl="1"/>
                <a:r>
                  <a:rPr lang="en-US" dirty="0">
                    <a:latin typeface="+mn-lt"/>
                  </a:rPr>
                  <a:t>d bands</a:t>
                </a:r>
              </a:p>
              <a:p>
                <a:r>
                  <a:rPr lang="en-US" dirty="0">
                    <a:latin typeface="+mn-lt"/>
                  </a:rPr>
                  <a:t>Option 1: AND-OR-Construction – apply AND-Construction first then apply OR-Construction, giving sensitivity: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Option 2: OR-AND-Construction – apply OR-Construction first then apply O-Construction, giving sensitivity: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  <a:blipFill>
                <a:blip r:embed="rId3"/>
                <a:stretch>
                  <a:fillRect l="-1111" t="-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14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Increased sensitivity for both constructions </a:t>
                </a:r>
              </a:p>
              <a:p>
                <a:pPr lvl="1"/>
                <a:r>
                  <a:rPr lang="en-US" dirty="0">
                    <a:latin typeface="+mn-lt"/>
                  </a:rPr>
                  <a:t>AND-OR-Construction slightly biased to negative cases</a:t>
                </a:r>
              </a:p>
              <a:p>
                <a:pPr lvl="1"/>
                <a:r>
                  <a:rPr lang="en-US" dirty="0">
                    <a:latin typeface="+mn-lt"/>
                  </a:rPr>
                  <a:t>OR-AND-Construction slightly biased to positive cases  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C449DD-1C2F-4286-8E14-84FE2D484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12809"/>
              </p:ext>
            </p:extLst>
          </p:nvPr>
        </p:nvGraphicFramePr>
        <p:xfrm>
          <a:off x="735291" y="1945005"/>
          <a:ext cx="5231366" cy="2967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566">
                  <a:extLst>
                    <a:ext uri="{9D8B030D-6E8A-4147-A177-3AD203B41FA5}">
                      <a16:colId xmlns:a16="http://schemas.microsoft.com/office/drawing/2014/main" val="165100182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033534380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141342899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AND-OR-Construction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OR-AND-Construction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8357875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3.9994E-04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1.3987E-02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5608157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6.3847E-03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1.2150E-01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226906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3.2008E-02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3.3345E-01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9449567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9.8535E-02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5.7395E-01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8817452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2.2752E-01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7.7248E-01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955250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4.2605E-01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9.0147E-01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3398563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6.6655E-01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9.6799E-01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13072975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8.7850E-01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3285505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9.8601E-01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9.9960E-01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2387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AND-OR construction of LSH decision function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Optimal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Notice, slope of decision function increases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34DE209-6B3F-2C8B-F81E-6731A59B3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334" y="2054053"/>
            <a:ext cx="4998257" cy="337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0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LSH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is an efficient algorithm for LSH? </a:t>
                </a:r>
              </a:p>
              <a:p>
                <a:r>
                  <a:rPr lang="en-US" dirty="0">
                    <a:latin typeface="+mn-lt"/>
                  </a:rPr>
                  <a:t>Pairwise comparison is inefficient     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pairs   </a:t>
                </a:r>
              </a:p>
              <a:p>
                <a:pPr lvl="1"/>
                <a:r>
                  <a:rPr lang="en-US" dirty="0">
                    <a:latin typeface="+mn-lt"/>
                  </a:rPr>
                  <a:t>Computational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Use hash buckets to find candidate pairs      </a:t>
                </a:r>
              </a:p>
              <a:p>
                <a:pPr lvl="1"/>
                <a:r>
                  <a:rPr lang="en-US" dirty="0">
                    <a:latin typeface="+mn-lt"/>
                  </a:rPr>
                  <a:t>Band of signature matrix hash to bucket 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More than one hash in bucket is candidate pair  </a:t>
                </a:r>
              </a:p>
              <a:p>
                <a:pPr lvl="1"/>
                <a:r>
                  <a:rPr lang="en-US" dirty="0">
                    <a:latin typeface="+mn-lt"/>
                  </a:rPr>
                  <a:t>Hashing algorithm with </a:t>
                </a:r>
                <a:r>
                  <a:rPr lang="en-US" b="1" dirty="0">
                    <a:latin typeface="+mn-lt"/>
                  </a:rPr>
                  <a:t>computational complexity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1" dirty="0">
                    <a:latin typeface="+mn-lt"/>
                  </a:rPr>
                  <a:t>!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71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3648435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LSH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6" y="1201918"/>
            <a:ext cx="3800278" cy="5554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Efficient algorithm for LSH uses hash table </a:t>
            </a:r>
          </a:p>
          <a:p>
            <a:r>
              <a:rPr lang="en-US" dirty="0">
                <a:latin typeface="+mn-lt"/>
              </a:rPr>
              <a:t>Start with hash table</a:t>
            </a:r>
          </a:p>
          <a:p>
            <a:r>
              <a:rPr lang="en-US" dirty="0">
                <a:latin typeface="+mn-lt"/>
              </a:rPr>
              <a:t>Signatures arranged in bands</a:t>
            </a:r>
          </a:p>
          <a:p>
            <a:r>
              <a:rPr lang="en-US" dirty="0">
                <a:latin typeface="+mn-lt"/>
              </a:rPr>
              <a:t>Hash signatures in bands to hash buckets   </a:t>
            </a:r>
          </a:p>
          <a:p>
            <a:r>
              <a:rPr lang="en-US" dirty="0">
                <a:latin typeface="+mn-lt"/>
              </a:rPr>
              <a:t>Match hash to same bucket indicates high similarity  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5341608" y="1050531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5341608" y="105053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5341608" y="136318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5341608" y="1978586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5341608" y="167583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5341608" y="3512133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4232635" y="1459403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4232635" y="257363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4307698" y="5146101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5341608" y="2291225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5341608" y="2291233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5341608" y="2603879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5341608" y="3219280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5341608" y="2916527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5341608" y="4792226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5341608" y="4792234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5341608" y="510488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5341608" y="572028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5341608" y="5417528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A3BFEC-B0B0-8D88-D86B-118F7B27561C}"/>
              </a:ext>
            </a:extLst>
          </p:cNvPr>
          <p:cNvSpPr/>
          <p:nvPr/>
        </p:nvSpPr>
        <p:spPr>
          <a:xfrm>
            <a:off x="7492490" y="1050523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1D2CF4-C34A-567D-429B-C19106C59626}"/>
              </a:ext>
            </a:extLst>
          </p:cNvPr>
          <p:cNvSpPr/>
          <p:nvPr/>
        </p:nvSpPr>
        <p:spPr>
          <a:xfrm>
            <a:off x="7492490" y="105053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86E49-220F-BC93-132F-710957492C1D}"/>
              </a:ext>
            </a:extLst>
          </p:cNvPr>
          <p:cNvSpPr/>
          <p:nvPr/>
        </p:nvSpPr>
        <p:spPr>
          <a:xfrm>
            <a:off x="7492490" y="1363177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96FB1B-C024-7392-D628-23DC237AF3A0}"/>
              </a:ext>
            </a:extLst>
          </p:cNvPr>
          <p:cNvSpPr/>
          <p:nvPr/>
        </p:nvSpPr>
        <p:spPr>
          <a:xfrm>
            <a:off x="7492490" y="1978578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8544A0-839D-4B85-7970-A09B24F3747D}"/>
              </a:ext>
            </a:extLst>
          </p:cNvPr>
          <p:cNvSpPr/>
          <p:nvPr/>
        </p:nvSpPr>
        <p:spPr>
          <a:xfrm>
            <a:off x="7492490" y="167582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F5575F-53D5-B21B-0E6A-D923B15812BC}"/>
              </a:ext>
            </a:extLst>
          </p:cNvPr>
          <p:cNvSpPr/>
          <p:nvPr/>
        </p:nvSpPr>
        <p:spPr>
          <a:xfrm>
            <a:off x="7492490" y="3512125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DCEF96-C558-89E9-E7AE-BFD9ADCDF185}"/>
              </a:ext>
            </a:extLst>
          </p:cNvPr>
          <p:cNvSpPr/>
          <p:nvPr/>
        </p:nvSpPr>
        <p:spPr>
          <a:xfrm>
            <a:off x="7492490" y="2291217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406779-AF2C-7238-14E5-3736CCEC906D}"/>
              </a:ext>
            </a:extLst>
          </p:cNvPr>
          <p:cNvSpPr/>
          <p:nvPr/>
        </p:nvSpPr>
        <p:spPr>
          <a:xfrm>
            <a:off x="7492490" y="2291225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13EEC0-5304-754C-1721-FC7882632151}"/>
              </a:ext>
            </a:extLst>
          </p:cNvPr>
          <p:cNvSpPr/>
          <p:nvPr/>
        </p:nvSpPr>
        <p:spPr>
          <a:xfrm>
            <a:off x="7492490" y="2603871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2127302-7B5C-46B9-6110-C47174F93164}"/>
              </a:ext>
            </a:extLst>
          </p:cNvPr>
          <p:cNvSpPr/>
          <p:nvPr/>
        </p:nvSpPr>
        <p:spPr>
          <a:xfrm>
            <a:off x="7492490" y="3219272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1BFE77-B80F-A3ED-1E0C-418D55CD6920}"/>
              </a:ext>
            </a:extLst>
          </p:cNvPr>
          <p:cNvSpPr/>
          <p:nvPr/>
        </p:nvSpPr>
        <p:spPr>
          <a:xfrm>
            <a:off x="7492490" y="2916519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2F76B9-DE1A-1907-A6F8-12566A91BF53}"/>
              </a:ext>
            </a:extLst>
          </p:cNvPr>
          <p:cNvSpPr/>
          <p:nvPr/>
        </p:nvSpPr>
        <p:spPr>
          <a:xfrm>
            <a:off x="7492490" y="4792218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334C5-220D-1C71-CD2A-0E2C2C1E4C24}"/>
              </a:ext>
            </a:extLst>
          </p:cNvPr>
          <p:cNvSpPr/>
          <p:nvPr/>
        </p:nvSpPr>
        <p:spPr>
          <a:xfrm>
            <a:off x="7492490" y="4792226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79CB35-E639-752D-FFEF-4FB6C498B5F5}"/>
              </a:ext>
            </a:extLst>
          </p:cNvPr>
          <p:cNvSpPr/>
          <p:nvPr/>
        </p:nvSpPr>
        <p:spPr>
          <a:xfrm>
            <a:off x="7492490" y="5104872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DF718EE-9D20-3ABE-0A87-0FEC8F6E31C7}"/>
              </a:ext>
            </a:extLst>
          </p:cNvPr>
          <p:cNvSpPr/>
          <p:nvPr/>
        </p:nvSpPr>
        <p:spPr>
          <a:xfrm>
            <a:off x="7492490" y="572027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166B62-CF11-E096-5375-F3E57E9785AB}"/>
              </a:ext>
            </a:extLst>
          </p:cNvPr>
          <p:cNvSpPr/>
          <p:nvPr/>
        </p:nvSpPr>
        <p:spPr>
          <a:xfrm>
            <a:off x="7492490" y="541752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5C169E-1F6F-034C-BA93-BDDEC716A2DB}"/>
              </a:ext>
            </a:extLst>
          </p:cNvPr>
          <p:cNvSpPr txBox="1"/>
          <p:nvPr/>
        </p:nvSpPr>
        <p:spPr>
          <a:xfrm>
            <a:off x="5186680" y="581144"/>
            <a:ext cx="187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Candidate 1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DB6D78-BDFC-EB2D-5E57-36ECB97BF9DB}"/>
              </a:ext>
            </a:extLst>
          </p:cNvPr>
          <p:cNvSpPr txBox="1"/>
          <p:nvPr/>
        </p:nvSpPr>
        <p:spPr>
          <a:xfrm>
            <a:off x="7340600" y="546755"/>
            <a:ext cx="187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Candidate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F04DF74-5597-4709-13F8-BB4004AF7179}"/>
              </a:ext>
            </a:extLst>
          </p:cNvPr>
          <p:cNvSpPr/>
          <p:nvPr/>
        </p:nvSpPr>
        <p:spPr>
          <a:xfrm>
            <a:off x="10581588" y="1050523"/>
            <a:ext cx="1410932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B75AD25-829B-FAEB-85D7-DF7676719B0F}"/>
              </a:ext>
            </a:extLst>
          </p:cNvPr>
          <p:cNvSpPr/>
          <p:nvPr/>
        </p:nvSpPr>
        <p:spPr>
          <a:xfrm>
            <a:off x="10581588" y="1050531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8C6272E-6B75-357B-B79D-58BE6B6B7B54}"/>
              </a:ext>
            </a:extLst>
          </p:cNvPr>
          <p:cNvSpPr/>
          <p:nvPr/>
        </p:nvSpPr>
        <p:spPr>
          <a:xfrm>
            <a:off x="10581588" y="1363177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B5B1C40-60FA-7549-3216-3802B6E8A1E4}"/>
              </a:ext>
            </a:extLst>
          </p:cNvPr>
          <p:cNvSpPr/>
          <p:nvPr/>
        </p:nvSpPr>
        <p:spPr>
          <a:xfrm>
            <a:off x="10581588" y="1978578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B09281-4119-6423-5AD7-CD009B7805D9}"/>
              </a:ext>
            </a:extLst>
          </p:cNvPr>
          <p:cNvSpPr/>
          <p:nvPr/>
        </p:nvSpPr>
        <p:spPr>
          <a:xfrm>
            <a:off x="10581588" y="1675825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76BBFF4-6AA5-5FF4-CA73-90F446A02266}"/>
              </a:ext>
            </a:extLst>
          </p:cNvPr>
          <p:cNvSpPr/>
          <p:nvPr/>
        </p:nvSpPr>
        <p:spPr>
          <a:xfrm>
            <a:off x="10581588" y="3512125"/>
            <a:ext cx="1410932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B8224A4-0040-6B89-CC40-5C487AB2AAAE}"/>
              </a:ext>
            </a:extLst>
          </p:cNvPr>
          <p:cNvSpPr/>
          <p:nvPr/>
        </p:nvSpPr>
        <p:spPr>
          <a:xfrm>
            <a:off x="10581588" y="2291217"/>
            <a:ext cx="1410932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58BABB8-8542-7F6C-8DB8-8F1E4852D4ED}"/>
              </a:ext>
            </a:extLst>
          </p:cNvPr>
          <p:cNvSpPr/>
          <p:nvPr/>
        </p:nvSpPr>
        <p:spPr>
          <a:xfrm>
            <a:off x="10581588" y="2291225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5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61C3CAB-C727-88DD-00D3-9399BDC84CCB}"/>
              </a:ext>
            </a:extLst>
          </p:cNvPr>
          <p:cNvSpPr/>
          <p:nvPr/>
        </p:nvSpPr>
        <p:spPr>
          <a:xfrm>
            <a:off x="10581588" y="2603871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6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136A7B6-866F-F898-D626-4686BCF10F2F}"/>
              </a:ext>
            </a:extLst>
          </p:cNvPr>
          <p:cNvSpPr/>
          <p:nvPr/>
        </p:nvSpPr>
        <p:spPr>
          <a:xfrm>
            <a:off x="10581588" y="3219272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8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590397B-B6ED-DFBA-7DA7-A46EEEA57898}"/>
              </a:ext>
            </a:extLst>
          </p:cNvPr>
          <p:cNvSpPr/>
          <p:nvPr/>
        </p:nvSpPr>
        <p:spPr>
          <a:xfrm>
            <a:off x="10581588" y="2916519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7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5F19986-E1E9-C2EB-D8D9-47F88CFFDB40}"/>
              </a:ext>
            </a:extLst>
          </p:cNvPr>
          <p:cNvSpPr/>
          <p:nvPr/>
        </p:nvSpPr>
        <p:spPr>
          <a:xfrm>
            <a:off x="10581588" y="4792218"/>
            <a:ext cx="1410932" cy="9280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27F2AC5-C171-8A7F-3A77-607274ACEDB9}"/>
              </a:ext>
            </a:extLst>
          </p:cNvPr>
          <p:cNvSpPr/>
          <p:nvPr/>
        </p:nvSpPr>
        <p:spPr>
          <a:xfrm>
            <a:off x="10581588" y="4792226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n-2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D21400-69A4-B5AF-E4BF-779566F21B42}"/>
              </a:ext>
            </a:extLst>
          </p:cNvPr>
          <p:cNvSpPr/>
          <p:nvPr/>
        </p:nvSpPr>
        <p:spPr>
          <a:xfrm>
            <a:off x="10581588" y="5104872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2 n-1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4AFDE12-04E9-7D98-761F-4C2F5ABF015A}"/>
              </a:ext>
            </a:extLst>
          </p:cNvPr>
          <p:cNvSpPr/>
          <p:nvPr/>
        </p:nvSpPr>
        <p:spPr>
          <a:xfrm>
            <a:off x="10581588" y="5417520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8B2178-88B9-A2FA-2DD4-A1C9D450A8D8}"/>
              </a:ext>
            </a:extLst>
          </p:cNvPr>
          <p:cNvSpPr txBox="1"/>
          <p:nvPr/>
        </p:nvSpPr>
        <p:spPr>
          <a:xfrm>
            <a:off x="10393710" y="546755"/>
            <a:ext cx="159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Hash Table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61F262-CB81-6079-D692-BBFD768C8F93}"/>
              </a:ext>
            </a:extLst>
          </p:cNvPr>
          <p:cNvCxnSpPr>
            <a:endCxn id="67" idx="1"/>
          </p:cNvCxnSpPr>
          <p:nvPr/>
        </p:nvCxnSpPr>
        <p:spPr>
          <a:xfrm flipV="1">
            <a:off x="6940417" y="1514555"/>
            <a:ext cx="3641171" cy="3048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912841D-3F1E-6959-16B8-23B8AD4D971A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9091299" y="1827203"/>
            <a:ext cx="1490289" cy="2385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CAB399A-1967-996C-4FA6-C188ED96A861}"/>
              </a:ext>
            </a:extLst>
          </p:cNvPr>
          <p:cNvCxnSpPr>
            <a:cxnSpLocks/>
            <a:stCxn id="24" idx="3"/>
            <a:endCxn id="78" idx="1"/>
          </p:cNvCxnSpPr>
          <p:nvPr/>
        </p:nvCxnSpPr>
        <p:spPr>
          <a:xfrm>
            <a:off x="6940417" y="3067905"/>
            <a:ext cx="3641171" cy="218834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5525133-E5CD-36C8-313A-42EA8D53A463}"/>
              </a:ext>
            </a:extLst>
          </p:cNvPr>
          <p:cNvCxnSpPr>
            <a:cxnSpLocks/>
            <a:stCxn id="40" idx="3"/>
            <a:endCxn id="78" idx="1"/>
          </p:cNvCxnSpPr>
          <p:nvPr/>
        </p:nvCxnSpPr>
        <p:spPr>
          <a:xfrm>
            <a:off x="9091299" y="3067897"/>
            <a:ext cx="1490289" cy="218835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19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with Hamming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create a locally sensitive hash family from Hamming distance </a:t>
                </a:r>
              </a:p>
              <a:p>
                <a:r>
                  <a:rPr lang="en-US" dirty="0">
                    <a:latin typeface="+mn-lt"/>
                  </a:rPr>
                  <a:t>Hamming distance,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is number of symbol differences between two strings </a:t>
                </a:r>
              </a:p>
              <a:p>
                <a:r>
                  <a:rPr lang="en-US" dirty="0">
                    <a:latin typeface="+mn-lt"/>
                  </a:rPr>
                  <a:t>For strings of length </a:t>
                </a:r>
                <a:r>
                  <a:rPr lang="en-US" i="1" dirty="0">
                    <a:latin typeface="+mn-lt"/>
                  </a:rPr>
                  <a:t>d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i="1" dirty="0" err="1">
                    <a:latin typeface="+mn-lt"/>
                  </a:rPr>
                  <a:t>iff</a:t>
                </a:r>
                <a:r>
                  <a:rPr lang="en-US" dirty="0">
                    <a:latin typeface="+mn-lt"/>
                  </a:rPr>
                  <a:t> vectors x and y agree in </a:t>
                </a:r>
                <a:r>
                  <a:rPr lang="en-US" i="1" dirty="0" err="1">
                    <a:latin typeface="+mn-lt"/>
                  </a:rPr>
                  <a:t>ith</a:t>
                </a:r>
                <a:r>
                  <a:rPr lang="en-US" dirty="0">
                    <a:latin typeface="+mn-lt"/>
                  </a:rPr>
                  <a:t> position with probability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r>
                  <a:rPr lang="en-US" dirty="0">
                    <a:latin typeface="+mn-lt"/>
                  </a:rPr>
                  <a:t>For the hash family,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string length l limited to l hashes</a:t>
                </a:r>
              </a:p>
              <a:p>
                <a:pPr lvl="1"/>
                <a:r>
                  <a:rPr lang="en-US" dirty="0">
                    <a:latin typeface="+mn-lt"/>
                  </a:rPr>
                  <a:t>Limits steepness of the decision function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92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11010128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LSH be applied to numeric variables? </a:t>
            </a:r>
          </a:p>
          <a:p>
            <a:r>
              <a:rPr lang="en-US" dirty="0">
                <a:latin typeface="+mn-lt"/>
              </a:rPr>
              <a:t>Can create hashes to </a:t>
            </a:r>
            <a:r>
              <a:rPr lang="en-US" b="1" dirty="0">
                <a:latin typeface="+mn-lt"/>
              </a:rPr>
              <a:t>estimate cosine distance </a:t>
            </a:r>
          </a:p>
          <a:p>
            <a:r>
              <a:rPr lang="en-US" dirty="0">
                <a:latin typeface="+mn-lt"/>
              </a:rPr>
              <a:t>Cosine distances computed with </a:t>
            </a:r>
            <a:r>
              <a:rPr lang="en-US" b="1" dirty="0">
                <a:latin typeface="+mn-lt"/>
              </a:rPr>
              <a:t>numeric (real) variables     </a:t>
            </a:r>
          </a:p>
          <a:p>
            <a:r>
              <a:rPr lang="en-US" dirty="0">
                <a:latin typeface="+mn-lt"/>
              </a:rPr>
              <a:t>Uses computationally efficient dot products as hashes  </a:t>
            </a:r>
          </a:p>
          <a:p>
            <a:r>
              <a:rPr lang="en-US" dirty="0">
                <a:latin typeface="+mn-lt"/>
              </a:rPr>
              <a:t>Apply LSH to find cosine distance estimates   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069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Review Cosine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758008" y="5961921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758008" y="2578125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2907106" y="59619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238462" y="395301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4316808" y="339031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2498956" y="522982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2211797" y="5411221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4531787" y="3222984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5591892" y="2768378"/>
                <a:ext cx="6445125" cy="226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Cosine 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2∗4 +1∗3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=0.984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92" y="2768378"/>
                <a:ext cx="6445125" cy="2268121"/>
              </a:xfrm>
              <a:prstGeom prst="rect">
                <a:avLst/>
              </a:prstGeom>
              <a:blipFill>
                <a:blip r:embed="rId4"/>
                <a:stretch>
                  <a:fillRect l="-1229" t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58008" y="5334265"/>
            <a:ext cx="1740948" cy="62765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2126" y="3494755"/>
            <a:ext cx="3574682" cy="2467168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1850592" y="5051214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725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2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0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hashes with random hyperplanes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>
            <a:cxnSpLocks/>
          </p:cNvCxnSpPr>
          <p:nvPr/>
        </p:nvCxnSpPr>
        <p:spPr>
          <a:xfrm flipV="1">
            <a:off x="2445406" y="4920792"/>
            <a:ext cx="3220103" cy="143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2445406" y="2286000"/>
            <a:ext cx="0" cy="2778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00536" y="1355916"/>
                <a:ext cx="531170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Start with two vectors,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 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Choose a hyperplane H at random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Hyperplane defined by a perpendicular vector, v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of v with x, y have opposite signs: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Or if v has opposite sign: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36" y="1355916"/>
                <a:ext cx="5311709" cy="4524315"/>
              </a:xfrm>
              <a:prstGeom prst="rect">
                <a:avLst/>
              </a:prstGeom>
              <a:blipFill>
                <a:blip r:embed="rId3"/>
                <a:stretch>
                  <a:fillRect l="-1607" t="-1077" r="-2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</p:cNvCxnSpPr>
          <p:nvPr/>
        </p:nvCxnSpPr>
        <p:spPr>
          <a:xfrm flipV="1">
            <a:off x="2429523" y="4457290"/>
            <a:ext cx="2593221" cy="60537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</p:cNvCxnSpPr>
          <p:nvPr/>
        </p:nvCxnSpPr>
        <p:spPr>
          <a:xfrm flipV="1">
            <a:off x="2429524" y="2724347"/>
            <a:ext cx="1204509" cy="233991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3537990" y="4153548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A1524-375C-EDF7-3BC0-3101B734DD5D}"/>
              </a:ext>
            </a:extLst>
          </p:cNvPr>
          <p:cNvSpPr txBox="1"/>
          <p:nvPr/>
        </p:nvSpPr>
        <p:spPr>
          <a:xfrm>
            <a:off x="5047904" y="4228046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4270C-B65E-331E-35A7-1C894F3C5FB8}"/>
              </a:ext>
            </a:extLst>
          </p:cNvPr>
          <p:cNvSpPr txBox="1"/>
          <p:nvPr/>
        </p:nvSpPr>
        <p:spPr>
          <a:xfrm>
            <a:off x="3657503" y="2434781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0D0D0-F2DA-A5EA-9DE0-A646FCD5F066}"/>
              </a:ext>
            </a:extLst>
          </p:cNvPr>
          <p:cNvCxnSpPr>
            <a:cxnSpLocks/>
          </p:cNvCxnSpPr>
          <p:nvPr/>
        </p:nvCxnSpPr>
        <p:spPr>
          <a:xfrm>
            <a:off x="981949" y="3555602"/>
            <a:ext cx="2706076" cy="279636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865B7-C98D-6FF3-C51B-A76849593668}"/>
              </a:ext>
            </a:extLst>
          </p:cNvPr>
          <p:cNvCxnSpPr>
            <a:cxnSpLocks/>
          </p:cNvCxnSpPr>
          <p:nvPr/>
        </p:nvCxnSpPr>
        <p:spPr>
          <a:xfrm flipV="1">
            <a:off x="2429523" y="4214462"/>
            <a:ext cx="1027142" cy="848204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B2945-1BB7-3D29-E27F-5C9D35B3F829}"/>
              </a:ext>
            </a:extLst>
          </p:cNvPr>
          <p:cNvSpPr txBox="1"/>
          <p:nvPr/>
        </p:nvSpPr>
        <p:spPr>
          <a:xfrm>
            <a:off x="3329869" y="3802740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2443-AAE1-AA8F-33BA-78577A6F86A7}"/>
              </a:ext>
            </a:extLst>
          </p:cNvPr>
          <p:cNvSpPr txBox="1"/>
          <p:nvPr/>
        </p:nvSpPr>
        <p:spPr>
          <a:xfrm>
            <a:off x="2588344" y="5474388"/>
            <a:ext cx="35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29916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sources discussing details of KD-tree algorithms, their limitations and the pitfalls, with a few suggestions  </a:t>
            </a:r>
          </a:p>
          <a:p>
            <a:r>
              <a:rPr lang="en-US" dirty="0">
                <a:latin typeface="+mn-lt"/>
                <a:hlinkClick r:id="rId3"/>
              </a:rPr>
              <a:t>Chapter from Andrew Moore’s PhD dissertation  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  <a:hlinkClick r:id="rId4"/>
              </a:rPr>
              <a:t>Chapters 8, 9, 10, 11 of Advanced Algorithms and Data Structures, Marcello La Rocca, Manning, 2021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  <a:hlinkClick r:id="rId5"/>
              </a:rPr>
              <a:t>Wikipedia article  </a:t>
            </a:r>
            <a:endParaRPr lang="en-US" dirty="0">
              <a:latin typeface="+mn-lt"/>
            </a:endParaRP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00609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0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hashes with random hyperplanes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>
            <a:cxnSpLocks/>
          </p:cNvCxnSpPr>
          <p:nvPr/>
        </p:nvCxnSpPr>
        <p:spPr>
          <a:xfrm flipV="1">
            <a:off x="2445406" y="4920792"/>
            <a:ext cx="3220103" cy="143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2445406" y="2286000"/>
            <a:ext cx="0" cy="2778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00536" y="1474727"/>
                <a:ext cx="531170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Choose another hyperplane H at random with orthogonal vector v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of v with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have same signs: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Or if v has same sign: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Therefore expected probability that dot product with orthogonal vector have opposite signs: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+,−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36" y="1474727"/>
                <a:ext cx="5311709" cy="4893647"/>
              </a:xfrm>
              <a:prstGeom prst="rect">
                <a:avLst/>
              </a:prstGeom>
              <a:blipFill>
                <a:blip r:embed="rId3"/>
                <a:stretch>
                  <a:fillRect l="-1607" t="-996" b="-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</p:cNvCxnSpPr>
          <p:nvPr/>
        </p:nvCxnSpPr>
        <p:spPr>
          <a:xfrm flipV="1">
            <a:off x="2429523" y="4457290"/>
            <a:ext cx="2593221" cy="60537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</p:cNvCxnSpPr>
          <p:nvPr/>
        </p:nvCxnSpPr>
        <p:spPr>
          <a:xfrm flipV="1">
            <a:off x="2429524" y="2724347"/>
            <a:ext cx="1204509" cy="233991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3537990" y="4153548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A1524-375C-EDF7-3BC0-3101B734DD5D}"/>
              </a:ext>
            </a:extLst>
          </p:cNvPr>
          <p:cNvSpPr txBox="1"/>
          <p:nvPr/>
        </p:nvSpPr>
        <p:spPr>
          <a:xfrm>
            <a:off x="5047904" y="4228046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4270C-B65E-331E-35A7-1C894F3C5FB8}"/>
              </a:ext>
            </a:extLst>
          </p:cNvPr>
          <p:cNvSpPr txBox="1"/>
          <p:nvPr/>
        </p:nvSpPr>
        <p:spPr>
          <a:xfrm>
            <a:off x="3657503" y="2434781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0D0D0-F2DA-A5EA-9DE0-A646FCD5F066}"/>
              </a:ext>
            </a:extLst>
          </p:cNvPr>
          <p:cNvCxnSpPr>
            <a:cxnSpLocks/>
          </p:cNvCxnSpPr>
          <p:nvPr/>
        </p:nvCxnSpPr>
        <p:spPr>
          <a:xfrm>
            <a:off x="584200" y="4992523"/>
            <a:ext cx="4341305" cy="19221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865B7-C98D-6FF3-C51B-A76849593668}"/>
              </a:ext>
            </a:extLst>
          </p:cNvPr>
          <p:cNvCxnSpPr>
            <a:cxnSpLocks/>
          </p:cNvCxnSpPr>
          <p:nvPr/>
        </p:nvCxnSpPr>
        <p:spPr>
          <a:xfrm flipV="1">
            <a:off x="2439268" y="3921551"/>
            <a:ext cx="138963" cy="1141115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B2945-1BB7-3D29-E27F-5C9D35B3F829}"/>
              </a:ext>
            </a:extLst>
          </p:cNvPr>
          <p:cNvSpPr txBox="1"/>
          <p:nvPr/>
        </p:nvSpPr>
        <p:spPr>
          <a:xfrm>
            <a:off x="2508749" y="3464220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2443-AAE1-AA8F-33BA-78577A6F86A7}"/>
              </a:ext>
            </a:extLst>
          </p:cNvPr>
          <p:cNvSpPr txBox="1"/>
          <p:nvPr/>
        </p:nvSpPr>
        <p:spPr>
          <a:xfrm>
            <a:off x="4343470" y="5132406"/>
            <a:ext cx="35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6103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 for cosine distance hashes  </a:t>
                </a:r>
              </a:p>
              <a:p>
                <a:r>
                  <a:rPr lang="en-US" dirty="0">
                    <a:latin typeface="+mn-lt"/>
                  </a:rPr>
                  <a:t>Using cosine hashes,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iif</a:t>
                </a:r>
                <a:r>
                  <a:rPr lang="en-US" dirty="0">
                    <a:latin typeface="+mn-lt"/>
                  </a:rPr>
                  <a:t> the dot products x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have the same sign</a:t>
                </a:r>
              </a:p>
              <a:p>
                <a:r>
                  <a:rPr lang="en-US" dirty="0">
                    <a:latin typeface="+mn-lt"/>
                  </a:rPr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8472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Use sketches to simplify cosine distance LSH  </a:t>
                </a:r>
              </a:p>
              <a:p>
                <a:r>
                  <a:rPr lang="en-US" dirty="0">
                    <a:latin typeface="+mn-lt"/>
                  </a:rPr>
                  <a:t>Need to compute a number of hashes to accurately estimate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>
                  <a:latin typeface="Symbol" panose="05050102010706020507" pitchFamily="18" charset="2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Must average out error of each hash (estimate)   </a:t>
                </a:r>
              </a:p>
              <a:p>
                <a:r>
                  <a:rPr lang="en-US" dirty="0">
                    <a:latin typeface="+mn-lt"/>
                  </a:rPr>
                  <a:t>Sketches can speed this calculation  </a:t>
                </a:r>
              </a:p>
              <a:p>
                <a:r>
                  <a:rPr lang="en-US" dirty="0">
                    <a:latin typeface="+mn-lt"/>
                  </a:rPr>
                  <a:t>Use </a:t>
                </a:r>
                <a:r>
                  <a:rPr lang="en-US" b="1" dirty="0">
                    <a:latin typeface="+mn-lt"/>
                  </a:rPr>
                  <a:t>random vectors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latin typeface="+mn-lt"/>
                  </a:rPr>
                  <a:t> values</a:t>
                </a:r>
                <a:r>
                  <a:rPr lang="en-US" dirty="0">
                    <a:latin typeface="+mn-lt"/>
                  </a:rPr>
                  <a:t>, </a:t>
                </a:r>
              </a:p>
              <a:p>
                <a:pPr lvl="1"/>
                <a:r>
                  <a:rPr lang="en-US" dirty="0">
                    <a:latin typeface="+mn-lt"/>
                  </a:rPr>
                  <a:t>Example,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+1,−1,−1,+1,…,−1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Hash family,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is </a:t>
                </a:r>
                <a:r>
                  <a:rPr lang="en-US" b="1" dirty="0">
                    <a:latin typeface="+mn-lt"/>
                  </a:rPr>
                  <a:t>sign of dot products </a:t>
                </a:r>
                <a:r>
                  <a:rPr lang="en-US" dirty="0">
                    <a:latin typeface="+mn-lt"/>
                  </a:rPr>
                  <a:t>of variables with random vectors </a:t>
                </a:r>
              </a:p>
              <a:p>
                <a:r>
                  <a:rPr lang="en-US" dirty="0">
                    <a:latin typeface="+mn-lt"/>
                  </a:rPr>
                  <a:t>For n dimensional data, limited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possible hashes</a:t>
                </a:r>
              </a:p>
              <a:p>
                <a:pPr lvl="1"/>
                <a:r>
                  <a:rPr lang="en-US" dirty="0">
                    <a:latin typeface="+mn-lt"/>
                  </a:rPr>
                  <a:t>Most useful for high-dimensional variables  </a:t>
                </a:r>
              </a:p>
              <a:p>
                <a:r>
                  <a:rPr lang="en-US" dirty="0">
                    <a:latin typeface="+mn-lt"/>
                  </a:rPr>
                  <a:t>See the MMDS book for similar method for Euclidean spaces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42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6050" y="977769"/>
                <a:ext cx="11010128" cy="5486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Key points for </a:t>
                </a:r>
                <a:r>
                  <a:rPr lang="en-US">
                    <a:latin typeface="+mn-lt"/>
                  </a:rPr>
                  <a:t>this lesson</a:t>
                </a:r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Shingle</a:t>
                </a:r>
                <a:r>
                  <a:rPr lang="en-US" dirty="0">
                    <a:latin typeface="+mn-lt"/>
                  </a:rPr>
                  <a:t> documents for similarity measures </a:t>
                </a:r>
              </a:p>
              <a:p>
                <a:r>
                  <a:rPr lang="en-US" dirty="0">
                    <a:latin typeface="+mn-lt"/>
                  </a:rPr>
                  <a:t>Set of all shingles organized into </a:t>
                </a:r>
                <a:r>
                  <a:rPr lang="en-US" b="1" dirty="0">
                    <a:latin typeface="+mn-lt"/>
                  </a:rPr>
                  <a:t>characteristic matrix </a:t>
                </a:r>
                <a:r>
                  <a:rPr lang="en-US" dirty="0">
                    <a:latin typeface="+mn-lt"/>
                  </a:rPr>
                  <a:t>with rows represented by the </a:t>
                </a:r>
                <a:r>
                  <a:rPr lang="en-US" b="1" dirty="0">
                    <a:latin typeface="+mn-lt"/>
                  </a:rPr>
                  <a:t>universal set</a:t>
                </a:r>
              </a:p>
              <a:p>
                <a:r>
                  <a:rPr lang="en-US" dirty="0">
                    <a:latin typeface="+mn-lt"/>
                  </a:rPr>
                  <a:t>Mini-hashing shingles creates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as compact representation </a:t>
                </a:r>
              </a:p>
              <a:p>
                <a:r>
                  <a:rPr lang="en-US" dirty="0">
                    <a:latin typeface="+mn-lt"/>
                  </a:rPr>
                  <a:t>LSH uses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𝒔𝒆𝒏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𝓕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>
                    <a:latin typeface="+mn-lt"/>
                  </a:rPr>
                  <a:t> family of hash functions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LSH creates </a:t>
                </a:r>
                <a:r>
                  <a:rPr lang="en-US" b="1" dirty="0">
                    <a:latin typeface="+mn-lt"/>
                  </a:rPr>
                  <a:t>sigmodal decision function </a:t>
                </a:r>
                <a:r>
                  <a:rPr lang="en-US" dirty="0">
                    <a:latin typeface="+mn-lt"/>
                  </a:rPr>
                  <a:t>with high slope </a:t>
                </a:r>
              </a:p>
              <a:p>
                <a:r>
                  <a:rPr lang="en-US" b="1" dirty="0">
                    <a:latin typeface="+mn-lt"/>
                  </a:rPr>
                  <a:t>AND-OR and OR-AND construction </a:t>
                </a:r>
                <a:r>
                  <a:rPr lang="en-US" dirty="0">
                    <a:latin typeface="+mn-lt"/>
                  </a:rPr>
                  <a:t>for </a:t>
                </a:r>
                <a:r>
                  <a:rPr lang="en-US" b="1" dirty="0">
                    <a:latin typeface="+mn-lt"/>
                  </a:rPr>
                  <a:t>banded signature ma</a:t>
                </a:r>
                <a:r>
                  <a:rPr lang="en-US" dirty="0">
                    <a:latin typeface="+mn-lt"/>
                  </a:rPr>
                  <a:t>trix creates more sensitive decision function  </a:t>
                </a:r>
              </a:p>
              <a:p>
                <a:r>
                  <a:rPr lang="en-US" dirty="0">
                    <a:latin typeface="+mn-lt"/>
                  </a:rPr>
                  <a:t>Cosine similarity and Hamming distance result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hash function families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6050" y="977769"/>
                <a:ext cx="11010128" cy="5486400"/>
              </a:xfrm>
              <a:blipFill>
                <a:blip r:embed="rId3"/>
                <a:stretch>
                  <a:fillRect l="-1163" t="-2444" b="-2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80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26552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are constructed by </a:t>
                </a:r>
                <a:r>
                  <a:rPr lang="en-US" b="1" dirty="0">
                    <a:latin typeface="+mn-lt"/>
                  </a:rPr>
                  <a:t>binary partitioning </a:t>
                </a:r>
                <a:endParaRPr lang="en-US" sz="2400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Start with some data points in a 2-dimensional space,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Set number of nodes in leaves to 1</a:t>
                </a:r>
              </a:p>
              <a:p>
                <a:r>
                  <a:rPr lang="en-US" dirty="0">
                    <a:latin typeface="+mn-lt"/>
                  </a:rPr>
                  <a:t>Root of the tree is NULL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2655294"/>
              </a:xfrm>
              <a:blipFill>
                <a:blip r:embed="rId3"/>
                <a:stretch>
                  <a:fillRect l="-1111" t="-3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378277" y="38987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40849" y="414557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4F5AC8-FDC3-1F36-8D4E-04D4092A9B00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96484E-218F-847E-A252-F46E5B34D2F8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104437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are constructed by binary partitioning </a:t>
                </a:r>
                <a:endParaRPr lang="en-US" sz="2400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Partition</a:t>
                </a:r>
                <a:r>
                  <a:rPr lang="en-US" dirty="0">
                    <a:latin typeface="+mn-lt"/>
                  </a:rPr>
                  <a:t> the data by the value closest to the </a:t>
                </a:r>
                <a:r>
                  <a:rPr lang="en-US" b="1" dirty="0">
                    <a:latin typeface="+mn-lt"/>
                  </a:rPr>
                  <a:t>median</a:t>
                </a:r>
                <a:r>
                  <a:rPr lang="en-US" dirty="0">
                    <a:latin typeface="+mn-lt"/>
                  </a:rPr>
                  <a:t> of along the first axis,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first partition becomes the root of the tree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  <a:blipFill>
                <a:blip r:embed="rId3"/>
                <a:stretch>
                  <a:fillRect l="-952" t="-819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378277" y="38987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40849" y="414557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2766609" y="258189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068BDB-0051-C2B5-23CF-8435E84E8E3D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12B18-06D0-60D9-4841-B68E67A4FC03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829956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are constructed by binary partitioning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There are nearly </a:t>
                </a:r>
                <a:r>
                  <a:rPr lang="en-US" b="1" dirty="0">
                    <a:latin typeface="+mn-lt"/>
                  </a:rPr>
                  <a:t>balanced</a:t>
                </a:r>
                <a:r>
                  <a:rPr lang="en-US" dirty="0">
                    <a:latin typeface="+mn-lt"/>
                  </a:rPr>
                  <a:t> numbers of observations on each side of the partition</a:t>
                </a:r>
              </a:p>
              <a:p>
                <a:r>
                  <a:rPr lang="en-US" dirty="0">
                    <a:latin typeface="+mn-lt"/>
                  </a:rPr>
                  <a:t>Next, along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partition the left and right partitions by the values nearest the medians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  <a:blipFill>
                <a:blip r:embed="rId3"/>
                <a:stretch>
                  <a:fillRect l="-847" t="-7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2766609" y="258189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3713984" y="3150197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862206"/>
            <a:ext cx="607748" cy="339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263953" y="2862206"/>
            <a:ext cx="535362" cy="336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51148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13641</TotalTime>
  <Words>4482</Words>
  <Application>Microsoft Office PowerPoint</Application>
  <PresentationFormat>Widescreen</PresentationFormat>
  <Paragraphs>1499</Paragraphs>
  <Slides>63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Symbol</vt:lpstr>
      <vt:lpstr>Office Theme</vt:lpstr>
      <vt:lpstr>CSCI E-96 Data Mining, Discovery and Exploration Similarity Search</vt:lpstr>
      <vt:lpstr>Similarity Search at Scale</vt:lpstr>
      <vt:lpstr>Similarity Search at Scale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Locally Sensitive Hashing</vt:lpstr>
      <vt:lpstr>Locally Sensitive Hashing</vt:lpstr>
      <vt:lpstr>Shingling Documents </vt:lpstr>
      <vt:lpstr>Shingling Documents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Functions</vt:lpstr>
      <vt:lpstr>Locally Sensitive Functions</vt:lpstr>
      <vt:lpstr>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  <vt:lpstr>Efficient LSH</vt:lpstr>
      <vt:lpstr>Efficient LSH</vt:lpstr>
      <vt:lpstr>LSH with Hamming Distance</vt:lpstr>
      <vt:lpstr>LSH for Numeric Variables</vt:lpstr>
      <vt:lpstr>LSH for Numeric Variables  </vt:lpstr>
      <vt:lpstr>LSH for Numeric Variables  </vt:lpstr>
      <vt:lpstr>LSH for Numeric Variables  </vt:lpstr>
      <vt:lpstr>LSH for Numeric Variables</vt:lpstr>
      <vt:lpstr>LSH for Numeric Variables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E-96 Data Mining, Discovery and Exploration Similarity Measres</dc:title>
  <dc:creator>Stephe Elston</dc:creator>
  <cp:lastModifiedBy>Stephen Elston</cp:lastModifiedBy>
  <cp:revision>357</cp:revision>
  <dcterms:created xsi:type="dcterms:W3CDTF">2021-06-01T18:04:30Z</dcterms:created>
  <dcterms:modified xsi:type="dcterms:W3CDTF">2024-07-03T22:16:44Z</dcterms:modified>
</cp:coreProperties>
</file>