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718" r:id="rId2"/>
    <p:sldId id="764" r:id="rId3"/>
    <p:sldId id="753" r:id="rId4"/>
    <p:sldId id="765" r:id="rId5"/>
    <p:sldId id="689" r:id="rId6"/>
    <p:sldId id="756" r:id="rId7"/>
    <p:sldId id="758" r:id="rId8"/>
    <p:sldId id="767" r:id="rId9"/>
    <p:sldId id="768" r:id="rId10"/>
    <p:sldId id="782" r:id="rId11"/>
    <p:sldId id="781" r:id="rId12"/>
    <p:sldId id="780" r:id="rId13"/>
    <p:sldId id="769" r:id="rId14"/>
    <p:sldId id="770" r:id="rId15"/>
    <p:sldId id="766" r:id="rId16"/>
    <p:sldId id="771" r:id="rId17"/>
    <p:sldId id="774" r:id="rId18"/>
    <p:sldId id="777" r:id="rId19"/>
    <p:sldId id="773" r:id="rId20"/>
    <p:sldId id="775" r:id="rId21"/>
    <p:sldId id="783" r:id="rId22"/>
    <p:sldId id="772" r:id="rId23"/>
    <p:sldId id="779" r:id="rId24"/>
    <p:sldId id="784" r:id="rId25"/>
    <p:sldId id="785" r:id="rId26"/>
    <p:sldId id="778" r:id="rId27"/>
    <p:sldId id="749" r:id="rId28"/>
    <p:sldId id="688" r:id="rId29"/>
    <p:sldId id="754" r:id="rId30"/>
    <p:sldId id="735" r:id="rId31"/>
    <p:sldId id="737" r:id="rId32"/>
    <p:sldId id="736" r:id="rId33"/>
    <p:sldId id="738" r:id="rId34"/>
    <p:sldId id="739" r:id="rId35"/>
    <p:sldId id="763" r:id="rId36"/>
    <p:sldId id="750" r:id="rId37"/>
    <p:sldId id="740" r:id="rId38"/>
    <p:sldId id="741" r:id="rId39"/>
    <p:sldId id="742" r:id="rId40"/>
    <p:sldId id="744" r:id="rId41"/>
    <p:sldId id="745" r:id="rId42"/>
    <p:sldId id="746" r:id="rId43"/>
    <p:sldId id="748" r:id="rId44"/>
    <p:sldId id="759" r:id="rId45"/>
    <p:sldId id="751" r:id="rId46"/>
    <p:sldId id="752" r:id="rId47"/>
    <p:sldId id="734" r:id="rId48"/>
    <p:sldId id="690" r:id="rId49"/>
    <p:sldId id="692" r:id="rId50"/>
    <p:sldId id="693" r:id="rId51"/>
    <p:sldId id="691" r:id="rId52"/>
    <p:sldId id="695" r:id="rId53"/>
    <p:sldId id="719" r:id="rId54"/>
    <p:sldId id="696" r:id="rId55"/>
    <p:sldId id="694" r:id="rId56"/>
    <p:sldId id="697" r:id="rId57"/>
    <p:sldId id="698" r:id="rId58"/>
    <p:sldId id="699" r:id="rId59"/>
    <p:sldId id="700" r:id="rId60"/>
    <p:sldId id="701" r:id="rId61"/>
    <p:sldId id="702" r:id="rId62"/>
    <p:sldId id="703" r:id="rId63"/>
    <p:sldId id="704" r:id="rId64"/>
    <p:sldId id="755" r:id="rId65"/>
    <p:sldId id="705" r:id="rId66"/>
    <p:sldId id="760" r:id="rId67"/>
    <p:sldId id="706" r:id="rId68"/>
    <p:sldId id="707" r:id="rId69"/>
    <p:sldId id="709" r:id="rId70"/>
    <p:sldId id="710" r:id="rId71"/>
    <p:sldId id="711" r:id="rId72"/>
    <p:sldId id="733" r:id="rId73"/>
    <p:sldId id="712" r:id="rId74"/>
    <p:sldId id="727" r:id="rId75"/>
    <p:sldId id="713" r:id="rId76"/>
    <p:sldId id="762" r:id="rId77"/>
    <p:sldId id="714" r:id="rId78"/>
    <p:sldId id="715" r:id="rId79"/>
    <p:sldId id="716" r:id="rId80"/>
    <p:sldId id="717" r:id="rId81"/>
    <p:sldId id="732" r:id="rId82"/>
    <p:sldId id="720" r:id="rId83"/>
    <p:sldId id="721" r:id="rId84"/>
    <p:sldId id="761" r:id="rId85"/>
    <p:sldId id="722" r:id="rId86"/>
    <p:sldId id="729" r:id="rId87"/>
    <p:sldId id="675" r:id="rId88"/>
    <p:sldId id="723" r:id="rId89"/>
    <p:sldId id="725" r:id="rId90"/>
    <p:sldId id="726" r:id="rId91"/>
    <p:sldId id="728" r:id="rId92"/>
    <p:sldId id="731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5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D734B-AC59-6B2C-9041-40370BEC3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264006-6B93-D0AC-BD1E-90A71723E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5AA25-60F3-E8E5-2F41-81C262FF7E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29553-5BF6-BCE1-07E1-DA0436FE2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663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EE027-18C7-30C4-2B24-820F876F4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404C3B-389F-0859-ADC1-312432C650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4AC131-DF76-7CA5-0476-925349FB5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515CF-E1ED-C5FE-115B-0BB8D3181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0606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80D84-F5D7-9B70-9890-F11627CA7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6E88B9-5048-4286-6B90-BF770E96C8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D60B85-733C-0CEA-0F4A-01F1309915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77947-BAE2-05E5-8B98-07BF49B230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7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AA010-4279-4924-A752-7FB444228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C6C045-5A11-27A8-6A57-22BCECB17D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5EE0BF-6F34-8CB8-4999-6BEEDF057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C6462-06DD-45A5-8819-19A8A3A3B0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04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95DF1-4757-B212-6315-FA84CBC01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760858-221F-7F5F-01A0-DD70ED903F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51C75F-53D9-F300-567D-F478BCB57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9A625-3EAF-635C-F813-A2559EC27D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223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86699-C697-94C4-B412-3505D5D56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32D30-2648-DA34-7CEE-03D5AADB1F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3B87D4-6D12-5CED-7593-01B072178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B2707D-CC27-04AD-C77C-FA12EB405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164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E4643-9719-3317-9F52-668C3375C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E8FFBC-9D83-5878-AE9D-E229B9B9B6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067E90-59DD-37E8-12B2-9DE556250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7E1CE-F4CD-2F9C-3428-11D74CB5D2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95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153C9-7E02-9BF3-6F00-3275CF102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780E0A-B9AC-492C-C06D-C2653457BE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1F7CD4-B102-3A33-D056-41E20D79FE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EADD0-3ACB-5D70-FD75-F780F0CA31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6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1A760-4A06-3C16-03BF-D8E49E15F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FB5260-750A-DAFC-1C21-AAA48F3D6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A97D3A-943A-EF71-FE80-2FFBAF041A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CD620-8216-976F-826F-546C2B3FA1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50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75C49-A18B-ACF3-A907-E610876FA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9DE7F5-53A4-D9C2-5E78-3B4033444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CBDFCF-B52D-FCAC-4123-33BA413FE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B62B7-265A-2B9F-705B-EC0A99C307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243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347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17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91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588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9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6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59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38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525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9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2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4B776-13B6-B6B4-C4C0-819442A9D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89E57C-06F5-46CE-1428-B435F6C5D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028338-FBED-843D-2006-E1185D74E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BAB76-0D2A-83D7-8CFA-67128F4911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1681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41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19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5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62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35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271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919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26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7B176-0719-23B5-F766-5DB32C1D1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58ECC7-E776-657C-632A-672C978EFD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16A4C-FA05-7FF6-6A6D-E0C7AD035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36E46-A9EE-F179-1923-78E81C301D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40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699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CFE69-A745-70B9-4F2A-C97ACD859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6DB8D3-D5D6-842C-B9C9-E2EA999F88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959537-264C-7230-4C1B-7F09F5020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F52B4-A2A9-7D1F-CDEC-CBC7EDB704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2911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7E578-3355-2245-627B-3F792E7BF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AA74B-9B69-677A-E49E-3005D8EE7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ACFAAF-3B3B-417E-381C-F3F180CEA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53A36-ACC8-604B-BA27-8073288A5D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49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6DBB-E52F-E56E-CF2F-6047CC4F1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1051EC-4CA5-8837-9303-4E5B6247EE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DE290A-A15C-6D99-1A21-82A4B312FB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BB76-8E70-7FD4-95A4-3F704422AD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3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verted_index#:~:text=In%20computer%20science%2C%20an%20inverted,index%2C%20which%20maps%20from%20document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3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hyperlink" Target="https://en.wikipedia.org/wiki/Inverted_index#:~:text=In%20computer%20science%2C%20an%20inverted,index%2C%20which%20maps%20from%20documents" TargetMode="External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ronoi_diagra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inria.hal.science/inria-00514462/document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603.0932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-d_tree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0.png"/><Relationship Id="rId4" Type="http://schemas.openxmlformats.org/officeDocument/2006/relationships/hyperlink" Target="https://arxiv.org/pdf/1511.00628" TargetMode="Externa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.cmu.edu/pub_files/pub1/moore_andrew_1991_1/moore_andrew_1991_1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arxiv.org/pdf/1806.09823" TargetMode="External"/><Relationship Id="rId5" Type="http://schemas.openxmlformats.org/officeDocument/2006/relationships/hyperlink" Target="https://en.wikipedia.org/wiki/K-d_tree" TargetMode="External"/><Relationship Id="rId4" Type="http://schemas.openxmlformats.org/officeDocument/2006/relationships/hyperlink" Target="https://www.manning.com/books/advanced-algorithms-and-data-structur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2.png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cality-sensitive_hashing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Efficient Similarity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2025,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ANNS algorithms </a:t>
            </a:r>
          </a:p>
          <a:p>
            <a:r>
              <a:rPr lang="en-US" dirty="0">
                <a:latin typeface="+mn-lt"/>
              </a:rPr>
              <a:t>There are three dimensions of performance </a:t>
            </a:r>
          </a:p>
          <a:p>
            <a:pPr lvl="1"/>
            <a:r>
              <a:rPr lang="en-US" b="1" dirty="0">
                <a:latin typeface="+mn-lt"/>
              </a:rPr>
              <a:t>Recall</a:t>
            </a:r>
            <a:r>
              <a:rPr lang="en-US" dirty="0">
                <a:latin typeface="+mn-lt"/>
              </a:rPr>
              <a:t> measures the fraction of true NNs found by the algorithm </a:t>
            </a:r>
          </a:p>
          <a:p>
            <a:pPr lvl="1"/>
            <a:r>
              <a:rPr lang="en-US" b="1" dirty="0">
                <a:latin typeface="+mn-lt"/>
              </a:rPr>
              <a:t>Memory use </a:t>
            </a:r>
            <a:r>
              <a:rPr lang="en-US" dirty="0">
                <a:latin typeface="+mn-lt"/>
              </a:rPr>
              <a:t>can be the biggest constraint for massive data sets</a:t>
            </a:r>
          </a:p>
          <a:p>
            <a:pPr lvl="1"/>
            <a:r>
              <a:rPr lang="en-US" b="1" dirty="0">
                <a:latin typeface="+mn-lt"/>
              </a:rPr>
              <a:t>Speed</a:t>
            </a:r>
            <a:r>
              <a:rPr lang="en-US" dirty="0">
                <a:latin typeface="+mn-lt"/>
              </a:rPr>
              <a:t> can be important for many applications    </a:t>
            </a:r>
          </a:p>
          <a:p>
            <a:r>
              <a:rPr lang="en-US" dirty="0">
                <a:latin typeface="+mn-lt"/>
              </a:rPr>
              <a:t>Is an invariable trade off between these three dimensions  </a:t>
            </a:r>
          </a:p>
          <a:p>
            <a:pPr lvl="1"/>
            <a:r>
              <a:rPr lang="en-US" dirty="0">
                <a:latin typeface="+mn-lt"/>
              </a:rPr>
              <a:t>Example, we can have high recall if we have sufficient memory and computational capacity  </a:t>
            </a:r>
          </a:p>
          <a:p>
            <a:pPr lvl="1"/>
            <a:r>
              <a:rPr lang="en-US" dirty="0">
                <a:latin typeface="+mn-lt"/>
              </a:rPr>
              <a:t>Generally we must pick two of the three dimensions and accept the third      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7731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1948C-7DBF-C081-3265-E985D07BD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EB385-DFA3-AAE5-8083-405D5BD4D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09729F-8538-46AB-6453-153A581636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388129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ANNS algorithms </a:t>
                </a:r>
              </a:p>
              <a:p>
                <a:r>
                  <a:rPr lang="en-US" b="1" dirty="0">
                    <a:latin typeface="+mn-lt"/>
                  </a:rPr>
                  <a:t>Recall</a:t>
                </a:r>
                <a:r>
                  <a:rPr lang="en-US" dirty="0">
                    <a:latin typeface="+mn-lt"/>
                  </a:rPr>
                  <a:t> is defined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𝑇𝑟𝑢𝑒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𝑃𝑜𝑠𝑖𝑡𝑖𝑣𝑒𝑠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𝐹𝑎𝑙𝑠𝑒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𝑁𝑒𝑔𝑎𝑡𝑖𝑣𝑒𝑠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Ground truth obtained from flat (exact) similarity search</a:t>
                </a:r>
              </a:p>
              <a:p>
                <a:r>
                  <a:rPr lang="en-US" dirty="0">
                    <a:latin typeface="+mn-lt"/>
                  </a:rPr>
                  <a:t>For ANNS it helps to compute recall for different numbers of nearest neighbors,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Know as recall@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09729F-8538-46AB-6453-153A581636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3881295"/>
              </a:xfrm>
              <a:blipFill>
                <a:blip r:embed="rId3"/>
                <a:stretch>
                  <a:fillRect l="-1111" t="-3611" b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DCFE947-5996-70A5-3C43-A4B121499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518" y="4354028"/>
            <a:ext cx="1429870" cy="2468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4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C7911-9740-8FD8-4DFC-AD418B3D1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4EEF-51A1-DA8A-B0D5-276B04152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Inverted File Systems</a:t>
            </a:r>
          </a:p>
        </p:txBody>
      </p:sp>
    </p:spTree>
    <p:extLst>
      <p:ext uri="{BB962C8B-B14F-4D97-AF65-F5344CB8AC3E}">
        <p14:creationId xmlns:p14="http://schemas.microsoft.com/office/powerpoint/2010/main" val="2134310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70292-F430-0B6A-28F2-B1EFA9B2C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234D-2F29-0026-CCA8-34240FC3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Inverted file systems enable look-up by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BBB20-5D87-7167-ACC6-D7292658FF5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464754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Ordinary file systems or databases map file references to content</a:t>
                </a:r>
              </a:p>
              <a:p>
                <a:r>
                  <a:rPr lang="en-US" dirty="0">
                    <a:latin typeface="+mn-lt"/>
                  </a:rPr>
                  <a:t>Example, a database of files (or web pages) describing simple wood working projects. </a:t>
                </a:r>
              </a:p>
              <a:p>
                <a:r>
                  <a:rPr lang="en-US" dirty="0">
                    <a:latin typeface="+mn-lt"/>
                  </a:rPr>
                  <a:t>With forward indexing all files must scanned to find the files containing projects using oak</a:t>
                </a:r>
              </a:p>
              <a:p>
                <a:r>
                  <a:rPr lang="en-US" dirty="0">
                    <a:latin typeface="+mn-lt"/>
                  </a:rPr>
                  <a:t>A linear search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operation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BBBB20-5D87-7167-ACC6-D7292658FF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464754" cy="5698998"/>
              </a:xfrm>
              <a:blipFill>
                <a:blip r:embed="rId3"/>
                <a:stretch>
                  <a:fillRect l="-1981" t="-1818" r="-1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502027-A6A7-01D7-964F-31A054A0B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61249"/>
              </p:ext>
            </p:extLst>
          </p:nvPr>
        </p:nvGraphicFramePr>
        <p:xfrm>
          <a:off x="7541491" y="827621"/>
          <a:ext cx="1425117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5117">
                  <a:extLst>
                    <a:ext uri="{9D8B030D-6E8A-4147-A177-3AD203B41FA5}">
                      <a16:colId xmlns:a16="http://schemas.microsoft.com/office/drawing/2014/main" val="4175659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File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5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8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9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5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81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1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9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6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7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2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4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3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0751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9B56B3-4AB6-19DA-923A-EE925F4755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977618"/>
              </p:ext>
            </p:extLst>
          </p:nvPr>
        </p:nvGraphicFramePr>
        <p:xfrm>
          <a:off x="9993466" y="832701"/>
          <a:ext cx="1486511" cy="592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6511">
                  <a:extLst>
                    <a:ext uri="{9D8B030D-6E8A-4147-A177-3AD203B41FA5}">
                      <a16:colId xmlns:a16="http://schemas.microsoft.com/office/drawing/2014/main" val="41756597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Wood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259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982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9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752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281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99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781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112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79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364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71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021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00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48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233717"/>
                  </a:ext>
                </a:extLst>
              </a:tr>
              <a:tr h="27952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007516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B57D91-4A69-3E19-2637-AA222CE26F42}"/>
              </a:ext>
            </a:extLst>
          </p:cNvPr>
          <p:cNvCxnSpPr/>
          <p:nvPr/>
        </p:nvCxnSpPr>
        <p:spPr>
          <a:xfrm>
            <a:off x="8982635" y="1364265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0EDB56-661F-9496-895E-B95D38EA05BB}"/>
              </a:ext>
            </a:extLst>
          </p:cNvPr>
          <p:cNvCxnSpPr/>
          <p:nvPr/>
        </p:nvCxnSpPr>
        <p:spPr>
          <a:xfrm>
            <a:off x="8982634" y="1767037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19F4C70-91B8-8CAB-0DDD-5596A3587D7E}"/>
              </a:ext>
            </a:extLst>
          </p:cNvPr>
          <p:cNvCxnSpPr/>
          <p:nvPr/>
        </p:nvCxnSpPr>
        <p:spPr>
          <a:xfrm>
            <a:off x="8982631" y="2142594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2A91B32-04A4-8F8D-2B51-792125849A3B}"/>
              </a:ext>
            </a:extLst>
          </p:cNvPr>
          <p:cNvCxnSpPr/>
          <p:nvPr/>
        </p:nvCxnSpPr>
        <p:spPr>
          <a:xfrm>
            <a:off x="8966608" y="2512710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8B04F4-0E62-3E83-6162-D2BC012CBE2D}"/>
              </a:ext>
            </a:extLst>
          </p:cNvPr>
          <p:cNvCxnSpPr/>
          <p:nvPr/>
        </p:nvCxnSpPr>
        <p:spPr>
          <a:xfrm>
            <a:off x="8966607" y="2871939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A9E700-08F0-EB65-43DD-5CE50D4EC173}"/>
              </a:ext>
            </a:extLst>
          </p:cNvPr>
          <p:cNvCxnSpPr/>
          <p:nvPr/>
        </p:nvCxnSpPr>
        <p:spPr>
          <a:xfrm>
            <a:off x="8966599" y="3263825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19863A-422B-03B5-2014-ADD0460E015E}"/>
              </a:ext>
            </a:extLst>
          </p:cNvPr>
          <p:cNvCxnSpPr/>
          <p:nvPr/>
        </p:nvCxnSpPr>
        <p:spPr>
          <a:xfrm>
            <a:off x="8966599" y="3639382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E61842-0C0D-A583-D24B-7A16D4730CD9}"/>
              </a:ext>
            </a:extLst>
          </p:cNvPr>
          <p:cNvCxnSpPr/>
          <p:nvPr/>
        </p:nvCxnSpPr>
        <p:spPr>
          <a:xfrm>
            <a:off x="8966606" y="4020382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01863E-D932-E547-F19B-0AF2FE170EB3}"/>
              </a:ext>
            </a:extLst>
          </p:cNvPr>
          <p:cNvCxnSpPr/>
          <p:nvPr/>
        </p:nvCxnSpPr>
        <p:spPr>
          <a:xfrm>
            <a:off x="8966605" y="4352397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D42E9F-1812-8923-477E-AFDD49E49D27}"/>
              </a:ext>
            </a:extLst>
          </p:cNvPr>
          <p:cNvCxnSpPr/>
          <p:nvPr/>
        </p:nvCxnSpPr>
        <p:spPr>
          <a:xfrm>
            <a:off x="8966604" y="4684412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A7A2D8-2BA2-592D-0308-A0E90D3DEE90}"/>
              </a:ext>
            </a:extLst>
          </p:cNvPr>
          <p:cNvCxnSpPr/>
          <p:nvPr/>
        </p:nvCxnSpPr>
        <p:spPr>
          <a:xfrm>
            <a:off x="8966603" y="5070855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DB6E6A-8CC3-0F44-E09A-211DD3DB0C4A}"/>
              </a:ext>
            </a:extLst>
          </p:cNvPr>
          <p:cNvCxnSpPr/>
          <p:nvPr/>
        </p:nvCxnSpPr>
        <p:spPr>
          <a:xfrm>
            <a:off x="8966602" y="5457298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9472065-5966-D93F-4F0E-FD79E825749F}"/>
              </a:ext>
            </a:extLst>
          </p:cNvPr>
          <p:cNvCxnSpPr/>
          <p:nvPr/>
        </p:nvCxnSpPr>
        <p:spPr>
          <a:xfrm>
            <a:off x="8966601" y="5843741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174D56-98BC-89DC-8DF8-292D75390053}"/>
              </a:ext>
            </a:extLst>
          </p:cNvPr>
          <p:cNvCxnSpPr/>
          <p:nvPr/>
        </p:nvCxnSpPr>
        <p:spPr>
          <a:xfrm>
            <a:off x="8966600" y="6230184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0EA11A7-5A92-A76E-026B-73F5605793E9}"/>
              </a:ext>
            </a:extLst>
          </p:cNvPr>
          <p:cNvCxnSpPr/>
          <p:nvPr/>
        </p:nvCxnSpPr>
        <p:spPr>
          <a:xfrm>
            <a:off x="8966599" y="6616627"/>
            <a:ext cx="102686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635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AB907-400D-8116-79FC-E3AF6599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EAD2-7095-C4C7-9DEB-65F1B9A1C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Inverted file systems enable look-up by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E376-8EEE-5630-9178-A18BF563C31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434163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  <a:hlinkClick r:id="rId3"/>
                  </a:rPr>
                  <a:t>Inverted file index </a:t>
                </a:r>
                <a:r>
                  <a:rPr lang="en-US" dirty="0">
                    <a:latin typeface="+mn-lt"/>
                  </a:rPr>
                  <a:t>maps content to location </a:t>
                </a:r>
                <a:endParaRPr lang="en-US" i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Example, a database of files (or web pages) describing simple wood working projects. </a:t>
                </a:r>
              </a:p>
              <a:p>
                <a:r>
                  <a:rPr lang="en-US" dirty="0">
                    <a:latin typeface="+mn-lt"/>
                  </a:rPr>
                  <a:t>Inverted maps wood types to files with projects containing that wood type </a:t>
                </a:r>
              </a:p>
              <a:p>
                <a:r>
                  <a:rPr lang="en-US" dirty="0">
                    <a:latin typeface="+mn-lt"/>
                  </a:rPr>
                  <a:t>Notice the </a:t>
                </a:r>
                <a:r>
                  <a:rPr lang="en-US" b="1" dirty="0">
                    <a:latin typeface="+mn-lt"/>
                  </a:rPr>
                  <a:t>memory compression</a:t>
                </a:r>
              </a:p>
              <a:p>
                <a:r>
                  <a:rPr lang="en-US" dirty="0">
                    <a:latin typeface="+mn-lt"/>
                  </a:rPr>
                  <a:t>Search has </a:t>
                </a:r>
                <a:r>
                  <a:rPr lang="en-US" b="1" dirty="0">
                    <a:latin typeface="+mn-lt"/>
                  </a:rPr>
                  <a:t>sublinear complexity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E376-8EEE-5630-9178-A18BF563C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434163" cy="5698998"/>
              </a:xfrm>
              <a:blipFill>
                <a:blip r:embed="rId4"/>
                <a:stretch>
                  <a:fillRect l="-199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0FB14D-03DD-CB07-C4FF-F9A668E50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167185"/>
              </p:ext>
            </p:extLst>
          </p:nvPr>
        </p:nvGraphicFramePr>
        <p:xfrm>
          <a:off x="6925129" y="2363408"/>
          <a:ext cx="157117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171">
                  <a:extLst>
                    <a:ext uri="{9D8B030D-6E8A-4147-A177-3AD203B41FA5}">
                      <a16:colId xmlns:a16="http://schemas.microsoft.com/office/drawing/2014/main" val="23090955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Wood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083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26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806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34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0609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D6DD76D-E28C-239C-6D22-D7BD65D0E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0258290"/>
                  </p:ext>
                </p:extLst>
              </p:nvPr>
            </p:nvGraphicFramePr>
            <p:xfrm>
              <a:off x="9236529" y="2363408"/>
              <a:ext cx="2895600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5600">
                      <a:extLst>
                        <a:ext uri="{9D8B030D-6E8A-4147-A177-3AD203B41FA5}">
                          <a16:colId xmlns:a16="http://schemas.microsoft.com/office/drawing/2014/main" val="23090955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File IDs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083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101,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103, 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108,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114,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115 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35260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2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112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8806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10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5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, 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07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, 11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b="0" i="0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0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dirty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334064"/>
                      </a:ext>
                    </a:extLst>
                  </a:tr>
                  <a:tr h="28980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104</m:t>
                                    </m:r>
                                    <m:r>
                                      <a:rPr lang="en-US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106, 109, 111, 113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4060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D6DD76D-E28C-239C-6D22-D7BD65D0E2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0258290"/>
                  </p:ext>
                </p:extLst>
              </p:nvPr>
            </p:nvGraphicFramePr>
            <p:xfrm>
              <a:off x="9236529" y="2363408"/>
              <a:ext cx="2895600" cy="1849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95600">
                      <a:extLst>
                        <a:ext uri="{9D8B030D-6E8A-4147-A177-3AD203B41FA5}">
                          <a16:colId xmlns:a16="http://schemas.microsoft.com/office/drawing/2014/main" val="230909556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File IDs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0839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0" t="-108197" r="-84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5260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0" t="-204839" r="-840" b="-1983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8806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0" t="-309836" r="-84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33406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10" t="-416667" r="-840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406097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AA26CDA-83BE-56D1-5B90-8CC8A7D86E97}"/>
              </a:ext>
            </a:extLst>
          </p:cNvPr>
          <p:cNvCxnSpPr>
            <a:cxnSpLocks/>
          </p:cNvCxnSpPr>
          <p:nvPr/>
        </p:nvCxnSpPr>
        <p:spPr>
          <a:xfrm>
            <a:off x="8496300" y="2906486"/>
            <a:ext cx="7402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C40270-F74B-BA5E-D99D-36CDA6FEBAB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8496300" y="3287968"/>
            <a:ext cx="740229" cy="2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CAF5C8-9377-3288-D102-5276A11BD4C6}"/>
              </a:ext>
            </a:extLst>
          </p:cNvPr>
          <p:cNvCxnSpPr>
            <a:cxnSpLocks/>
          </p:cNvCxnSpPr>
          <p:nvPr/>
        </p:nvCxnSpPr>
        <p:spPr>
          <a:xfrm flipV="1">
            <a:off x="8496300" y="3669450"/>
            <a:ext cx="740229" cy="2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BB751B3-F498-DCF2-9BE9-CDAA64B42EFC}"/>
              </a:ext>
            </a:extLst>
          </p:cNvPr>
          <p:cNvCxnSpPr>
            <a:cxnSpLocks/>
          </p:cNvCxnSpPr>
          <p:nvPr/>
        </p:nvCxnSpPr>
        <p:spPr>
          <a:xfrm flipV="1">
            <a:off x="8496300" y="4050932"/>
            <a:ext cx="740229" cy="2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35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4A2A4-799D-406D-1F58-94812A5B9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D71AB-5E80-DC5F-6C7B-09206EE1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Coarse Quantization</a:t>
            </a:r>
          </a:p>
        </p:txBody>
      </p:sp>
    </p:spTree>
    <p:extLst>
      <p:ext uri="{BB962C8B-B14F-4D97-AF65-F5344CB8AC3E}">
        <p14:creationId xmlns:p14="http://schemas.microsoft.com/office/powerpoint/2010/main" val="2685317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32A00BE-2649-3C9A-5655-2ED0685DD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D409D-A940-5AC7-410A-0535EF4E0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14C5D-36F4-EAD2-8E57-871B4FAE6311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51530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  <a:hlinkClick r:id="rId3"/>
                  </a:rPr>
                  <a:t>Inverted file index </a:t>
                </a:r>
                <a:r>
                  <a:rPr lang="en-US" dirty="0">
                    <a:latin typeface="+mn-lt"/>
                  </a:rPr>
                  <a:t>maps content to location </a:t>
                </a:r>
                <a:endParaRPr lang="en-US" i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Example, a database of files (or web pages) describing simple wood working projects. </a:t>
                </a:r>
              </a:p>
              <a:p>
                <a:r>
                  <a:rPr lang="en-US" dirty="0">
                    <a:latin typeface="+mn-lt"/>
                  </a:rPr>
                  <a:t>Inverted maps wood types to files with projects containing that wood type </a:t>
                </a:r>
              </a:p>
              <a:p>
                <a:r>
                  <a:rPr lang="en-US" dirty="0">
                    <a:latin typeface="+mn-lt"/>
                  </a:rPr>
                  <a:t>Notice the compression, search has </a:t>
                </a:r>
                <a:r>
                  <a:rPr lang="en-US" b="1" dirty="0">
                    <a:latin typeface="+mn-lt"/>
                  </a:rPr>
                  <a:t>sublinear complexity</a:t>
                </a:r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614C5D-36F4-EAD2-8E57-871B4FAE63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5153025" cy="5698998"/>
              </a:xfrm>
              <a:blipFill>
                <a:blip r:embed="rId4"/>
                <a:stretch>
                  <a:fillRect l="-2485" t="-1818" r="-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2E6A95-FD28-F220-91EF-2F4CD0EAE817}"/>
              </a:ext>
            </a:extLst>
          </p:cNvPr>
          <p:cNvCxnSpPr>
            <a:cxnSpLocks/>
          </p:cNvCxnSpPr>
          <p:nvPr/>
        </p:nvCxnSpPr>
        <p:spPr>
          <a:xfrm flipV="1">
            <a:off x="7777843" y="2950028"/>
            <a:ext cx="566057" cy="56605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12AA1D-2670-AAAD-888D-4F54EDDC525D}"/>
              </a:ext>
            </a:extLst>
          </p:cNvPr>
          <p:cNvCxnSpPr>
            <a:cxnSpLocks/>
          </p:cNvCxnSpPr>
          <p:nvPr/>
        </p:nvCxnSpPr>
        <p:spPr>
          <a:xfrm flipH="1">
            <a:off x="8305800" y="2906486"/>
            <a:ext cx="413657" cy="435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E90660-4869-F849-1D10-EA40E1453AEC}"/>
              </a:ext>
            </a:extLst>
          </p:cNvPr>
          <p:cNvCxnSpPr>
            <a:cxnSpLocks/>
          </p:cNvCxnSpPr>
          <p:nvPr/>
        </p:nvCxnSpPr>
        <p:spPr>
          <a:xfrm flipH="1" flipV="1">
            <a:off x="8719457" y="2906486"/>
            <a:ext cx="136072" cy="6096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04D989-74DC-0EE9-0432-F10DB71CA37C}"/>
              </a:ext>
            </a:extLst>
          </p:cNvPr>
          <p:cNvCxnSpPr>
            <a:cxnSpLocks/>
          </p:cNvCxnSpPr>
          <p:nvPr/>
        </p:nvCxnSpPr>
        <p:spPr>
          <a:xfrm flipH="1">
            <a:off x="8305800" y="3516086"/>
            <a:ext cx="549729" cy="3864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6315EA4-84DB-6982-6948-70A633846CAD}"/>
              </a:ext>
            </a:extLst>
          </p:cNvPr>
          <p:cNvCxnSpPr>
            <a:cxnSpLocks/>
          </p:cNvCxnSpPr>
          <p:nvPr/>
        </p:nvCxnSpPr>
        <p:spPr>
          <a:xfrm flipH="1">
            <a:off x="7892143" y="3902528"/>
            <a:ext cx="451757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CD2BBB-34B1-9C45-E8A7-AA420052758E}"/>
              </a:ext>
            </a:extLst>
          </p:cNvPr>
          <p:cNvCxnSpPr>
            <a:cxnSpLocks/>
          </p:cNvCxnSpPr>
          <p:nvPr/>
        </p:nvCxnSpPr>
        <p:spPr>
          <a:xfrm flipH="1" flipV="1">
            <a:off x="7794171" y="3516086"/>
            <a:ext cx="152400" cy="38644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C23E5B9-2237-6F5A-2585-17951F1D50BF}"/>
              </a:ext>
            </a:extLst>
          </p:cNvPr>
          <p:cNvCxnSpPr>
            <a:cxnSpLocks/>
          </p:cNvCxnSpPr>
          <p:nvPr/>
        </p:nvCxnSpPr>
        <p:spPr>
          <a:xfrm flipH="1">
            <a:off x="8719457" y="2623457"/>
            <a:ext cx="359229" cy="2830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0E7157D-C6A5-C082-9B82-B2BFBE698660}"/>
              </a:ext>
            </a:extLst>
          </p:cNvPr>
          <p:cNvCxnSpPr>
            <a:cxnSpLocks/>
          </p:cNvCxnSpPr>
          <p:nvPr/>
        </p:nvCxnSpPr>
        <p:spPr>
          <a:xfrm flipH="1" flipV="1">
            <a:off x="8855529" y="3516086"/>
            <a:ext cx="457200" cy="925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95746AF-8E25-0CD2-CB87-973B47DB2446}"/>
              </a:ext>
            </a:extLst>
          </p:cNvPr>
          <p:cNvCxnSpPr>
            <a:cxnSpLocks/>
          </p:cNvCxnSpPr>
          <p:nvPr/>
        </p:nvCxnSpPr>
        <p:spPr>
          <a:xfrm flipV="1">
            <a:off x="9312729" y="3096986"/>
            <a:ext cx="332014" cy="4680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C688B52-2F83-8D25-0E7F-1250E582680A}"/>
              </a:ext>
            </a:extLst>
          </p:cNvPr>
          <p:cNvCxnSpPr>
            <a:cxnSpLocks/>
          </p:cNvCxnSpPr>
          <p:nvPr/>
        </p:nvCxnSpPr>
        <p:spPr>
          <a:xfrm flipH="1" flipV="1">
            <a:off x="9078686" y="2615018"/>
            <a:ext cx="457200" cy="925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0C4532-C0EF-2EB8-0AAB-8AA31A425BBF}"/>
              </a:ext>
            </a:extLst>
          </p:cNvPr>
          <p:cNvCxnSpPr>
            <a:cxnSpLocks/>
          </p:cNvCxnSpPr>
          <p:nvPr/>
        </p:nvCxnSpPr>
        <p:spPr>
          <a:xfrm flipH="1" flipV="1">
            <a:off x="9535886" y="2707546"/>
            <a:ext cx="108857" cy="3894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BD41FC4-4F1E-8427-0526-9C82CC04E75B}"/>
              </a:ext>
            </a:extLst>
          </p:cNvPr>
          <p:cNvCxnSpPr>
            <a:cxnSpLocks/>
          </p:cNvCxnSpPr>
          <p:nvPr/>
        </p:nvCxnSpPr>
        <p:spPr>
          <a:xfrm flipH="1" flipV="1">
            <a:off x="8305800" y="3918859"/>
            <a:ext cx="451757" cy="4626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A4AACF-63EA-BCB0-C6C0-7724428FFF3A}"/>
              </a:ext>
            </a:extLst>
          </p:cNvPr>
          <p:cNvCxnSpPr>
            <a:cxnSpLocks/>
          </p:cNvCxnSpPr>
          <p:nvPr/>
        </p:nvCxnSpPr>
        <p:spPr>
          <a:xfrm>
            <a:off x="9312729" y="3603171"/>
            <a:ext cx="223157" cy="4626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1632B2F-788A-22AF-076A-96E11D21D481}"/>
              </a:ext>
            </a:extLst>
          </p:cNvPr>
          <p:cNvCxnSpPr>
            <a:cxnSpLocks/>
          </p:cNvCxnSpPr>
          <p:nvPr/>
        </p:nvCxnSpPr>
        <p:spPr>
          <a:xfrm flipV="1">
            <a:off x="9231086" y="4065814"/>
            <a:ext cx="261257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56B72B-3F6A-F010-2940-DD8829AC2DD0}"/>
              </a:ext>
            </a:extLst>
          </p:cNvPr>
          <p:cNvCxnSpPr>
            <a:cxnSpLocks/>
          </p:cNvCxnSpPr>
          <p:nvPr/>
        </p:nvCxnSpPr>
        <p:spPr>
          <a:xfrm>
            <a:off x="8773886" y="4397829"/>
            <a:ext cx="457200" cy="925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ACB172-D076-ADAC-E3F3-52850F43F3D4}"/>
              </a:ext>
            </a:extLst>
          </p:cNvPr>
          <p:cNvCxnSpPr>
            <a:cxnSpLocks/>
          </p:cNvCxnSpPr>
          <p:nvPr/>
        </p:nvCxnSpPr>
        <p:spPr>
          <a:xfrm flipH="1" flipV="1">
            <a:off x="7190015" y="3380014"/>
            <a:ext cx="604156" cy="13607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FE9AD73-AB1B-FCC0-343F-908372A937C9}"/>
              </a:ext>
            </a:extLst>
          </p:cNvPr>
          <p:cNvCxnSpPr>
            <a:cxnSpLocks/>
          </p:cNvCxnSpPr>
          <p:nvPr/>
        </p:nvCxnSpPr>
        <p:spPr>
          <a:xfrm flipH="1" flipV="1">
            <a:off x="7946571" y="2615018"/>
            <a:ext cx="359229" cy="33501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6D9E648-447D-EC81-BA25-A3665FB768BB}"/>
              </a:ext>
            </a:extLst>
          </p:cNvPr>
          <p:cNvCxnSpPr>
            <a:cxnSpLocks/>
          </p:cNvCxnSpPr>
          <p:nvPr/>
        </p:nvCxnSpPr>
        <p:spPr>
          <a:xfrm flipV="1">
            <a:off x="7358743" y="2623457"/>
            <a:ext cx="587828" cy="8408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E8B3811-4ADF-3C48-BD4F-A604889A3BC2}"/>
              </a:ext>
            </a:extLst>
          </p:cNvPr>
          <p:cNvCxnSpPr>
            <a:cxnSpLocks/>
          </p:cNvCxnSpPr>
          <p:nvPr/>
        </p:nvCxnSpPr>
        <p:spPr>
          <a:xfrm flipV="1">
            <a:off x="6999514" y="2707546"/>
            <a:ext cx="359229" cy="3894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82106CE-B586-A218-54C9-960CEBEDB99C}"/>
              </a:ext>
            </a:extLst>
          </p:cNvPr>
          <p:cNvCxnSpPr>
            <a:cxnSpLocks/>
          </p:cNvCxnSpPr>
          <p:nvPr/>
        </p:nvCxnSpPr>
        <p:spPr>
          <a:xfrm flipH="1" flipV="1">
            <a:off x="7037615" y="3096986"/>
            <a:ext cx="228599" cy="2830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C939934-0281-1C58-F99F-D6239D89D25E}"/>
              </a:ext>
            </a:extLst>
          </p:cNvPr>
          <p:cNvCxnSpPr>
            <a:cxnSpLocks/>
          </p:cNvCxnSpPr>
          <p:nvPr/>
        </p:nvCxnSpPr>
        <p:spPr>
          <a:xfrm flipV="1">
            <a:off x="9078686" y="2198914"/>
            <a:ext cx="59871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C3B9002-DF38-97DE-C819-03D9866318B0}"/>
              </a:ext>
            </a:extLst>
          </p:cNvPr>
          <p:cNvCxnSpPr>
            <a:cxnSpLocks/>
          </p:cNvCxnSpPr>
          <p:nvPr/>
        </p:nvCxnSpPr>
        <p:spPr>
          <a:xfrm flipV="1">
            <a:off x="7946571" y="2190475"/>
            <a:ext cx="0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5657A3F-2E2B-0185-2053-333B7EAEB64F}"/>
              </a:ext>
            </a:extLst>
          </p:cNvPr>
          <p:cNvCxnSpPr>
            <a:cxnSpLocks/>
          </p:cNvCxnSpPr>
          <p:nvPr/>
        </p:nvCxnSpPr>
        <p:spPr>
          <a:xfrm flipH="1">
            <a:off x="7946571" y="1953986"/>
            <a:ext cx="625929" cy="2449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3A73265-7D6D-0FCC-FA45-E4B59489DD67}"/>
              </a:ext>
            </a:extLst>
          </p:cNvPr>
          <p:cNvCxnSpPr>
            <a:cxnSpLocks/>
          </p:cNvCxnSpPr>
          <p:nvPr/>
        </p:nvCxnSpPr>
        <p:spPr>
          <a:xfrm flipH="1" flipV="1">
            <a:off x="8572500" y="1953986"/>
            <a:ext cx="566057" cy="23648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3E5F47E-5C88-A406-5D82-000CBE78BC88}"/>
              </a:ext>
            </a:extLst>
          </p:cNvPr>
          <p:cNvCxnSpPr>
            <a:cxnSpLocks/>
          </p:cNvCxnSpPr>
          <p:nvPr/>
        </p:nvCxnSpPr>
        <p:spPr>
          <a:xfrm flipH="1">
            <a:off x="9138557" y="1962425"/>
            <a:ext cx="506186" cy="23648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61632E2-A0E9-3D27-276A-5C0C4F6C583E}"/>
              </a:ext>
            </a:extLst>
          </p:cNvPr>
          <p:cNvCxnSpPr>
            <a:cxnSpLocks/>
          </p:cNvCxnSpPr>
          <p:nvPr/>
        </p:nvCxnSpPr>
        <p:spPr>
          <a:xfrm flipH="1">
            <a:off x="9535886" y="2558143"/>
            <a:ext cx="566057" cy="14940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13258A1-54CD-91B5-AA5E-E068E7783CFF}"/>
              </a:ext>
            </a:extLst>
          </p:cNvPr>
          <p:cNvCxnSpPr>
            <a:cxnSpLocks/>
          </p:cNvCxnSpPr>
          <p:nvPr/>
        </p:nvCxnSpPr>
        <p:spPr>
          <a:xfrm flipV="1">
            <a:off x="10101943" y="2111828"/>
            <a:ext cx="108856" cy="4463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F37B88A-F2F1-2D9F-6104-2332FEF1D615}"/>
              </a:ext>
            </a:extLst>
          </p:cNvPr>
          <p:cNvCxnSpPr>
            <a:cxnSpLocks/>
          </p:cNvCxnSpPr>
          <p:nvPr/>
        </p:nvCxnSpPr>
        <p:spPr>
          <a:xfrm flipH="1" flipV="1">
            <a:off x="9595757" y="1962425"/>
            <a:ext cx="615042" cy="22805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42F478BB-A430-5D48-5B04-8968DC140F87}"/>
              </a:ext>
            </a:extLst>
          </p:cNvPr>
          <p:cNvCxnSpPr>
            <a:cxnSpLocks/>
          </p:cNvCxnSpPr>
          <p:nvPr/>
        </p:nvCxnSpPr>
        <p:spPr>
          <a:xfrm flipH="1" flipV="1">
            <a:off x="9644743" y="3096986"/>
            <a:ext cx="609599" cy="2830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0AE43E0-F126-3C43-7D24-69AEFC4AD968}"/>
              </a:ext>
            </a:extLst>
          </p:cNvPr>
          <p:cNvCxnSpPr>
            <a:cxnSpLocks/>
          </p:cNvCxnSpPr>
          <p:nvPr/>
        </p:nvCxnSpPr>
        <p:spPr>
          <a:xfrm flipH="1">
            <a:off x="9535886" y="3918859"/>
            <a:ext cx="767443" cy="10885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96A8041-166E-4E09-4E38-9F24F7FDA6C7}"/>
              </a:ext>
            </a:extLst>
          </p:cNvPr>
          <p:cNvCxnSpPr>
            <a:cxnSpLocks/>
          </p:cNvCxnSpPr>
          <p:nvPr/>
        </p:nvCxnSpPr>
        <p:spPr>
          <a:xfrm>
            <a:off x="10254342" y="3387905"/>
            <a:ext cx="48987" cy="5309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DC50928-2B8D-1AD7-46D7-541A47424035}"/>
              </a:ext>
            </a:extLst>
          </p:cNvPr>
          <p:cNvCxnSpPr>
            <a:cxnSpLocks/>
          </p:cNvCxnSpPr>
          <p:nvPr/>
        </p:nvCxnSpPr>
        <p:spPr>
          <a:xfrm>
            <a:off x="10101943" y="2558143"/>
            <a:ext cx="713014" cy="33990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897534B-F7F3-496C-9784-BE398F6E41D6}"/>
              </a:ext>
            </a:extLst>
          </p:cNvPr>
          <p:cNvCxnSpPr>
            <a:cxnSpLocks/>
          </p:cNvCxnSpPr>
          <p:nvPr/>
        </p:nvCxnSpPr>
        <p:spPr>
          <a:xfrm flipH="1">
            <a:off x="10254342" y="3238502"/>
            <a:ext cx="484414" cy="14940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3CD3A2EB-9C2A-F42C-37E0-DFC50C122A10}"/>
              </a:ext>
            </a:extLst>
          </p:cNvPr>
          <p:cNvCxnSpPr>
            <a:cxnSpLocks/>
          </p:cNvCxnSpPr>
          <p:nvPr/>
        </p:nvCxnSpPr>
        <p:spPr>
          <a:xfrm flipH="1">
            <a:off x="10776856" y="2898046"/>
            <a:ext cx="38101" cy="33501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40550F5-FC7F-28F5-05DA-E57114DDFFA3}"/>
              </a:ext>
            </a:extLst>
          </p:cNvPr>
          <p:cNvCxnSpPr>
            <a:cxnSpLocks/>
          </p:cNvCxnSpPr>
          <p:nvPr/>
        </p:nvCxnSpPr>
        <p:spPr>
          <a:xfrm flipH="1" flipV="1">
            <a:off x="10303329" y="3918859"/>
            <a:ext cx="283027" cy="522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EFBBC4ED-C49C-A9E8-C3E6-F5121B732FB0}"/>
              </a:ext>
            </a:extLst>
          </p:cNvPr>
          <p:cNvCxnSpPr>
            <a:cxnSpLocks/>
          </p:cNvCxnSpPr>
          <p:nvPr/>
        </p:nvCxnSpPr>
        <p:spPr>
          <a:xfrm flipH="1" flipV="1">
            <a:off x="9231086" y="4490357"/>
            <a:ext cx="119742" cy="4735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B551444F-BD7C-40BD-B2D1-29D7DD9821BD}"/>
              </a:ext>
            </a:extLst>
          </p:cNvPr>
          <p:cNvCxnSpPr>
            <a:cxnSpLocks/>
          </p:cNvCxnSpPr>
          <p:nvPr/>
        </p:nvCxnSpPr>
        <p:spPr>
          <a:xfrm>
            <a:off x="9388929" y="4963886"/>
            <a:ext cx="457200" cy="1905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86C60A9-FF8D-92DE-6549-208A08845691}"/>
              </a:ext>
            </a:extLst>
          </p:cNvPr>
          <p:cNvCxnSpPr>
            <a:cxnSpLocks/>
          </p:cNvCxnSpPr>
          <p:nvPr/>
        </p:nvCxnSpPr>
        <p:spPr>
          <a:xfrm flipV="1">
            <a:off x="10210799" y="4441371"/>
            <a:ext cx="375557" cy="7130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A1AC571-2734-CC12-F565-EF4598B77F2F}"/>
              </a:ext>
            </a:extLst>
          </p:cNvPr>
          <p:cNvCxnSpPr>
            <a:cxnSpLocks/>
          </p:cNvCxnSpPr>
          <p:nvPr/>
        </p:nvCxnSpPr>
        <p:spPr>
          <a:xfrm>
            <a:off x="9835242" y="5127173"/>
            <a:ext cx="375557" cy="2721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8AAC8AC-E8FE-C4B0-0E30-66291CFD02F1}"/>
              </a:ext>
            </a:extLst>
          </p:cNvPr>
          <p:cNvCxnSpPr>
            <a:cxnSpLocks/>
          </p:cNvCxnSpPr>
          <p:nvPr/>
        </p:nvCxnSpPr>
        <p:spPr>
          <a:xfrm flipV="1">
            <a:off x="9089571" y="4963886"/>
            <a:ext cx="261257" cy="33745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D06A472-51F8-A980-9C62-38D52FE31EE5}"/>
              </a:ext>
            </a:extLst>
          </p:cNvPr>
          <p:cNvCxnSpPr>
            <a:cxnSpLocks/>
          </p:cNvCxnSpPr>
          <p:nvPr/>
        </p:nvCxnSpPr>
        <p:spPr>
          <a:xfrm flipV="1">
            <a:off x="8371115" y="4381502"/>
            <a:ext cx="386442" cy="4735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C06CCAC7-F914-F268-30C3-38F533A60ADA}"/>
              </a:ext>
            </a:extLst>
          </p:cNvPr>
          <p:cNvCxnSpPr>
            <a:cxnSpLocks/>
          </p:cNvCxnSpPr>
          <p:nvPr/>
        </p:nvCxnSpPr>
        <p:spPr>
          <a:xfrm flipV="1">
            <a:off x="7413172" y="3918859"/>
            <a:ext cx="892628" cy="5225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08DB221C-2BF2-136C-C67C-8DA88C809DA1}"/>
              </a:ext>
            </a:extLst>
          </p:cNvPr>
          <p:cNvCxnSpPr>
            <a:cxnSpLocks/>
          </p:cNvCxnSpPr>
          <p:nvPr/>
        </p:nvCxnSpPr>
        <p:spPr>
          <a:xfrm>
            <a:off x="7141029" y="3869874"/>
            <a:ext cx="751114" cy="326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9BBC3F44-0A9A-7348-05A1-AB061AA35A3A}"/>
              </a:ext>
            </a:extLst>
          </p:cNvPr>
          <p:cNvCxnSpPr>
            <a:cxnSpLocks/>
          </p:cNvCxnSpPr>
          <p:nvPr/>
        </p:nvCxnSpPr>
        <p:spPr>
          <a:xfrm>
            <a:off x="6906984" y="3657600"/>
            <a:ext cx="283031" cy="21227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4B44CAF-F3A2-3278-3E93-8C13C6C837C3}"/>
              </a:ext>
            </a:extLst>
          </p:cNvPr>
          <p:cNvCxnSpPr>
            <a:cxnSpLocks/>
          </p:cNvCxnSpPr>
          <p:nvPr/>
        </p:nvCxnSpPr>
        <p:spPr>
          <a:xfrm flipV="1">
            <a:off x="6917866" y="3380014"/>
            <a:ext cx="359229" cy="27758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180C829-A25A-5966-D32A-7473EB75EE0A}"/>
              </a:ext>
            </a:extLst>
          </p:cNvPr>
          <p:cNvCxnSpPr>
            <a:cxnSpLocks/>
          </p:cNvCxnSpPr>
          <p:nvPr/>
        </p:nvCxnSpPr>
        <p:spPr>
          <a:xfrm flipH="1">
            <a:off x="7108371" y="3918859"/>
            <a:ext cx="81644" cy="37555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14376577-B92B-4E5D-2607-9D7A3B60E959}"/>
              </a:ext>
            </a:extLst>
          </p:cNvPr>
          <p:cNvCxnSpPr>
            <a:cxnSpLocks/>
          </p:cNvCxnSpPr>
          <p:nvPr/>
        </p:nvCxnSpPr>
        <p:spPr>
          <a:xfrm flipH="1" flipV="1">
            <a:off x="7124700" y="4294414"/>
            <a:ext cx="288472" cy="1469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BB9AC06-1C30-A73F-B3F3-5EF43EDA82B0}"/>
              </a:ext>
            </a:extLst>
          </p:cNvPr>
          <p:cNvCxnSpPr>
            <a:cxnSpLocks/>
          </p:cNvCxnSpPr>
          <p:nvPr/>
        </p:nvCxnSpPr>
        <p:spPr>
          <a:xfrm flipH="1" flipV="1">
            <a:off x="7451273" y="4441371"/>
            <a:ext cx="141514" cy="37555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CDEDA5CF-9DD3-4657-76A8-D52900964EF4}"/>
              </a:ext>
            </a:extLst>
          </p:cNvPr>
          <p:cNvCxnSpPr>
            <a:cxnSpLocks/>
          </p:cNvCxnSpPr>
          <p:nvPr/>
        </p:nvCxnSpPr>
        <p:spPr>
          <a:xfrm flipH="1">
            <a:off x="7946571" y="4855031"/>
            <a:ext cx="424544" cy="10885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300BB25A-6A62-2BCF-CB05-C600CEAEBCE0}"/>
              </a:ext>
            </a:extLst>
          </p:cNvPr>
          <p:cNvCxnSpPr>
            <a:cxnSpLocks/>
          </p:cNvCxnSpPr>
          <p:nvPr/>
        </p:nvCxnSpPr>
        <p:spPr>
          <a:xfrm flipH="1" flipV="1">
            <a:off x="7592787" y="4816929"/>
            <a:ext cx="353784" cy="14695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AD2020F7-3528-6EFA-6CE2-44FC0D2CEB2D}"/>
              </a:ext>
            </a:extLst>
          </p:cNvPr>
          <p:cNvCxnSpPr>
            <a:cxnSpLocks/>
          </p:cNvCxnSpPr>
          <p:nvPr/>
        </p:nvCxnSpPr>
        <p:spPr>
          <a:xfrm>
            <a:off x="8392884" y="4855031"/>
            <a:ext cx="223159" cy="44630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B74C9D36-82A2-3314-9CCE-EC06573B1D78}"/>
              </a:ext>
            </a:extLst>
          </p:cNvPr>
          <p:cNvCxnSpPr>
            <a:cxnSpLocks/>
          </p:cNvCxnSpPr>
          <p:nvPr/>
        </p:nvCxnSpPr>
        <p:spPr>
          <a:xfrm>
            <a:off x="8599714" y="5339441"/>
            <a:ext cx="462642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1231195-D5C8-045C-FCAC-E0DFB9349140}"/>
              </a:ext>
            </a:extLst>
          </p:cNvPr>
          <p:cNvCxnSpPr>
            <a:cxnSpLocks/>
          </p:cNvCxnSpPr>
          <p:nvPr/>
        </p:nvCxnSpPr>
        <p:spPr>
          <a:xfrm flipV="1">
            <a:off x="9620250" y="1507672"/>
            <a:ext cx="84364" cy="41065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40F7AEC-7665-2F1E-0967-EAF9335F51B5}"/>
              </a:ext>
            </a:extLst>
          </p:cNvPr>
          <p:cNvCxnSpPr>
            <a:cxnSpLocks/>
          </p:cNvCxnSpPr>
          <p:nvPr/>
        </p:nvCxnSpPr>
        <p:spPr>
          <a:xfrm flipV="1">
            <a:off x="8599714" y="1362546"/>
            <a:ext cx="318407" cy="58841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338F33B3-D3CF-A534-3C43-C9729359D967}"/>
              </a:ext>
            </a:extLst>
          </p:cNvPr>
          <p:cNvCxnSpPr>
            <a:cxnSpLocks/>
          </p:cNvCxnSpPr>
          <p:nvPr/>
        </p:nvCxnSpPr>
        <p:spPr>
          <a:xfrm flipH="1">
            <a:off x="8899071" y="1190035"/>
            <a:ext cx="538843" cy="20902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6E92474-E926-6B93-9763-FD8E59F56CD8}"/>
              </a:ext>
            </a:extLst>
          </p:cNvPr>
          <p:cNvCxnSpPr>
            <a:cxnSpLocks/>
          </p:cNvCxnSpPr>
          <p:nvPr/>
        </p:nvCxnSpPr>
        <p:spPr>
          <a:xfrm>
            <a:off x="9437914" y="1193820"/>
            <a:ext cx="266700" cy="32105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44E2314A-E1C7-5206-F256-91B21D83C65F}"/>
              </a:ext>
            </a:extLst>
          </p:cNvPr>
          <p:cNvCxnSpPr>
            <a:cxnSpLocks/>
          </p:cNvCxnSpPr>
          <p:nvPr/>
        </p:nvCxnSpPr>
        <p:spPr>
          <a:xfrm flipH="1">
            <a:off x="9704614" y="1365022"/>
            <a:ext cx="669471" cy="2152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3389FAE3-43BC-2F7F-2D60-FD108EA71698}"/>
              </a:ext>
            </a:extLst>
          </p:cNvPr>
          <p:cNvCxnSpPr>
            <a:cxnSpLocks/>
          </p:cNvCxnSpPr>
          <p:nvPr/>
        </p:nvCxnSpPr>
        <p:spPr>
          <a:xfrm flipH="1">
            <a:off x="10189028" y="1749578"/>
            <a:ext cx="307521" cy="43181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F2C760B7-57F9-4810-5FB7-27CBA020DE73}"/>
              </a:ext>
            </a:extLst>
          </p:cNvPr>
          <p:cNvCxnSpPr>
            <a:cxnSpLocks/>
          </p:cNvCxnSpPr>
          <p:nvPr/>
        </p:nvCxnSpPr>
        <p:spPr>
          <a:xfrm>
            <a:off x="10374085" y="1365022"/>
            <a:ext cx="103414" cy="42844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FDFB714B-0E1A-9DBF-9DE7-8E880C52E4E5}"/>
              </a:ext>
            </a:extLst>
          </p:cNvPr>
          <p:cNvCxnSpPr>
            <a:cxnSpLocks/>
          </p:cNvCxnSpPr>
          <p:nvPr/>
        </p:nvCxnSpPr>
        <p:spPr>
          <a:xfrm>
            <a:off x="10458450" y="1765934"/>
            <a:ext cx="503463" cy="656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574407A-B326-697B-C819-F5355609AAD2}"/>
              </a:ext>
            </a:extLst>
          </p:cNvPr>
          <p:cNvCxnSpPr>
            <a:cxnSpLocks/>
          </p:cNvCxnSpPr>
          <p:nvPr/>
        </p:nvCxnSpPr>
        <p:spPr>
          <a:xfrm flipV="1">
            <a:off x="10776856" y="2402746"/>
            <a:ext cx="419100" cy="54728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31D2FEE2-90F4-344E-3497-90A0AA4323A7}"/>
              </a:ext>
            </a:extLst>
          </p:cNvPr>
          <p:cNvCxnSpPr>
            <a:cxnSpLocks/>
          </p:cNvCxnSpPr>
          <p:nvPr/>
        </p:nvCxnSpPr>
        <p:spPr>
          <a:xfrm flipH="1" flipV="1">
            <a:off x="10972798" y="1843515"/>
            <a:ext cx="223157" cy="56767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8E5E22D-A087-6536-9E66-331CDB8314B2}"/>
              </a:ext>
            </a:extLst>
          </p:cNvPr>
          <p:cNvCxnSpPr>
            <a:cxnSpLocks/>
          </p:cNvCxnSpPr>
          <p:nvPr/>
        </p:nvCxnSpPr>
        <p:spPr>
          <a:xfrm>
            <a:off x="10776856" y="3233057"/>
            <a:ext cx="495301" cy="21499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9C77307-DB45-4357-8EFF-2967D196B1DF}"/>
              </a:ext>
            </a:extLst>
          </p:cNvPr>
          <p:cNvCxnSpPr>
            <a:cxnSpLocks/>
          </p:cNvCxnSpPr>
          <p:nvPr/>
        </p:nvCxnSpPr>
        <p:spPr>
          <a:xfrm>
            <a:off x="11212283" y="2334985"/>
            <a:ext cx="223157" cy="6150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6D6BCA3-564E-AEF5-DB3C-657BCD007A94}"/>
              </a:ext>
            </a:extLst>
          </p:cNvPr>
          <p:cNvCxnSpPr>
            <a:cxnSpLocks/>
          </p:cNvCxnSpPr>
          <p:nvPr/>
        </p:nvCxnSpPr>
        <p:spPr>
          <a:xfrm flipH="1">
            <a:off x="11299372" y="2950028"/>
            <a:ext cx="136068" cy="49802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7BB00BF8-3903-84B9-E4F7-228C38F78E05}"/>
              </a:ext>
            </a:extLst>
          </p:cNvPr>
          <p:cNvCxnSpPr>
            <a:cxnSpLocks/>
          </p:cNvCxnSpPr>
          <p:nvPr/>
        </p:nvCxnSpPr>
        <p:spPr>
          <a:xfrm flipH="1">
            <a:off x="10586356" y="4109357"/>
            <a:ext cx="609599" cy="3810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D4B10086-087E-9457-8FDE-0EB8FBC3D611}"/>
              </a:ext>
            </a:extLst>
          </p:cNvPr>
          <p:cNvCxnSpPr>
            <a:cxnSpLocks/>
          </p:cNvCxnSpPr>
          <p:nvPr/>
        </p:nvCxnSpPr>
        <p:spPr>
          <a:xfrm flipH="1">
            <a:off x="11195955" y="3445328"/>
            <a:ext cx="76202" cy="70757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5B71346E-6681-7EFF-E5E5-5994F1C1476B}"/>
              </a:ext>
            </a:extLst>
          </p:cNvPr>
          <p:cNvSpPr/>
          <p:nvPr/>
        </p:nvSpPr>
        <p:spPr>
          <a:xfrm>
            <a:off x="8501741" y="243877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740C800-9DC0-3C4C-12B0-35E8AD18601C}"/>
              </a:ext>
            </a:extLst>
          </p:cNvPr>
          <p:cNvSpPr/>
          <p:nvPr/>
        </p:nvSpPr>
        <p:spPr>
          <a:xfrm>
            <a:off x="9127670" y="309578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70108D56-F397-9D2A-FF74-750F5D843786}"/>
                  </a:ext>
                </a:extLst>
              </p:cNvPr>
              <p:cNvSpPr txBox="1"/>
              <p:nvPr/>
            </p:nvSpPr>
            <p:spPr>
              <a:xfrm>
                <a:off x="9078683" y="3028098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70108D56-F397-9D2A-FF74-750F5D843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683" y="3028098"/>
                <a:ext cx="3483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B80C20E-F182-12D7-1F6A-01F9D9299700}"/>
                  </a:ext>
                </a:extLst>
              </p:cNvPr>
              <p:cNvSpPr txBox="1"/>
              <p:nvPr/>
            </p:nvSpPr>
            <p:spPr>
              <a:xfrm>
                <a:off x="8458192" y="2378922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B80C20E-F182-12D7-1F6A-01F9D92997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192" y="2378922"/>
                <a:ext cx="3483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0" name="Oval 249">
            <a:extLst>
              <a:ext uri="{FF2B5EF4-FFF2-40B4-BE49-F238E27FC236}">
                <a16:creationId xmlns:a16="http://schemas.microsoft.com/office/drawing/2014/main" id="{8433749F-DFFC-1C7F-5D75-45840F50B559}"/>
              </a:ext>
            </a:extLst>
          </p:cNvPr>
          <p:cNvSpPr/>
          <p:nvPr/>
        </p:nvSpPr>
        <p:spPr>
          <a:xfrm>
            <a:off x="9149446" y="169918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B3F515E-ECCC-EF2C-67F4-AA061B1A2A32}"/>
                  </a:ext>
                </a:extLst>
              </p:cNvPr>
              <p:cNvSpPr txBox="1"/>
              <p:nvPr/>
            </p:nvSpPr>
            <p:spPr>
              <a:xfrm>
                <a:off x="9105897" y="163933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B3F515E-ECCC-EF2C-67F4-AA061B1A2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897" y="1639331"/>
                <a:ext cx="3483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Oval 251">
            <a:extLst>
              <a:ext uri="{FF2B5EF4-FFF2-40B4-BE49-F238E27FC236}">
                <a16:creationId xmlns:a16="http://schemas.microsoft.com/office/drawing/2014/main" id="{9088CB34-C58E-F1FA-48D2-0CDAC8483C7C}"/>
              </a:ext>
            </a:extLst>
          </p:cNvPr>
          <p:cNvSpPr/>
          <p:nvPr/>
        </p:nvSpPr>
        <p:spPr>
          <a:xfrm>
            <a:off x="9990366" y="173813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2794858-6B3D-8D59-DEB6-D5ACE76ABA88}"/>
                  </a:ext>
                </a:extLst>
              </p:cNvPr>
              <p:cNvSpPr txBox="1"/>
              <p:nvPr/>
            </p:nvSpPr>
            <p:spPr>
              <a:xfrm>
                <a:off x="9946817" y="167828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2794858-6B3D-8D59-DEB6-D5ACE76AB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6817" y="1678289"/>
                <a:ext cx="3483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Oval 253">
            <a:extLst>
              <a:ext uri="{FF2B5EF4-FFF2-40B4-BE49-F238E27FC236}">
                <a16:creationId xmlns:a16="http://schemas.microsoft.com/office/drawing/2014/main" id="{2BB52F1F-4C58-ABF3-0436-853C20699B99}"/>
              </a:ext>
            </a:extLst>
          </p:cNvPr>
          <p:cNvSpPr/>
          <p:nvPr/>
        </p:nvSpPr>
        <p:spPr>
          <a:xfrm>
            <a:off x="10608130" y="230507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A6BC3AE-0EB7-4040-3F5B-B51C51779D78}"/>
                  </a:ext>
                </a:extLst>
              </p:cNvPr>
              <p:cNvSpPr txBox="1"/>
              <p:nvPr/>
            </p:nvSpPr>
            <p:spPr>
              <a:xfrm>
                <a:off x="10564581" y="2245223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5A6BC3AE-0EB7-4040-3F5B-B51C51779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581" y="2245223"/>
                <a:ext cx="3483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Oval 255">
            <a:extLst>
              <a:ext uri="{FF2B5EF4-FFF2-40B4-BE49-F238E27FC236}">
                <a16:creationId xmlns:a16="http://schemas.microsoft.com/office/drawing/2014/main" id="{F3D82A03-44E8-7EA7-356A-088E8BE969AD}"/>
              </a:ext>
            </a:extLst>
          </p:cNvPr>
          <p:cNvSpPr/>
          <p:nvPr/>
        </p:nvSpPr>
        <p:spPr>
          <a:xfrm>
            <a:off x="9552221" y="231058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BF7A9705-F68A-B18C-283A-BC77C46CB721}"/>
                  </a:ext>
                </a:extLst>
              </p:cNvPr>
              <p:cNvSpPr txBox="1"/>
              <p:nvPr/>
            </p:nvSpPr>
            <p:spPr>
              <a:xfrm>
                <a:off x="9508672" y="2250738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BF7A9705-F68A-B18C-283A-BC77C46CB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672" y="2250738"/>
                <a:ext cx="3483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Oval 257">
            <a:extLst>
              <a:ext uri="{FF2B5EF4-FFF2-40B4-BE49-F238E27FC236}">
                <a16:creationId xmlns:a16="http://schemas.microsoft.com/office/drawing/2014/main" id="{3340701F-3CEE-9272-9866-059C39F73943}"/>
              </a:ext>
            </a:extLst>
          </p:cNvPr>
          <p:cNvSpPr/>
          <p:nvPr/>
        </p:nvSpPr>
        <p:spPr>
          <a:xfrm>
            <a:off x="10153650" y="295584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301DF892-A3D5-447D-A2B3-01280100DF8D}"/>
                  </a:ext>
                </a:extLst>
              </p:cNvPr>
              <p:cNvSpPr txBox="1"/>
              <p:nvPr/>
            </p:nvSpPr>
            <p:spPr>
              <a:xfrm>
                <a:off x="10110101" y="2895992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301DF892-A3D5-447D-A2B3-01280100D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0101" y="2895992"/>
                <a:ext cx="3483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0" name="Oval 259">
            <a:extLst>
              <a:ext uri="{FF2B5EF4-FFF2-40B4-BE49-F238E27FC236}">
                <a16:creationId xmlns:a16="http://schemas.microsoft.com/office/drawing/2014/main" id="{BA5FB7A1-D26D-ED7D-1CDB-02CF762087F1}"/>
              </a:ext>
            </a:extLst>
          </p:cNvPr>
          <p:cNvSpPr/>
          <p:nvPr/>
        </p:nvSpPr>
        <p:spPr>
          <a:xfrm>
            <a:off x="10733314" y="377732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7A9096E-A4B1-8308-E12E-758EB73FA889}"/>
                  </a:ext>
                </a:extLst>
              </p:cNvPr>
              <p:cNvSpPr txBox="1"/>
              <p:nvPr/>
            </p:nvSpPr>
            <p:spPr>
              <a:xfrm>
                <a:off x="10689765" y="3717475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7A9096E-A4B1-8308-E12E-758EB73FA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765" y="3717475"/>
                <a:ext cx="34834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8" name="Oval 267">
            <a:extLst>
              <a:ext uri="{FF2B5EF4-FFF2-40B4-BE49-F238E27FC236}">
                <a16:creationId xmlns:a16="http://schemas.microsoft.com/office/drawing/2014/main" id="{08EBF198-8D52-CE95-5168-90E7AC41B955}"/>
              </a:ext>
            </a:extLst>
          </p:cNvPr>
          <p:cNvSpPr/>
          <p:nvPr/>
        </p:nvSpPr>
        <p:spPr>
          <a:xfrm>
            <a:off x="11108869" y="3026206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30E79E8F-716A-4ED5-8614-6BD63B5F0AE2}"/>
                  </a:ext>
                </a:extLst>
              </p:cNvPr>
              <p:cNvSpPr txBox="1"/>
              <p:nvPr/>
            </p:nvSpPr>
            <p:spPr>
              <a:xfrm>
                <a:off x="11065320" y="2966357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30E79E8F-716A-4ED5-8614-6BD63B5F0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5320" y="2966357"/>
                <a:ext cx="348349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B27B6F5A-C9C9-E8A9-61F9-7729EE475142}"/>
              </a:ext>
            </a:extLst>
          </p:cNvPr>
          <p:cNvSpPr/>
          <p:nvPr/>
        </p:nvSpPr>
        <p:spPr>
          <a:xfrm>
            <a:off x="9786255" y="3593045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AF4A779-610B-BA6D-609E-E913DEC6721F}"/>
                  </a:ext>
                </a:extLst>
              </p:cNvPr>
              <p:cNvSpPr txBox="1"/>
              <p:nvPr/>
            </p:nvSpPr>
            <p:spPr>
              <a:xfrm>
                <a:off x="9742706" y="3533196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9AF4A779-610B-BA6D-609E-E913DEC67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2706" y="3533196"/>
                <a:ext cx="348349" cy="369332"/>
              </a:xfrm>
              <a:prstGeom prst="rect">
                <a:avLst/>
              </a:prstGeom>
              <a:blipFill>
                <a:blip r:embed="rId14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Oval 271">
            <a:extLst>
              <a:ext uri="{FF2B5EF4-FFF2-40B4-BE49-F238E27FC236}">
                <a16:creationId xmlns:a16="http://schemas.microsoft.com/office/drawing/2014/main" id="{2065B09A-B4E0-2066-44E5-84943A428B3F}"/>
              </a:ext>
            </a:extLst>
          </p:cNvPr>
          <p:cNvSpPr/>
          <p:nvPr/>
        </p:nvSpPr>
        <p:spPr>
          <a:xfrm>
            <a:off x="9905999" y="455643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DD7CB088-C285-4407-C3C5-EBB5878CC17A}"/>
                  </a:ext>
                </a:extLst>
              </p:cNvPr>
              <p:cNvSpPr txBox="1"/>
              <p:nvPr/>
            </p:nvSpPr>
            <p:spPr>
              <a:xfrm>
                <a:off x="9862450" y="4496585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DD7CB088-C285-4407-C3C5-EBB5878CC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50" y="4496585"/>
                <a:ext cx="348349" cy="369332"/>
              </a:xfrm>
              <a:prstGeom prst="rect">
                <a:avLst/>
              </a:prstGeom>
              <a:blipFill>
                <a:blip r:embed="rId15"/>
                <a:stretch>
                  <a:fillRect r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Oval 273">
            <a:extLst>
              <a:ext uri="{FF2B5EF4-FFF2-40B4-BE49-F238E27FC236}">
                <a16:creationId xmlns:a16="http://schemas.microsoft.com/office/drawing/2014/main" id="{7FD909F4-3FCC-1133-30F1-9E5A4CCE043B}"/>
              </a:ext>
            </a:extLst>
          </p:cNvPr>
          <p:cNvSpPr/>
          <p:nvPr/>
        </p:nvSpPr>
        <p:spPr>
          <a:xfrm>
            <a:off x="8942613" y="397909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C2CB8971-983D-4495-BE14-3B74AF315CD7}"/>
                  </a:ext>
                </a:extLst>
              </p:cNvPr>
              <p:cNvSpPr txBox="1"/>
              <p:nvPr/>
            </p:nvSpPr>
            <p:spPr>
              <a:xfrm>
                <a:off x="8899064" y="391924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C2CB8971-983D-4495-BE14-3B74AF315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9064" y="3919249"/>
                <a:ext cx="348349" cy="369332"/>
              </a:xfrm>
              <a:prstGeom prst="rect">
                <a:avLst/>
              </a:prstGeom>
              <a:blipFill>
                <a:blip r:embed="rId16"/>
                <a:stretch>
                  <a:fillRect r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>
            <a:extLst>
              <a:ext uri="{FF2B5EF4-FFF2-40B4-BE49-F238E27FC236}">
                <a16:creationId xmlns:a16="http://schemas.microsoft.com/office/drawing/2014/main" id="{C36A76F3-15A8-F46A-2C61-55D666CD2668}"/>
              </a:ext>
            </a:extLst>
          </p:cNvPr>
          <p:cNvSpPr/>
          <p:nvPr/>
        </p:nvSpPr>
        <p:spPr>
          <a:xfrm>
            <a:off x="8308519" y="340759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CD88161-7E78-97D6-C7B8-B01A77DBABF1}"/>
                  </a:ext>
                </a:extLst>
              </p:cNvPr>
              <p:cNvSpPr txBox="1"/>
              <p:nvPr/>
            </p:nvSpPr>
            <p:spPr>
              <a:xfrm>
                <a:off x="8264970" y="3347750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CD88161-7E78-97D6-C7B8-B01A77DBA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970" y="3347750"/>
                <a:ext cx="348349" cy="369332"/>
              </a:xfrm>
              <a:prstGeom prst="rect">
                <a:avLst/>
              </a:prstGeom>
              <a:blipFill>
                <a:blip r:embed="rId17"/>
                <a:stretch>
                  <a:fillRect r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8" name="Oval 277">
            <a:extLst>
              <a:ext uri="{FF2B5EF4-FFF2-40B4-BE49-F238E27FC236}">
                <a16:creationId xmlns:a16="http://schemas.microsoft.com/office/drawing/2014/main" id="{6F28A7D0-E9E5-3C20-6CE4-BDE32BBE09A1}"/>
              </a:ext>
            </a:extLst>
          </p:cNvPr>
          <p:cNvSpPr/>
          <p:nvPr/>
        </p:nvSpPr>
        <p:spPr>
          <a:xfrm>
            <a:off x="7658102" y="304099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7E18E92-6914-FD0D-CB63-0FC251FD6375}"/>
                  </a:ext>
                </a:extLst>
              </p:cNvPr>
              <p:cNvSpPr txBox="1"/>
              <p:nvPr/>
            </p:nvSpPr>
            <p:spPr>
              <a:xfrm>
                <a:off x="7614553" y="298114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97E18E92-6914-FD0D-CB63-0FC251FD6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553" y="2981141"/>
                <a:ext cx="348349" cy="369332"/>
              </a:xfrm>
              <a:prstGeom prst="rect">
                <a:avLst/>
              </a:prstGeom>
              <a:blipFill>
                <a:blip r:embed="rId18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0" name="Oval 279">
            <a:extLst>
              <a:ext uri="{FF2B5EF4-FFF2-40B4-BE49-F238E27FC236}">
                <a16:creationId xmlns:a16="http://schemas.microsoft.com/office/drawing/2014/main" id="{C09A9E0F-CAA1-D624-6FA6-FD6E214CCD40}"/>
              </a:ext>
            </a:extLst>
          </p:cNvPr>
          <p:cNvSpPr/>
          <p:nvPr/>
        </p:nvSpPr>
        <p:spPr>
          <a:xfrm>
            <a:off x="7440383" y="361947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9D16BDE-0D8F-402F-9057-CFE6B76050F5}"/>
                  </a:ext>
                </a:extLst>
              </p:cNvPr>
              <p:cNvSpPr txBox="1"/>
              <p:nvPr/>
            </p:nvSpPr>
            <p:spPr>
              <a:xfrm>
                <a:off x="7396834" y="355962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09D16BDE-0D8F-402F-9057-CFE6B7605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834" y="3559629"/>
                <a:ext cx="348349" cy="369332"/>
              </a:xfrm>
              <a:prstGeom prst="rect">
                <a:avLst/>
              </a:prstGeom>
              <a:blipFill>
                <a:blip r:embed="rId19"/>
                <a:stretch>
                  <a:fillRect r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Oval 281">
            <a:extLst>
              <a:ext uri="{FF2B5EF4-FFF2-40B4-BE49-F238E27FC236}">
                <a16:creationId xmlns:a16="http://schemas.microsoft.com/office/drawing/2014/main" id="{3DE961D7-4085-F3BA-DFF0-948FFAA58967}"/>
              </a:ext>
            </a:extLst>
          </p:cNvPr>
          <p:cNvSpPr/>
          <p:nvPr/>
        </p:nvSpPr>
        <p:spPr>
          <a:xfrm>
            <a:off x="7500257" y="405529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AACF7F07-73FD-F15E-AA0D-4C77877ADC54}"/>
                  </a:ext>
                </a:extLst>
              </p:cNvPr>
              <p:cNvSpPr txBox="1"/>
              <p:nvPr/>
            </p:nvSpPr>
            <p:spPr>
              <a:xfrm>
                <a:off x="7456708" y="399544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AACF7F07-73FD-F15E-AA0D-4C77877AD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6708" y="3995449"/>
                <a:ext cx="348349" cy="369332"/>
              </a:xfrm>
              <a:prstGeom prst="rect">
                <a:avLst/>
              </a:prstGeom>
              <a:blipFill>
                <a:blip r:embed="rId20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4" name="Oval 283">
            <a:extLst>
              <a:ext uri="{FF2B5EF4-FFF2-40B4-BE49-F238E27FC236}">
                <a16:creationId xmlns:a16="http://schemas.microsoft.com/office/drawing/2014/main" id="{7300C16B-EBC3-7261-6953-EB875349BB39}"/>
              </a:ext>
            </a:extLst>
          </p:cNvPr>
          <p:cNvSpPr/>
          <p:nvPr/>
        </p:nvSpPr>
        <p:spPr>
          <a:xfrm>
            <a:off x="8085364" y="444446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2CE4FEF-F67E-E377-062E-11A99DB7BFF9}"/>
                  </a:ext>
                </a:extLst>
              </p:cNvPr>
              <p:cNvSpPr txBox="1"/>
              <p:nvPr/>
            </p:nvSpPr>
            <p:spPr>
              <a:xfrm>
                <a:off x="8041815" y="438461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5" name="TextBox 284">
                <a:extLst>
                  <a:ext uri="{FF2B5EF4-FFF2-40B4-BE49-F238E27FC236}">
                    <a16:creationId xmlns:a16="http://schemas.microsoft.com/office/drawing/2014/main" id="{52CE4FEF-F67E-E377-062E-11A99DB7B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815" y="4384611"/>
                <a:ext cx="348349" cy="369332"/>
              </a:xfrm>
              <a:prstGeom prst="rect">
                <a:avLst/>
              </a:prstGeom>
              <a:blipFill>
                <a:blip r:embed="rId21"/>
                <a:stretch>
                  <a:fillRect r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Oval 285">
            <a:extLst>
              <a:ext uri="{FF2B5EF4-FFF2-40B4-BE49-F238E27FC236}">
                <a16:creationId xmlns:a16="http://schemas.microsoft.com/office/drawing/2014/main" id="{6553F00B-F31E-2AB1-C1EC-F077AFE00A7B}"/>
              </a:ext>
            </a:extLst>
          </p:cNvPr>
          <p:cNvSpPr/>
          <p:nvPr/>
        </p:nvSpPr>
        <p:spPr>
          <a:xfrm>
            <a:off x="8855527" y="484995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BA7FCCD2-9C25-193A-6FE9-FD2BF0317725}"/>
                  </a:ext>
                </a:extLst>
              </p:cNvPr>
              <p:cNvSpPr txBox="1"/>
              <p:nvPr/>
            </p:nvSpPr>
            <p:spPr>
              <a:xfrm>
                <a:off x="8811978" y="479010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BA7FCCD2-9C25-193A-6FE9-FD2BF0317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1978" y="4790101"/>
                <a:ext cx="348349" cy="369332"/>
              </a:xfrm>
              <a:prstGeom prst="rect">
                <a:avLst/>
              </a:prstGeom>
              <a:blipFill>
                <a:blip r:embed="rId22"/>
                <a:stretch>
                  <a:fillRect r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927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9AD7A-A75D-084D-1061-F38EA98B1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EAC8-D2CA-1AA4-031F-42C92D7EF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6C044-6234-CBCC-60DE-5F4C0471F7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Coarse coding </a:t>
                </a:r>
                <a:r>
                  <a:rPr lang="en-US" dirty="0">
                    <a:latin typeface="+mn-lt"/>
                  </a:rPr>
                  <a:t>speeds NN search by reducing scope    </a:t>
                </a:r>
              </a:p>
              <a:p>
                <a:r>
                  <a:rPr lang="en-US" dirty="0">
                    <a:latin typeface="+mn-lt"/>
                  </a:rPr>
                  <a:t>To speed NN search by orders of magnitude limit scope of search    </a:t>
                </a:r>
              </a:p>
              <a:p>
                <a:r>
                  <a:rPr lang="en-US" dirty="0">
                    <a:latin typeface="+mn-lt"/>
                  </a:rPr>
                  <a:t>Coarse coding divides the search scope into small cells  </a:t>
                </a:r>
              </a:p>
              <a:p>
                <a:r>
                  <a:rPr lang="en-US" b="1" dirty="0">
                    <a:latin typeface="+mn-lt"/>
                  </a:rPr>
                  <a:t>Flat sparse coding </a:t>
                </a:r>
                <a:r>
                  <a:rPr lang="en-US" dirty="0">
                    <a:latin typeface="+mn-lt"/>
                  </a:rPr>
                  <a:t>assigns each vector to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codes in code book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query vector,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latin typeface="+mn-lt"/>
                  </a:rPr>
                  <a:t>, is assigned to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dirty="0">
                    <a:latin typeface="+mn-lt"/>
                  </a:rPr>
                  <a:t> cell (code) where,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</a:rPr>
                  <a:t> vector valued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exemplar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centroid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cell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sz="2000" dirty="0"/>
                  <a:t> 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distance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between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query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vector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𝑖𝑡h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latin typeface="Cambria Math" panose="02040503050406030204" pitchFamily="18" charset="0"/>
                      </a:rPr>
                      <m:t>exemplar</m:t>
                    </m:r>
                  </m:oMath>
                </a14:m>
                <a:r>
                  <a:rPr lang="en-US" sz="2000" dirty="0"/>
                  <a:t> </a:t>
                </a:r>
                <a:endParaRPr lang="en-US" dirty="0">
                  <a:latin typeface="+mn-lt"/>
                </a:endParaRPr>
              </a:p>
              <a:p>
                <a:pPr marL="914400" lvl="2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96C044-6234-CBCC-60DE-5F4C0471F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698998"/>
              </a:xfrm>
              <a:blipFill>
                <a:blip r:embed="rId3"/>
                <a:stretch>
                  <a:fillRect l="-113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4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22E78-B1F5-A26C-F494-4EAA98F77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1A422-B23E-E1FD-721C-2C011E90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578F6-9739-3A51-FDEE-DB22A4E7580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Coarse coding </a:t>
                </a:r>
                <a:r>
                  <a:rPr lang="en-US" dirty="0">
                    <a:latin typeface="+mn-lt"/>
                  </a:rPr>
                  <a:t>speeds NN search by reducing scope    </a:t>
                </a:r>
              </a:p>
              <a:p>
                <a:r>
                  <a:rPr lang="en-US" b="1" dirty="0">
                    <a:latin typeface="+mn-lt"/>
                  </a:rPr>
                  <a:t>Flat sparse coding </a:t>
                </a:r>
                <a:r>
                  <a:rPr lang="en-US" dirty="0">
                    <a:latin typeface="+mn-lt"/>
                  </a:rPr>
                  <a:t>assigns each vector to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codes in code book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Example: for Euclidian distance with query vector,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>
                    <a:latin typeface="+mn-lt"/>
                  </a:rPr>
                  <a:t>, is assigned to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𝑖𝑡h</m:t>
                    </m:r>
                  </m:oMath>
                </a14:m>
                <a:r>
                  <a:rPr lang="en-US" dirty="0">
                    <a:latin typeface="+mn-lt"/>
                  </a:rPr>
                  <a:t> cell (code) where,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resulting search space divided into </a:t>
                </a:r>
                <a:r>
                  <a:rPr lang="en-US" b="1" dirty="0">
                    <a:latin typeface="+mn-lt"/>
                    <a:hlinkClick r:id="rId3"/>
                  </a:rPr>
                  <a:t>Veroni cells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Veroni cells are convex hyper-polygons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 vectors between vectors in a Veroni cell are contained in the cell</a:t>
                </a:r>
              </a:p>
              <a:p>
                <a:pPr lvl="1"/>
                <a:r>
                  <a:rPr lang="en-US" dirty="0">
                    <a:latin typeface="+mn-lt"/>
                  </a:rPr>
                  <a:t>Cell boundaries meet at triple, or higher order, junctions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A578F6-9739-3A51-FDEE-DB22A4E75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270796" cy="5698998"/>
              </a:xfrm>
              <a:blipFill>
                <a:blip r:embed="rId4"/>
                <a:stretch>
                  <a:fillRect l="-1136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746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A4C13-F941-9B43-54C6-6154B2D9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9A382-B15D-0BE1-5744-4E66D41C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763647-11C3-D364-E327-7D977E4FCB6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Coarse coding divides a search space into smaller regions </a:t>
                </a:r>
              </a:p>
              <a:p>
                <a:r>
                  <a:rPr lang="en-US" dirty="0">
                    <a:latin typeface="+mn-lt"/>
                  </a:rPr>
                  <a:t>Example: For Euclidean norm, search space divided into Veroni cells </a:t>
                </a:r>
              </a:p>
              <a:p>
                <a:r>
                  <a:rPr lang="en-US" dirty="0">
                    <a:latin typeface="+mn-lt"/>
                  </a:rPr>
                  <a:t>Veroni cell are </a:t>
                </a:r>
                <a:r>
                  <a:rPr lang="en-US" b="1" dirty="0">
                    <a:latin typeface="+mn-lt"/>
                  </a:rPr>
                  <a:t>convex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code book </a:t>
                </a:r>
                <a:r>
                  <a:rPr lang="en-US" dirty="0">
                    <a:latin typeface="+mn-lt"/>
                  </a:rPr>
                  <a:t>for the cells is the list of centroids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763647-11C3-D364-E327-7D977E4FC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  <a:blipFill>
                <a:blip r:embed="rId3"/>
                <a:stretch>
                  <a:fillRect l="-2128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E3EBF4-2106-1E50-086A-3C22B46A2C4B}"/>
              </a:ext>
            </a:extLst>
          </p:cNvPr>
          <p:cNvCxnSpPr>
            <a:cxnSpLocks/>
          </p:cNvCxnSpPr>
          <p:nvPr/>
        </p:nvCxnSpPr>
        <p:spPr>
          <a:xfrm flipV="1">
            <a:off x="6845742" y="2881291"/>
            <a:ext cx="930733" cy="7555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C6B276B-91B1-B9DB-6988-1CEBDF5572DE}"/>
              </a:ext>
            </a:extLst>
          </p:cNvPr>
          <p:cNvCxnSpPr>
            <a:cxnSpLocks/>
          </p:cNvCxnSpPr>
          <p:nvPr/>
        </p:nvCxnSpPr>
        <p:spPr>
          <a:xfrm flipH="1" flipV="1">
            <a:off x="7776475" y="2850805"/>
            <a:ext cx="601450" cy="502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D61A5B-72D4-B8B6-C9D7-17169971CEF9}"/>
              </a:ext>
            </a:extLst>
          </p:cNvPr>
          <p:cNvCxnSpPr>
            <a:cxnSpLocks/>
          </p:cNvCxnSpPr>
          <p:nvPr/>
        </p:nvCxnSpPr>
        <p:spPr>
          <a:xfrm flipH="1" flipV="1">
            <a:off x="8377925" y="2908991"/>
            <a:ext cx="221789" cy="86835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6CB180-F55C-86FE-5881-AF603C506BB4}"/>
              </a:ext>
            </a:extLst>
          </p:cNvPr>
          <p:cNvCxnSpPr>
            <a:cxnSpLocks/>
          </p:cNvCxnSpPr>
          <p:nvPr/>
        </p:nvCxnSpPr>
        <p:spPr>
          <a:xfrm flipH="1">
            <a:off x="7920715" y="3777343"/>
            <a:ext cx="646351" cy="8575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1B8A335-D09A-C4E2-5690-26BE9C62AFE8}"/>
              </a:ext>
            </a:extLst>
          </p:cNvPr>
          <p:cNvCxnSpPr>
            <a:cxnSpLocks/>
          </p:cNvCxnSpPr>
          <p:nvPr/>
        </p:nvCxnSpPr>
        <p:spPr>
          <a:xfrm flipH="1">
            <a:off x="7097485" y="4631293"/>
            <a:ext cx="835470" cy="114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551C19-0CEE-FC6D-9DA1-FA4D7EFB5D2B}"/>
              </a:ext>
            </a:extLst>
          </p:cNvPr>
          <p:cNvCxnSpPr>
            <a:cxnSpLocks/>
          </p:cNvCxnSpPr>
          <p:nvPr/>
        </p:nvCxnSpPr>
        <p:spPr>
          <a:xfrm flipH="1" flipV="1">
            <a:off x="6845742" y="3668856"/>
            <a:ext cx="283046" cy="9304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AF01EE-320D-7F14-0759-A78EB2BBA3A9}"/>
              </a:ext>
            </a:extLst>
          </p:cNvPr>
          <p:cNvCxnSpPr>
            <a:cxnSpLocks/>
          </p:cNvCxnSpPr>
          <p:nvPr/>
        </p:nvCxnSpPr>
        <p:spPr>
          <a:xfrm flipH="1">
            <a:off x="8335739" y="2442227"/>
            <a:ext cx="658576" cy="46676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6B4DE88-E1D9-6E08-E2C1-C48C6CBE5727}"/>
              </a:ext>
            </a:extLst>
          </p:cNvPr>
          <p:cNvCxnSpPr>
            <a:cxnSpLocks/>
          </p:cNvCxnSpPr>
          <p:nvPr/>
        </p:nvCxnSpPr>
        <p:spPr>
          <a:xfrm flipH="1" flipV="1">
            <a:off x="8599714" y="3777343"/>
            <a:ext cx="557209" cy="2708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47E955-7B3D-A5A1-B924-48699650B2D4}"/>
              </a:ext>
            </a:extLst>
          </p:cNvPr>
          <p:cNvCxnSpPr>
            <a:cxnSpLocks/>
          </p:cNvCxnSpPr>
          <p:nvPr/>
        </p:nvCxnSpPr>
        <p:spPr>
          <a:xfrm flipV="1">
            <a:off x="10142758" y="3557569"/>
            <a:ext cx="766084" cy="4492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B606A1C-B00F-1251-6220-D902F41F70CF}"/>
              </a:ext>
            </a:extLst>
          </p:cNvPr>
          <p:cNvCxnSpPr>
            <a:cxnSpLocks/>
          </p:cNvCxnSpPr>
          <p:nvPr/>
        </p:nvCxnSpPr>
        <p:spPr>
          <a:xfrm flipH="1" flipV="1">
            <a:off x="9013369" y="2442227"/>
            <a:ext cx="778335" cy="3442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1E46B5C-F3C6-E6CA-7CBA-9C671F66F1A4}"/>
              </a:ext>
            </a:extLst>
          </p:cNvPr>
          <p:cNvCxnSpPr>
            <a:cxnSpLocks/>
          </p:cNvCxnSpPr>
          <p:nvPr/>
        </p:nvCxnSpPr>
        <p:spPr>
          <a:xfrm flipH="1" flipV="1">
            <a:off x="9802585" y="2755681"/>
            <a:ext cx="263965" cy="12511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DCA52E0-7382-09F7-50E2-5BA01835B518}"/>
              </a:ext>
            </a:extLst>
          </p:cNvPr>
          <p:cNvCxnSpPr>
            <a:cxnSpLocks/>
          </p:cNvCxnSpPr>
          <p:nvPr/>
        </p:nvCxnSpPr>
        <p:spPr>
          <a:xfrm flipH="1" flipV="1">
            <a:off x="7897579" y="4615544"/>
            <a:ext cx="244930" cy="11226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060D987-FB95-E0FD-C115-4E06E1841942}"/>
              </a:ext>
            </a:extLst>
          </p:cNvPr>
          <p:cNvCxnSpPr>
            <a:cxnSpLocks/>
          </p:cNvCxnSpPr>
          <p:nvPr/>
        </p:nvCxnSpPr>
        <p:spPr>
          <a:xfrm>
            <a:off x="9145360" y="4066330"/>
            <a:ext cx="548367" cy="11809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6BC2EA-6701-7903-17FB-6448451894D9}"/>
              </a:ext>
            </a:extLst>
          </p:cNvPr>
          <p:cNvCxnSpPr>
            <a:cxnSpLocks/>
          </p:cNvCxnSpPr>
          <p:nvPr/>
        </p:nvCxnSpPr>
        <p:spPr>
          <a:xfrm flipV="1">
            <a:off x="9285520" y="5176875"/>
            <a:ext cx="408207" cy="8102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E629E6-0D7C-A579-1EBA-88CEA44B0553}"/>
              </a:ext>
            </a:extLst>
          </p:cNvPr>
          <p:cNvCxnSpPr>
            <a:cxnSpLocks/>
          </p:cNvCxnSpPr>
          <p:nvPr/>
        </p:nvCxnSpPr>
        <p:spPr>
          <a:xfrm>
            <a:off x="8107129" y="5738206"/>
            <a:ext cx="1172942" cy="24893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EFC9606-6216-2515-7FE6-992C7755D7A8}"/>
              </a:ext>
            </a:extLst>
          </p:cNvPr>
          <p:cNvCxnSpPr>
            <a:cxnSpLocks/>
          </p:cNvCxnSpPr>
          <p:nvPr/>
        </p:nvCxnSpPr>
        <p:spPr>
          <a:xfrm flipH="1" flipV="1">
            <a:off x="7380511" y="2342265"/>
            <a:ext cx="395964" cy="5085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AF3BCD-69CE-46E3-5908-767405E75B62}"/>
              </a:ext>
            </a:extLst>
          </p:cNvPr>
          <p:cNvCxnSpPr>
            <a:cxnSpLocks/>
          </p:cNvCxnSpPr>
          <p:nvPr/>
        </p:nvCxnSpPr>
        <p:spPr>
          <a:xfrm flipH="1" flipV="1">
            <a:off x="8961659" y="1575534"/>
            <a:ext cx="51710" cy="875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63747A-1A7E-9855-CB82-DD791CB41C83}"/>
              </a:ext>
            </a:extLst>
          </p:cNvPr>
          <p:cNvCxnSpPr>
            <a:cxnSpLocks/>
          </p:cNvCxnSpPr>
          <p:nvPr/>
        </p:nvCxnSpPr>
        <p:spPr>
          <a:xfrm flipV="1">
            <a:off x="7375061" y="1887236"/>
            <a:ext cx="0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D89AACF-F403-EC48-13FD-DBEB5ABC1770}"/>
              </a:ext>
            </a:extLst>
          </p:cNvPr>
          <p:cNvCxnSpPr>
            <a:cxnSpLocks/>
          </p:cNvCxnSpPr>
          <p:nvPr/>
        </p:nvCxnSpPr>
        <p:spPr>
          <a:xfrm flipH="1">
            <a:off x="7375061" y="1415023"/>
            <a:ext cx="631379" cy="47221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E82A863-7205-2964-146E-2DD3F52B8498}"/>
              </a:ext>
            </a:extLst>
          </p:cNvPr>
          <p:cNvCxnSpPr>
            <a:cxnSpLocks/>
          </p:cNvCxnSpPr>
          <p:nvPr/>
        </p:nvCxnSpPr>
        <p:spPr>
          <a:xfrm flipH="1" flipV="1">
            <a:off x="8009155" y="1415023"/>
            <a:ext cx="944344" cy="1914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DA5E0B6-F712-C26D-CC5F-D6E5CBF52659}"/>
              </a:ext>
            </a:extLst>
          </p:cNvPr>
          <p:cNvCxnSpPr>
            <a:cxnSpLocks/>
          </p:cNvCxnSpPr>
          <p:nvPr/>
        </p:nvCxnSpPr>
        <p:spPr>
          <a:xfrm flipH="1">
            <a:off x="8929004" y="1393371"/>
            <a:ext cx="889915" cy="23174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1DDDDA6-9AAA-6902-F93D-58911DE1BBCF}"/>
              </a:ext>
            </a:extLst>
          </p:cNvPr>
          <p:cNvCxnSpPr>
            <a:cxnSpLocks/>
          </p:cNvCxnSpPr>
          <p:nvPr/>
        </p:nvCxnSpPr>
        <p:spPr>
          <a:xfrm flipH="1">
            <a:off x="9857014" y="2412534"/>
            <a:ext cx="530667" cy="3431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996C645-8626-AD50-84F3-891F61AF6FA0}"/>
              </a:ext>
            </a:extLst>
          </p:cNvPr>
          <p:cNvCxnSpPr>
            <a:cxnSpLocks/>
          </p:cNvCxnSpPr>
          <p:nvPr/>
        </p:nvCxnSpPr>
        <p:spPr>
          <a:xfrm flipV="1">
            <a:off x="10406735" y="1960206"/>
            <a:ext cx="108856" cy="4463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1393093-7588-CB53-9721-119A6DF35A13}"/>
              </a:ext>
            </a:extLst>
          </p:cNvPr>
          <p:cNvCxnSpPr>
            <a:cxnSpLocks/>
          </p:cNvCxnSpPr>
          <p:nvPr/>
        </p:nvCxnSpPr>
        <p:spPr>
          <a:xfrm flipH="1" flipV="1">
            <a:off x="9799869" y="1404405"/>
            <a:ext cx="683067" cy="5527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4506484-CC5C-C9FA-C31B-EFF7E7A170B1}"/>
              </a:ext>
            </a:extLst>
          </p:cNvPr>
          <p:cNvCxnSpPr>
            <a:cxnSpLocks/>
          </p:cNvCxnSpPr>
          <p:nvPr/>
        </p:nvCxnSpPr>
        <p:spPr>
          <a:xfrm flipH="1" flipV="1">
            <a:off x="10096502" y="4028019"/>
            <a:ext cx="642253" cy="60685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C715C50-842F-D9DA-6FB8-C0FCDCC2F7C7}"/>
              </a:ext>
            </a:extLst>
          </p:cNvPr>
          <p:cNvCxnSpPr>
            <a:cxnSpLocks/>
          </p:cNvCxnSpPr>
          <p:nvPr/>
        </p:nvCxnSpPr>
        <p:spPr>
          <a:xfrm flipH="1">
            <a:off x="9737269" y="5083628"/>
            <a:ext cx="1001487" cy="932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363C2D7-0C78-24F9-9BB8-8E4F80D3755A}"/>
              </a:ext>
            </a:extLst>
          </p:cNvPr>
          <p:cNvCxnSpPr>
            <a:cxnSpLocks/>
          </p:cNvCxnSpPr>
          <p:nvPr/>
        </p:nvCxnSpPr>
        <p:spPr>
          <a:xfrm>
            <a:off x="10714262" y="4599297"/>
            <a:ext cx="48987" cy="5309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B6FD2CBB-7589-83F0-3EFD-FCD2ADD36613}"/>
              </a:ext>
            </a:extLst>
          </p:cNvPr>
          <p:cNvCxnSpPr>
            <a:cxnSpLocks/>
          </p:cNvCxnSpPr>
          <p:nvPr/>
        </p:nvCxnSpPr>
        <p:spPr>
          <a:xfrm>
            <a:off x="10888429" y="3579261"/>
            <a:ext cx="713007" cy="31099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2C3217C-66E6-5EAE-C7A0-B7A2779AB3E9}"/>
              </a:ext>
            </a:extLst>
          </p:cNvPr>
          <p:cNvCxnSpPr>
            <a:cxnSpLocks/>
          </p:cNvCxnSpPr>
          <p:nvPr/>
        </p:nvCxnSpPr>
        <p:spPr>
          <a:xfrm flipH="1">
            <a:off x="10714262" y="4521379"/>
            <a:ext cx="700762" cy="12138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727B60D-93A2-CCF8-3285-36D98505D23D}"/>
              </a:ext>
            </a:extLst>
          </p:cNvPr>
          <p:cNvCxnSpPr>
            <a:cxnSpLocks/>
          </p:cNvCxnSpPr>
          <p:nvPr/>
        </p:nvCxnSpPr>
        <p:spPr>
          <a:xfrm flipH="1">
            <a:off x="11408213" y="3890832"/>
            <a:ext cx="193223" cy="6305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06895728-670B-D541-C67B-2EAA3D5FFFD0}"/>
              </a:ext>
            </a:extLst>
          </p:cNvPr>
          <p:cNvSpPr/>
          <p:nvPr/>
        </p:nvSpPr>
        <p:spPr>
          <a:xfrm>
            <a:off x="8059842" y="1960074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9044AFCF-21FB-8D0F-2ABC-65800B0117FD}"/>
              </a:ext>
            </a:extLst>
          </p:cNvPr>
          <p:cNvSpPr/>
          <p:nvPr/>
        </p:nvSpPr>
        <p:spPr>
          <a:xfrm>
            <a:off x="9746113" y="355756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C3FC488-1F5E-C49D-1D51-89A0D6BE2858}"/>
                  </a:ext>
                </a:extLst>
              </p:cNvPr>
              <p:cNvSpPr txBox="1"/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CC3FC488-1F5E-C49D-1D51-89A0D6BE2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DF92F7E-2A8B-2C56-D7B1-CE819B7D0BD0}"/>
                  </a:ext>
                </a:extLst>
              </p:cNvPr>
              <p:cNvSpPr txBox="1"/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BDF92F7E-2A8B-2C56-D7B1-CE819B7D0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Oval 255">
            <a:extLst>
              <a:ext uri="{FF2B5EF4-FFF2-40B4-BE49-F238E27FC236}">
                <a16:creationId xmlns:a16="http://schemas.microsoft.com/office/drawing/2014/main" id="{2B81E8CC-1EFA-35E9-CF27-499E5D5E923E}"/>
              </a:ext>
            </a:extLst>
          </p:cNvPr>
          <p:cNvSpPr/>
          <p:nvPr/>
        </p:nvSpPr>
        <p:spPr>
          <a:xfrm>
            <a:off x="11526594" y="1625116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077F911-9AC6-FBC4-6BF9-89AAC67473C1}"/>
                  </a:ext>
                </a:extLst>
              </p:cNvPr>
              <p:cNvSpPr txBox="1"/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0077F911-9AC6-FBC4-6BF9-89AAC6747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Oval 257">
            <a:extLst>
              <a:ext uri="{FF2B5EF4-FFF2-40B4-BE49-F238E27FC236}">
                <a16:creationId xmlns:a16="http://schemas.microsoft.com/office/drawing/2014/main" id="{F5B286E5-6024-6161-07F8-9CAC169F5874}"/>
              </a:ext>
            </a:extLst>
          </p:cNvPr>
          <p:cNvSpPr/>
          <p:nvPr/>
        </p:nvSpPr>
        <p:spPr>
          <a:xfrm>
            <a:off x="10980216" y="299704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99B6E7D2-EEFD-16E9-12EC-0245417C6C26}"/>
                  </a:ext>
                </a:extLst>
              </p:cNvPr>
              <p:cNvSpPr txBox="1"/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99B6E7D2-EEFD-16E9-12EC-0245417C6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F2F3EA9F-EEF6-0466-1F26-3DDE7CDAB73E}"/>
              </a:ext>
            </a:extLst>
          </p:cNvPr>
          <p:cNvSpPr/>
          <p:nvPr/>
        </p:nvSpPr>
        <p:spPr>
          <a:xfrm>
            <a:off x="10381551" y="484178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5582CC26-49BF-77A9-D6E2-5807DC7FFA20}"/>
                  </a:ext>
                </a:extLst>
              </p:cNvPr>
              <p:cNvSpPr txBox="1"/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5582CC26-49BF-77A9-D6E2-5807DC7FF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Oval 273">
            <a:extLst>
              <a:ext uri="{FF2B5EF4-FFF2-40B4-BE49-F238E27FC236}">
                <a16:creationId xmlns:a16="http://schemas.microsoft.com/office/drawing/2014/main" id="{5287E7D9-5228-B6CF-D52A-2CCCCEE29D32}"/>
              </a:ext>
            </a:extLst>
          </p:cNvPr>
          <p:cNvSpPr/>
          <p:nvPr/>
        </p:nvSpPr>
        <p:spPr>
          <a:xfrm>
            <a:off x="9134473" y="562716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1AA210C0-1F3A-5D8E-3B69-DB05669813B4}"/>
                  </a:ext>
                </a:extLst>
              </p:cNvPr>
              <p:cNvSpPr txBox="1"/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1AA210C0-1F3A-5D8E-3B69-DB0566981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>
            <a:extLst>
              <a:ext uri="{FF2B5EF4-FFF2-40B4-BE49-F238E27FC236}">
                <a16:creationId xmlns:a16="http://schemas.microsoft.com/office/drawing/2014/main" id="{B151C998-3987-BF43-0329-21B1E0039FC2}"/>
              </a:ext>
            </a:extLst>
          </p:cNvPr>
          <p:cNvSpPr/>
          <p:nvPr/>
        </p:nvSpPr>
        <p:spPr>
          <a:xfrm>
            <a:off x="7400921" y="429514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0E4A1173-6DDB-9C26-1A04-5089FD2AE2DF}"/>
                  </a:ext>
                </a:extLst>
              </p:cNvPr>
              <p:cNvSpPr txBox="1"/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0E4A1173-6DDB-9C26-1A04-5089FD2AE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7DAF55-D3E8-9637-A371-CFC5BE810EC9}"/>
              </a:ext>
            </a:extLst>
          </p:cNvPr>
          <p:cNvCxnSpPr>
            <a:cxnSpLocks/>
          </p:cNvCxnSpPr>
          <p:nvPr/>
        </p:nvCxnSpPr>
        <p:spPr>
          <a:xfrm flipV="1">
            <a:off x="9145360" y="4007413"/>
            <a:ext cx="1020531" cy="2060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73FA1C9-44E9-C345-E4A0-5B68777D7510}"/>
              </a:ext>
            </a:extLst>
          </p:cNvPr>
          <p:cNvCxnSpPr>
            <a:cxnSpLocks/>
          </p:cNvCxnSpPr>
          <p:nvPr/>
        </p:nvCxnSpPr>
        <p:spPr>
          <a:xfrm flipV="1">
            <a:off x="10888429" y="3306380"/>
            <a:ext cx="329302" cy="3026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8E3C132-B7C6-F805-B5E9-6ED8820415BC}"/>
              </a:ext>
            </a:extLst>
          </p:cNvPr>
          <p:cNvCxnSpPr>
            <a:cxnSpLocks/>
          </p:cNvCxnSpPr>
          <p:nvPr/>
        </p:nvCxnSpPr>
        <p:spPr>
          <a:xfrm flipH="1" flipV="1">
            <a:off x="10406735" y="2384212"/>
            <a:ext cx="810996" cy="3714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56E7A5A-B998-14F4-ED87-F7F78AEFFC11}"/>
              </a:ext>
            </a:extLst>
          </p:cNvPr>
          <p:cNvCxnSpPr>
            <a:cxnSpLocks/>
          </p:cNvCxnSpPr>
          <p:nvPr/>
        </p:nvCxnSpPr>
        <p:spPr>
          <a:xfrm flipV="1">
            <a:off x="11217731" y="2721627"/>
            <a:ext cx="0" cy="5658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E3F55825-1E33-5BDD-E3EE-57E174A6CD64}"/>
              </a:ext>
            </a:extLst>
          </p:cNvPr>
          <p:cNvSpPr/>
          <p:nvPr/>
        </p:nvSpPr>
        <p:spPr>
          <a:xfrm>
            <a:off x="11348340" y="407802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7AF8C90-02F3-933E-D64A-63DB95C3D57A}"/>
                  </a:ext>
                </a:extLst>
              </p:cNvPr>
              <p:cNvSpPr txBox="1"/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7AF8C90-02F3-933E-D64A-63DB95C3D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07">
            <a:extLst>
              <a:ext uri="{FF2B5EF4-FFF2-40B4-BE49-F238E27FC236}">
                <a16:creationId xmlns:a16="http://schemas.microsoft.com/office/drawing/2014/main" id="{0F57F4AB-BDCE-DFE7-B0A0-8F8038064162}"/>
              </a:ext>
            </a:extLst>
          </p:cNvPr>
          <p:cNvSpPr/>
          <p:nvPr/>
        </p:nvSpPr>
        <p:spPr>
          <a:xfrm>
            <a:off x="9588941" y="1924725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5DEB7C5B-7194-0714-CA3C-259AB461A434}"/>
              </a:ext>
            </a:extLst>
          </p:cNvPr>
          <p:cNvSpPr/>
          <p:nvPr/>
        </p:nvSpPr>
        <p:spPr>
          <a:xfrm>
            <a:off x="10368971" y="299912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382373A0-0202-F7E1-8CE8-99E182E57303}"/>
              </a:ext>
            </a:extLst>
          </p:cNvPr>
          <p:cNvSpPr/>
          <p:nvPr/>
        </p:nvSpPr>
        <p:spPr>
          <a:xfrm>
            <a:off x="9103519" y="3132539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841F903-1D52-5A85-8C6C-ABF18D7F1F69}"/>
              </a:ext>
            </a:extLst>
          </p:cNvPr>
          <p:cNvSpPr/>
          <p:nvPr/>
        </p:nvSpPr>
        <p:spPr>
          <a:xfrm>
            <a:off x="7575762" y="3641436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E705E053-B062-7D23-432F-51CF92546FFA}"/>
              </a:ext>
            </a:extLst>
          </p:cNvPr>
          <p:cNvSpPr/>
          <p:nvPr/>
        </p:nvSpPr>
        <p:spPr>
          <a:xfrm>
            <a:off x="8655485" y="482577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B33BB890-DE84-D760-6D98-8F332A8E5463}"/>
              </a:ext>
            </a:extLst>
          </p:cNvPr>
          <p:cNvSpPr/>
          <p:nvPr/>
        </p:nvSpPr>
        <p:spPr>
          <a:xfrm>
            <a:off x="9799869" y="4445370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41B1F911-5D14-97BE-E5CC-517C2F27CBE3}"/>
              </a:ext>
            </a:extLst>
          </p:cNvPr>
          <p:cNvSpPr/>
          <p:nvPr/>
        </p:nvSpPr>
        <p:spPr>
          <a:xfrm>
            <a:off x="10886317" y="3972531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0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DAC63-4AD3-1CDC-AFE6-96CFE3255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3FCD-07BF-BB18-1DDE-43533B37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758AF-A024-1F9E-00E7-C454BD95FF27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Need an efficient method for high-dimensional </a:t>
                </a:r>
                <a:r>
                  <a:rPr lang="en-US" b="1" dirty="0">
                    <a:latin typeface="+mn-lt"/>
                  </a:rPr>
                  <a:t>similarity joins</a:t>
                </a:r>
                <a:r>
                  <a:rPr lang="en-US" dirty="0">
                    <a:latin typeface="+mn-lt"/>
                  </a:rPr>
                  <a:t> at massive scale</a:t>
                </a:r>
              </a:p>
              <a:p>
                <a:r>
                  <a:rPr lang="en-US" dirty="0">
                    <a:latin typeface="+mn-lt"/>
                  </a:rPr>
                  <a:t>If we simply compute the pairwise similarity of n observation vectors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</a:t>
                </a:r>
              </a:p>
              <a:p>
                <a:r>
                  <a:rPr lang="en-US" dirty="0">
                    <a:latin typeface="+mn-lt"/>
                  </a:rPr>
                  <a:t>Simple pairwise similarity is computationally </a:t>
                </a:r>
                <a:r>
                  <a:rPr lang="en-US" b="1" dirty="0">
                    <a:latin typeface="+mn-lt"/>
                  </a:rPr>
                  <a:t>infeasible</a:t>
                </a:r>
                <a:r>
                  <a:rPr lang="en-US" dirty="0">
                    <a:latin typeface="+mn-lt"/>
                  </a:rPr>
                  <a:t> for large scale problems!</a:t>
                </a:r>
              </a:p>
              <a:p>
                <a:r>
                  <a:rPr lang="en-US" dirty="0">
                    <a:latin typeface="+mn-lt"/>
                  </a:rPr>
                  <a:t>Use an </a:t>
                </a:r>
                <a:r>
                  <a:rPr lang="en-US" b="1" dirty="0">
                    <a:latin typeface="+mn-lt"/>
                  </a:rPr>
                  <a:t>approximate nearest neighbor search (ANNS) </a:t>
                </a:r>
              </a:p>
              <a:p>
                <a:pPr lvl="1"/>
                <a:r>
                  <a:rPr lang="en-US" dirty="0">
                    <a:latin typeface="+mn-lt"/>
                  </a:rPr>
                  <a:t>Build a graph of the k nearest neighbors</a:t>
                </a:r>
              </a:p>
              <a:p>
                <a:pPr lvl="1"/>
                <a:r>
                  <a:rPr lang="en-US" dirty="0">
                    <a:latin typeface="+mn-lt"/>
                  </a:rPr>
                  <a:t>Nearest neighbors are most important in terms of finding similar cases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to different distance metrics in high-dimensional spaces       </a:t>
                </a:r>
              </a:p>
              <a:p>
                <a:endParaRPr lang="en-US" sz="33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D758AF-A024-1F9E-00E7-C454BD95FF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98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A8C63-2A7A-DF3F-5952-2F96777D2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CC8E-3C13-63A5-1C42-32F5FC84C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7ABF0-5CA2-9740-4437-10D90C34291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6021131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Coarse coding divides a search space into smaller regions </a:t>
            </a:r>
          </a:p>
          <a:p>
            <a:r>
              <a:rPr lang="en-US" dirty="0">
                <a:latin typeface="+mn-lt"/>
              </a:rPr>
              <a:t>Example: For Euclidean norm, search space divided into Veroni cells </a:t>
            </a:r>
          </a:p>
          <a:p>
            <a:r>
              <a:rPr lang="en-US" dirty="0">
                <a:latin typeface="+mn-lt"/>
              </a:rPr>
              <a:t>The cell centroids are the coarse codes  representing the vectors within each cell</a:t>
            </a:r>
          </a:p>
          <a:p>
            <a:r>
              <a:rPr lang="en-US" dirty="0">
                <a:latin typeface="+mn-lt"/>
              </a:rPr>
              <a:t>Using centroids results in coarse coding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903C3B-86E6-F07C-1EDA-861D263DECD7}"/>
              </a:ext>
            </a:extLst>
          </p:cNvPr>
          <p:cNvCxnSpPr>
            <a:cxnSpLocks/>
          </p:cNvCxnSpPr>
          <p:nvPr/>
        </p:nvCxnSpPr>
        <p:spPr>
          <a:xfrm flipV="1">
            <a:off x="6845742" y="2881291"/>
            <a:ext cx="930733" cy="7555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D972EE4-3CB7-5B8B-DC9E-1A52FD23AA5D}"/>
              </a:ext>
            </a:extLst>
          </p:cNvPr>
          <p:cNvCxnSpPr>
            <a:cxnSpLocks/>
          </p:cNvCxnSpPr>
          <p:nvPr/>
        </p:nvCxnSpPr>
        <p:spPr>
          <a:xfrm flipH="1" flipV="1">
            <a:off x="7776475" y="2850805"/>
            <a:ext cx="601450" cy="502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4550063-C9CA-0CFE-7A25-4B08AB1A5417}"/>
              </a:ext>
            </a:extLst>
          </p:cNvPr>
          <p:cNvCxnSpPr>
            <a:cxnSpLocks/>
          </p:cNvCxnSpPr>
          <p:nvPr/>
        </p:nvCxnSpPr>
        <p:spPr>
          <a:xfrm flipH="1" flipV="1">
            <a:off x="8316685" y="2901020"/>
            <a:ext cx="283029" cy="8763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713369-0E8D-100B-0161-3AC7F11F1ECB}"/>
              </a:ext>
            </a:extLst>
          </p:cNvPr>
          <p:cNvCxnSpPr>
            <a:cxnSpLocks/>
          </p:cNvCxnSpPr>
          <p:nvPr/>
        </p:nvCxnSpPr>
        <p:spPr>
          <a:xfrm flipH="1">
            <a:off x="7920715" y="3777343"/>
            <a:ext cx="646351" cy="8575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25DDCB6-257A-CD1F-99BC-108810DD98E1}"/>
              </a:ext>
            </a:extLst>
          </p:cNvPr>
          <p:cNvCxnSpPr>
            <a:cxnSpLocks/>
          </p:cNvCxnSpPr>
          <p:nvPr/>
        </p:nvCxnSpPr>
        <p:spPr>
          <a:xfrm flipH="1">
            <a:off x="7097485" y="4631293"/>
            <a:ext cx="835470" cy="114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B2B27CA-27E3-D3BB-F09C-59395FF90E8D}"/>
              </a:ext>
            </a:extLst>
          </p:cNvPr>
          <p:cNvCxnSpPr>
            <a:cxnSpLocks/>
          </p:cNvCxnSpPr>
          <p:nvPr/>
        </p:nvCxnSpPr>
        <p:spPr>
          <a:xfrm flipH="1" flipV="1">
            <a:off x="6845742" y="3668856"/>
            <a:ext cx="283046" cy="9304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AD55B9-EC8A-296E-7907-597C60FD7F25}"/>
              </a:ext>
            </a:extLst>
          </p:cNvPr>
          <p:cNvCxnSpPr>
            <a:cxnSpLocks/>
          </p:cNvCxnSpPr>
          <p:nvPr/>
        </p:nvCxnSpPr>
        <p:spPr>
          <a:xfrm flipH="1">
            <a:off x="8335739" y="2442227"/>
            <a:ext cx="658576" cy="46676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9B1A155-D4A7-0DED-E19C-C6DBC951D694}"/>
              </a:ext>
            </a:extLst>
          </p:cNvPr>
          <p:cNvCxnSpPr>
            <a:cxnSpLocks/>
          </p:cNvCxnSpPr>
          <p:nvPr/>
        </p:nvCxnSpPr>
        <p:spPr>
          <a:xfrm flipH="1" flipV="1">
            <a:off x="8599714" y="3777343"/>
            <a:ext cx="557209" cy="2708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2364603-F771-3EBE-DB78-4F09E1A2CBA5}"/>
              </a:ext>
            </a:extLst>
          </p:cNvPr>
          <p:cNvCxnSpPr>
            <a:cxnSpLocks/>
          </p:cNvCxnSpPr>
          <p:nvPr/>
        </p:nvCxnSpPr>
        <p:spPr>
          <a:xfrm flipV="1">
            <a:off x="10142758" y="3557569"/>
            <a:ext cx="766084" cy="4492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9FA045-363F-FFBF-9295-3360FDEE834B}"/>
              </a:ext>
            </a:extLst>
          </p:cNvPr>
          <p:cNvCxnSpPr>
            <a:cxnSpLocks/>
          </p:cNvCxnSpPr>
          <p:nvPr/>
        </p:nvCxnSpPr>
        <p:spPr>
          <a:xfrm flipH="1" flipV="1">
            <a:off x="9013369" y="2442227"/>
            <a:ext cx="778335" cy="3442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7898EBB-ADF4-08FE-D191-CF13934592D2}"/>
              </a:ext>
            </a:extLst>
          </p:cNvPr>
          <p:cNvCxnSpPr>
            <a:cxnSpLocks/>
          </p:cNvCxnSpPr>
          <p:nvPr/>
        </p:nvCxnSpPr>
        <p:spPr>
          <a:xfrm flipH="1" flipV="1">
            <a:off x="9802585" y="2755681"/>
            <a:ext cx="263965" cy="12511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0EF1198-3BB0-FFA0-6D7C-2815DB6D47A9}"/>
              </a:ext>
            </a:extLst>
          </p:cNvPr>
          <p:cNvCxnSpPr>
            <a:cxnSpLocks/>
          </p:cNvCxnSpPr>
          <p:nvPr/>
        </p:nvCxnSpPr>
        <p:spPr>
          <a:xfrm flipH="1" flipV="1">
            <a:off x="7897579" y="4615544"/>
            <a:ext cx="244930" cy="11226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DBABBA5-FCB1-3E64-6873-118893A4E79A}"/>
              </a:ext>
            </a:extLst>
          </p:cNvPr>
          <p:cNvCxnSpPr>
            <a:cxnSpLocks/>
          </p:cNvCxnSpPr>
          <p:nvPr/>
        </p:nvCxnSpPr>
        <p:spPr>
          <a:xfrm>
            <a:off x="9145360" y="4066330"/>
            <a:ext cx="548367" cy="11809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F2726D9-DA32-E30C-CEB3-D7E1A73283E5}"/>
              </a:ext>
            </a:extLst>
          </p:cNvPr>
          <p:cNvCxnSpPr>
            <a:cxnSpLocks/>
          </p:cNvCxnSpPr>
          <p:nvPr/>
        </p:nvCxnSpPr>
        <p:spPr>
          <a:xfrm flipV="1">
            <a:off x="9285520" y="5176875"/>
            <a:ext cx="408207" cy="8102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B46970E-E19F-E6A1-C0B1-847D56526C4F}"/>
              </a:ext>
            </a:extLst>
          </p:cNvPr>
          <p:cNvCxnSpPr>
            <a:cxnSpLocks/>
          </p:cNvCxnSpPr>
          <p:nvPr/>
        </p:nvCxnSpPr>
        <p:spPr>
          <a:xfrm>
            <a:off x="8107129" y="5738206"/>
            <a:ext cx="1172942" cy="24893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35F955E-5FF6-FFB8-CB0D-EC4ACFE9A07C}"/>
              </a:ext>
            </a:extLst>
          </p:cNvPr>
          <p:cNvCxnSpPr>
            <a:cxnSpLocks/>
          </p:cNvCxnSpPr>
          <p:nvPr/>
        </p:nvCxnSpPr>
        <p:spPr>
          <a:xfrm flipH="1" flipV="1">
            <a:off x="7394945" y="2358510"/>
            <a:ext cx="395964" cy="5085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64A16FF-3EA1-3A8E-B4CA-BE1AAD444687}"/>
              </a:ext>
            </a:extLst>
          </p:cNvPr>
          <p:cNvCxnSpPr>
            <a:cxnSpLocks/>
          </p:cNvCxnSpPr>
          <p:nvPr/>
        </p:nvCxnSpPr>
        <p:spPr>
          <a:xfrm flipH="1" flipV="1">
            <a:off x="8961659" y="1575534"/>
            <a:ext cx="51710" cy="875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FAB1080-95E7-1E01-01C5-C89DBD7BFB9A}"/>
              </a:ext>
            </a:extLst>
          </p:cNvPr>
          <p:cNvCxnSpPr>
            <a:cxnSpLocks/>
          </p:cNvCxnSpPr>
          <p:nvPr/>
        </p:nvCxnSpPr>
        <p:spPr>
          <a:xfrm flipV="1">
            <a:off x="7375061" y="1887236"/>
            <a:ext cx="0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97CD0C-858B-6D4A-95D9-556D5DBA1DD3}"/>
              </a:ext>
            </a:extLst>
          </p:cNvPr>
          <p:cNvCxnSpPr>
            <a:cxnSpLocks/>
          </p:cNvCxnSpPr>
          <p:nvPr/>
        </p:nvCxnSpPr>
        <p:spPr>
          <a:xfrm flipH="1">
            <a:off x="7375061" y="1415023"/>
            <a:ext cx="631379" cy="47221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87B484A-F898-EB2C-86B7-56E6A8ADE884}"/>
              </a:ext>
            </a:extLst>
          </p:cNvPr>
          <p:cNvCxnSpPr>
            <a:cxnSpLocks/>
          </p:cNvCxnSpPr>
          <p:nvPr/>
        </p:nvCxnSpPr>
        <p:spPr>
          <a:xfrm flipH="1" flipV="1">
            <a:off x="8009155" y="1415023"/>
            <a:ext cx="944344" cy="1914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C0EFAB1-502F-6A3D-3D31-87AEB447B353}"/>
              </a:ext>
            </a:extLst>
          </p:cNvPr>
          <p:cNvCxnSpPr>
            <a:cxnSpLocks/>
          </p:cNvCxnSpPr>
          <p:nvPr/>
        </p:nvCxnSpPr>
        <p:spPr>
          <a:xfrm flipH="1">
            <a:off x="8929004" y="1393371"/>
            <a:ext cx="889915" cy="23174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02D516A-ADBD-DE5D-C39C-8B0F8E63F3EB}"/>
              </a:ext>
            </a:extLst>
          </p:cNvPr>
          <p:cNvCxnSpPr>
            <a:cxnSpLocks/>
          </p:cNvCxnSpPr>
          <p:nvPr/>
        </p:nvCxnSpPr>
        <p:spPr>
          <a:xfrm flipH="1">
            <a:off x="9857014" y="2412534"/>
            <a:ext cx="530667" cy="3431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4B817ED-1673-A4EA-2F48-9B1C69B7C61F}"/>
              </a:ext>
            </a:extLst>
          </p:cNvPr>
          <p:cNvCxnSpPr>
            <a:cxnSpLocks/>
          </p:cNvCxnSpPr>
          <p:nvPr/>
        </p:nvCxnSpPr>
        <p:spPr>
          <a:xfrm flipV="1">
            <a:off x="10406735" y="1960206"/>
            <a:ext cx="108856" cy="4463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6D51AAC-0B18-99CA-2BC8-7EB01C8C9BE2}"/>
              </a:ext>
            </a:extLst>
          </p:cNvPr>
          <p:cNvCxnSpPr>
            <a:cxnSpLocks/>
          </p:cNvCxnSpPr>
          <p:nvPr/>
        </p:nvCxnSpPr>
        <p:spPr>
          <a:xfrm flipH="1" flipV="1">
            <a:off x="9799869" y="1404405"/>
            <a:ext cx="683067" cy="5527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480DEBC-1691-A465-389E-DA8647830958}"/>
              </a:ext>
            </a:extLst>
          </p:cNvPr>
          <p:cNvCxnSpPr>
            <a:cxnSpLocks/>
          </p:cNvCxnSpPr>
          <p:nvPr/>
        </p:nvCxnSpPr>
        <p:spPr>
          <a:xfrm flipH="1" flipV="1">
            <a:off x="10096502" y="4028019"/>
            <a:ext cx="642253" cy="60685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8803D4B-9128-92F9-D472-F5519298BE8A}"/>
              </a:ext>
            </a:extLst>
          </p:cNvPr>
          <p:cNvCxnSpPr>
            <a:cxnSpLocks/>
          </p:cNvCxnSpPr>
          <p:nvPr/>
        </p:nvCxnSpPr>
        <p:spPr>
          <a:xfrm flipH="1">
            <a:off x="9737269" y="5083628"/>
            <a:ext cx="1001487" cy="932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6C686873-EB6C-0122-1CA1-B91285A1545C}"/>
              </a:ext>
            </a:extLst>
          </p:cNvPr>
          <p:cNvCxnSpPr>
            <a:cxnSpLocks/>
          </p:cNvCxnSpPr>
          <p:nvPr/>
        </p:nvCxnSpPr>
        <p:spPr>
          <a:xfrm>
            <a:off x="10714262" y="4599297"/>
            <a:ext cx="48987" cy="5309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4CC46DD-6014-26E1-6D1D-8F01E2078AE5}"/>
              </a:ext>
            </a:extLst>
          </p:cNvPr>
          <p:cNvCxnSpPr>
            <a:cxnSpLocks/>
          </p:cNvCxnSpPr>
          <p:nvPr/>
        </p:nvCxnSpPr>
        <p:spPr>
          <a:xfrm>
            <a:off x="10888429" y="3579261"/>
            <a:ext cx="713007" cy="31099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72D4212-D1A4-D8A4-787D-3F9B705C158D}"/>
              </a:ext>
            </a:extLst>
          </p:cNvPr>
          <p:cNvCxnSpPr>
            <a:cxnSpLocks/>
          </p:cNvCxnSpPr>
          <p:nvPr/>
        </p:nvCxnSpPr>
        <p:spPr>
          <a:xfrm flipH="1">
            <a:off x="10714262" y="4521379"/>
            <a:ext cx="700762" cy="12138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8B4B3C36-68C3-D9A6-7E99-5E30645CBA20}"/>
              </a:ext>
            </a:extLst>
          </p:cNvPr>
          <p:cNvCxnSpPr>
            <a:cxnSpLocks/>
          </p:cNvCxnSpPr>
          <p:nvPr/>
        </p:nvCxnSpPr>
        <p:spPr>
          <a:xfrm flipH="1">
            <a:off x="11408213" y="3890832"/>
            <a:ext cx="193223" cy="6305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D9524958-8EAB-C682-7D89-6E9E44142254}"/>
              </a:ext>
            </a:extLst>
          </p:cNvPr>
          <p:cNvSpPr/>
          <p:nvPr/>
        </p:nvSpPr>
        <p:spPr>
          <a:xfrm>
            <a:off x="8059842" y="1960074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A3DCD3F-9964-8343-1D15-7EDA69CEE844}"/>
              </a:ext>
            </a:extLst>
          </p:cNvPr>
          <p:cNvSpPr/>
          <p:nvPr/>
        </p:nvSpPr>
        <p:spPr>
          <a:xfrm>
            <a:off x="9746113" y="355756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FB60A72-FD90-89C0-DE00-47CDE9577258}"/>
                  </a:ext>
                </a:extLst>
              </p:cNvPr>
              <p:cNvSpPr txBox="1"/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FB60A72-FD90-89C0-DE00-47CDE9577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18245D3-419A-0721-3FC4-11DE6C94F3FC}"/>
                  </a:ext>
                </a:extLst>
              </p:cNvPr>
              <p:cNvSpPr txBox="1"/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218245D3-419A-0721-3FC4-11DE6C94F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Oval 255">
            <a:extLst>
              <a:ext uri="{FF2B5EF4-FFF2-40B4-BE49-F238E27FC236}">
                <a16:creationId xmlns:a16="http://schemas.microsoft.com/office/drawing/2014/main" id="{EEEEEA74-B493-7BBD-FA4D-AD974AB539EB}"/>
              </a:ext>
            </a:extLst>
          </p:cNvPr>
          <p:cNvSpPr/>
          <p:nvPr/>
        </p:nvSpPr>
        <p:spPr>
          <a:xfrm>
            <a:off x="8558890" y="181795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506DACC-FDE8-CA5F-E016-C652AF769924}"/>
                  </a:ext>
                </a:extLst>
              </p:cNvPr>
              <p:cNvSpPr txBox="1"/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6506DACC-FDE8-CA5F-E016-C652AF769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Oval 257">
            <a:extLst>
              <a:ext uri="{FF2B5EF4-FFF2-40B4-BE49-F238E27FC236}">
                <a16:creationId xmlns:a16="http://schemas.microsoft.com/office/drawing/2014/main" id="{2DA8F1AD-2267-B6ED-F84E-F05C3358B00C}"/>
              </a:ext>
            </a:extLst>
          </p:cNvPr>
          <p:cNvSpPr/>
          <p:nvPr/>
        </p:nvSpPr>
        <p:spPr>
          <a:xfrm>
            <a:off x="10980216" y="299704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B43E630-96DA-5D44-21F9-6E9D10C69638}"/>
                  </a:ext>
                </a:extLst>
              </p:cNvPr>
              <p:cNvSpPr txBox="1"/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AB43E630-96DA-5D44-21F9-6E9D10C69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E1C7BD68-7143-99CD-54F5-982494C05F2A}"/>
              </a:ext>
            </a:extLst>
          </p:cNvPr>
          <p:cNvSpPr/>
          <p:nvPr/>
        </p:nvSpPr>
        <p:spPr>
          <a:xfrm>
            <a:off x="10381551" y="484178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7B4D530E-469C-0A30-B63E-A0D24F94EEA2}"/>
                  </a:ext>
                </a:extLst>
              </p:cNvPr>
              <p:cNvSpPr txBox="1"/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7B4D530E-469C-0A30-B63E-A0D24F94E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Oval 273">
            <a:extLst>
              <a:ext uri="{FF2B5EF4-FFF2-40B4-BE49-F238E27FC236}">
                <a16:creationId xmlns:a16="http://schemas.microsoft.com/office/drawing/2014/main" id="{3899495E-437B-2942-8DE0-72FDC882AC9E}"/>
              </a:ext>
            </a:extLst>
          </p:cNvPr>
          <p:cNvSpPr/>
          <p:nvPr/>
        </p:nvSpPr>
        <p:spPr>
          <a:xfrm>
            <a:off x="9134473" y="562716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47B005C-AFDB-90F3-0FDD-C9F5A7691675}"/>
                  </a:ext>
                </a:extLst>
              </p:cNvPr>
              <p:cNvSpPr txBox="1"/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547B005C-AFDB-90F3-0FDD-C9F5A7691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>
            <a:extLst>
              <a:ext uri="{FF2B5EF4-FFF2-40B4-BE49-F238E27FC236}">
                <a16:creationId xmlns:a16="http://schemas.microsoft.com/office/drawing/2014/main" id="{68621461-1216-6FF2-24F6-433B4F34F9FA}"/>
              </a:ext>
            </a:extLst>
          </p:cNvPr>
          <p:cNvSpPr/>
          <p:nvPr/>
        </p:nvSpPr>
        <p:spPr>
          <a:xfrm>
            <a:off x="7400921" y="429514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24F11A8-6631-4A35-9F55-B8EB8B64FBAF}"/>
                  </a:ext>
                </a:extLst>
              </p:cNvPr>
              <p:cNvSpPr txBox="1"/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C24F11A8-6631-4A35-9F55-B8EB8B64F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11A679-48BA-39C0-A393-4B734783409F}"/>
              </a:ext>
            </a:extLst>
          </p:cNvPr>
          <p:cNvCxnSpPr>
            <a:cxnSpLocks/>
          </p:cNvCxnSpPr>
          <p:nvPr/>
        </p:nvCxnSpPr>
        <p:spPr>
          <a:xfrm flipV="1">
            <a:off x="9146720" y="4007413"/>
            <a:ext cx="1019171" cy="607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72FBD17-83D0-8AA3-F2B7-319006DCDD4A}"/>
              </a:ext>
            </a:extLst>
          </p:cNvPr>
          <p:cNvCxnSpPr>
            <a:cxnSpLocks/>
          </p:cNvCxnSpPr>
          <p:nvPr/>
        </p:nvCxnSpPr>
        <p:spPr>
          <a:xfrm flipV="1">
            <a:off x="10888429" y="3306380"/>
            <a:ext cx="329302" cy="3026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47F3AFF-A48D-1647-3C73-32755764418B}"/>
              </a:ext>
            </a:extLst>
          </p:cNvPr>
          <p:cNvCxnSpPr>
            <a:cxnSpLocks/>
          </p:cNvCxnSpPr>
          <p:nvPr/>
        </p:nvCxnSpPr>
        <p:spPr>
          <a:xfrm flipH="1" flipV="1">
            <a:off x="10406735" y="2384212"/>
            <a:ext cx="810996" cy="3714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AED48F3-19FD-66D1-3EEB-0611A1FB1352}"/>
              </a:ext>
            </a:extLst>
          </p:cNvPr>
          <p:cNvCxnSpPr>
            <a:cxnSpLocks/>
          </p:cNvCxnSpPr>
          <p:nvPr/>
        </p:nvCxnSpPr>
        <p:spPr>
          <a:xfrm flipV="1">
            <a:off x="11217731" y="2721627"/>
            <a:ext cx="0" cy="5658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047A0ACE-7F67-8B18-44AF-B79F5CC32643}"/>
              </a:ext>
            </a:extLst>
          </p:cNvPr>
          <p:cNvSpPr/>
          <p:nvPr/>
        </p:nvSpPr>
        <p:spPr>
          <a:xfrm>
            <a:off x="11348340" y="407802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658E1E0-DF35-687D-39CC-144C5082F1E4}"/>
                  </a:ext>
                </a:extLst>
              </p:cNvPr>
              <p:cNvSpPr txBox="1"/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658E1E0-DF35-687D-39CC-144C5082F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07">
            <a:extLst>
              <a:ext uri="{FF2B5EF4-FFF2-40B4-BE49-F238E27FC236}">
                <a16:creationId xmlns:a16="http://schemas.microsoft.com/office/drawing/2014/main" id="{8CB7F18B-2EFC-B65C-6844-9381F3E378FB}"/>
              </a:ext>
            </a:extLst>
          </p:cNvPr>
          <p:cNvSpPr/>
          <p:nvPr/>
        </p:nvSpPr>
        <p:spPr>
          <a:xfrm>
            <a:off x="9588941" y="1924725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82863F8C-1B22-F974-2265-2948A30904C7}"/>
              </a:ext>
            </a:extLst>
          </p:cNvPr>
          <p:cNvSpPr/>
          <p:nvPr/>
        </p:nvSpPr>
        <p:spPr>
          <a:xfrm>
            <a:off x="10368971" y="299912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28A83083-86D5-CE3E-E794-598FC9A0E9F4}"/>
              </a:ext>
            </a:extLst>
          </p:cNvPr>
          <p:cNvSpPr/>
          <p:nvPr/>
        </p:nvSpPr>
        <p:spPr>
          <a:xfrm>
            <a:off x="9103519" y="3132539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7226EF7-14C4-5059-702A-AC297DEB0078}"/>
              </a:ext>
            </a:extLst>
          </p:cNvPr>
          <p:cNvSpPr/>
          <p:nvPr/>
        </p:nvSpPr>
        <p:spPr>
          <a:xfrm>
            <a:off x="7575762" y="3641436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8E40E0E2-9AD2-EF18-D2CE-0DA9E2424BE3}"/>
              </a:ext>
            </a:extLst>
          </p:cNvPr>
          <p:cNvSpPr/>
          <p:nvPr/>
        </p:nvSpPr>
        <p:spPr>
          <a:xfrm>
            <a:off x="8655485" y="482577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E1DA7A0-5ECE-CE52-EC3C-AF364C6CC389}"/>
              </a:ext>
            </a:extLst>
          </p:cNvPr>
          <p:cNvSpPr/>
          <p:nvPr/>
        </p:nvSpPr>
        <p:spPr>
          <a:xfrm>
            <a:off x="9799869" y="4445370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8C07B68-DDF5-E319-6A0F-69444127AAE7}"/>
              </a:ext>
            </a:extLst>
          </p:cNvPr>
          <p:cNvSpPr/>
          <p:nvPr/>
        </p:nvSpPr>
        <p:spPr>
          <a:xfrm>
            <a:off x="10886317" y="3972531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472A34-A1A3-C9FB-6A48-A26882A79BD2}"/>
              </a:ext>
            </a:extLst>
          </p:cNvPr>
          <p:cNvSpPr/>
          <p:nvPr/>
        </p:nvSpPr>
        <p:spPr>
          <a:xfrm>
            <a:off x="7569278" y="208923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6567708-0D1C-D3ED-DF5A-593E2C9EFAF9}"/>
              </a:ext>
            </a:extLst>
          </p:cNvPr>
          <p:cNvSpPr/>
          <p:nvPr/>
        </p:nvSpPr>
        <p:spPr>
          <a:xfrm>
            <a:off x="7920715" y="2572336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6FC79E-FF92-2F74-CEF6-A16476B34D44}"/>
              </a:ext>
            </a:extLst>
          </p:cNvPr>
          <p:cNvSpPr/>
          <p:nvPr/>
        </p:nvSpPr>
        <p:spPr>
          <a:xfrm>
            <a:off x="8571471" y="239424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AC8A78-BFB3-A0E8-BA6F-CC6C38C5CF5D}"/>
              </a:ext>
            </a:extLst>
          </p:cNvPr>
          <p:cNvSpPr/>
          <p:nvPr/>
        </p:nvSpPr>
        <p:spPr>
          <a:xfrm>
            <a:off x="9222227" y="221614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B6A4C3C-1C06-4A60-118C-4CF5C3AF73FF}"/>
              </a:ext>
            </a:extLst>
          </p:cNvPr>
          <p:cNvSpPr/>
          <p:nvPr/>
        </p:nvSpPr>
        <p:spPr>
          <a:xfrm>
            <a:off x="9872983" y="203805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A1F538-8276-C0C9-2964-732425F5CEA8}"/>
              </a:ext>
            </a:extLst>
          </p:cNvPr>
          <p:cNvSpPr/>
          <p:nvPr/>
        </p:nvSpPr>
        <p:spPr>
          <a:xfrm>
            <a:off x="8074460" y="153382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549E5E6-11CC-65F2-1C02-D48BD33EAD42}"/>
              </a:ext>
            </a:extLst>
          </p:cNvPr>
          <p:cNvSpPr/>
          <p:nvPr/>
        </p:nvSpPr>
        <p:spPr>
          <a:xfrm>
            <a:off x="9402536" y="171280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F36FEC-837D-907F-5F93-DAF1C746994D}"/>
              </a:ext>
            </a:extLst>
          </p:cNvPr>
          <p:cNvSpPr/>
          <p:nvPr/>
        </p:nvSpPr>
        <p:spPr>
          <a:xfrm>
            <a:off x="9805303" y="245144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E08061-E1C3-60DD-BC47-486E0D86C580}"/>
              </a:ext>
            </a:extLst>
          </p:cNvPr>
          <p:cNvSpPr/>
          <p:nvPr/>
        </p:nvSpPr>
        <p:spPr>
          <a:xfrm>
            <a:off x="10208070" y="319008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AAC897B-3B8C-FC07-8D18-B5E986F779F5}"/>
              </a:ext>
            </a:extLst>
          </p:cNvPr>
          <p:cNvSpPr/>
          <p:nvPr/>
        </p:nvSpPr>
        <p:spPr>
          <a:xfrm>
            <a:off x="10452991" y="27517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5F07AC-D67A-7581-DF57-D0DBD1A78574}"/>
              </a:ext>
            </a:extLst>
          </p:cNvPr>
          <p:cNvSpPr/>
          <p:nvPr/>
        </p:nvSpPr>
        <p:spPr>
          <a:xfrm>
            <a:off x="10605391" y="29041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CFC65E4-8B8E-D5E4-93AE-9EA6C8F1FD4E}"/>
              </a:ext>
            </a:extLst>
          </p:cNvPr>
          <p:cNvSpPr/>
          <p:nvPr/>
        </p:nvSpPr>
        <p:spPr>
          <a:xfrm>
            <a:off x="10236911" y="364811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45539E0-A299-555A-DB32-430E701A5FC3}"/>
              </a:ext>
            </a:extLst>
          </p:cNvPr>
          <p:cNvSpPr/>
          <p:nvPr/>
        </p:nvSpPr>
        <p:spPr>
          <a:xfrm>
            <a:off x="9313274" y="384327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F75BAC2-E563-49BD-509F-6A49EA2CBA52}"/>
              </a:ext>
            </a:extLst>
          </p:cNvPr>
          <p:cNvSpPr/>
          <p:nvPr/>
        </p:nvSpPr>
        <p:spPr>
          <a:xfrm>
            <a:off x="8849362" y="337219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D550D30-1DF5-6883-1F6C-BA0E2A8ABCF6}"/>
              </a:ext>
            </a:extLst>
          </p:cNvPr>
          <p:cNvSpPr/>
          <p:nvPr/>
        </p:nvSpPr>
        <p:spPr>
          <a:xfrm>
            <a:off x="8871047" y="285389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E135B16-B6E7-A58E-86CC-6674FBBA01EB}"/>
              </a:ext>
            </a:extLst>
          </p:cNvPr>
          <p:cNvSpPr/>
          <p:nvPr/>
        </p:nvSpPr>
        <p:spPr>
          <a:xfrm>
            <a:off x="8776819" y="213989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96B7E8F-AC56-9462-05C6-C00923AA2AC6}"/>
              </a:ext>
            </a:extLst>
          </p:cNvPr>
          <p:cNvSpPr/>
          <p:nvPr/>
        </p:nvSpPr>
        <p:spPr>
          <a:xfrm>
            <a:off x="9328242" y="303781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F9EA5B-551C-EE69-A214-1043C287DC86}"/>
              </a:ext>
            </a:extLst>
          </p:cNvPr>
          <p:cNvSpPr/>
          <p:nvPr/>
        </p:nvSpPr>
        <p:spPr>
          <a:xfrm>
            <a:off x="9635229" y="320675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6E10F62-2F5F-CD73-7B74-959372359DAA}"/>
              </a:ext>
            </a:extLst>
          </p:cNvPr>
          <p:cNvSpPr/>
          <p:nvPr/>
        </p:nvSpPr>
        <p:spPr>
          <a:xfrm>
            <a:off x="9026987" y="37631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1F5B079-7FD3-C519-5183-F3128C5DFA67}"/>
              </a:ext>
            </a:extLst>
          </p:cNvPr>
          <p:cNvSpPr/>
          <p:nvPr/>
        </p:nvSpPr>
        <p:spPr>
          <a:xfrm>
            <a:off x="8189853" y="313253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71F5598-2BDC-0403-B24F-1576AE2119AF}"/>
              </a:ext>
            </a:extLst>
          </p:cNvPr>
          <p:cNvSpPr/>
          <p:nvPr/>
        </p:nvSpPr>
        <p:spPr>
          <a:xfrm>
            <a:off x="9840680" y="168810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8348C85-6462-DC64-CA09-3FBDEB8F4BA1}"/>
              </a:ext>
            </a:extLst>
          </p:cNvPr>
          <p:cNvSpPr/>
          <p:nvPr/>
        </p:nvSpPr>
        <p:spPr>
          <a:xfrm>
            <a:off x="8169713" y="353301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64F95E3-4C54-194C-E74A-87FC81F7EB39}"/>
              </a:ext>
            </a:extLst>
          </p:cNvPr>
          <p:cNvSpPr/>
          <p:nvPr/>
        </p:nvSpPr>
        <p:spPr>
          <a:xfrm>
            <a:off x="7599214" y="325586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19F52E9-A8E2-7388-2072-71F9894BF4D4}"/>
              </a:ext>
            </a:extLst>
          </p:cNvPr>
          <p:cNvSpPr/>
          <p:nvPr/>
        </p:nvSpPr>
        <p:spPr>
          <a:xfrm>
            <a:off x="7071957" y="375141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A3E9085-D860-5960-70D3-3DBF61EBF15B}"/>
              </a:ext>
            </a:extLst>
          </p:cNvPr>
          <p:cNvSpPr/>
          <p:nvPr/>
        </p:nvSpPr>
        <p:spPr>
          <a:xfrm>
            <a:off x="7224357" y="390381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E7C2A66-6782-AB5A-B8A1-DA6D86B04D4D}"/>
              </a:ext>
            </a:extLst>
          </p:cNvPr>
          <p:cNvSpPr/>
          <p:nvPr/>
        </p:nvSpPr>
        <p:spPr>
          <a:xfrm>
            <a:off x="8066628" y="40236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8D9A92B-5DF1-F53A-11AC-49ED7532E79A}"/>
              </a:ext>
            </a:extLst>
          </p:cNvPr>
          <p:cNvSpPr/>
          <p:nvPr/>
        </p:nvSpPr>
        <p:spPr>
          <a:xfrm>
            <a:off x="8696866" y="40481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22564-8CEC-D643-C488-FFC7034CECDD}"/>
              </a:ext>
            </a:extLst>
          </p:cNvPr>
          <p:cNvSpPr/>
          <p:nvPr/>
        </p:nvSpPr>
        <p:spPr>
          <a:xfrm>
            <a:off x="9743533" y="492325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D6F9CA9-91D7-76E2-ED54-C992BABA5E43}"/>
              </a:ext>
            </a:extLst>
          </p:cNvPr>
          <p:cNvSpPr/>
          <p:nvPr/>
        </p:nvSpPr>
        <p:spPr>
          <a:xfrm>
            <a:off x="8939907" y="437991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B2098F4-EDBB-5043-BCA0-A9DF4D87F59F}"/>
              </a:ext>
            </a:extLst>
          </p:cNvPr>
          <p:cNvSpPr/>
          <p:nvPr/>
        </p:nvSpPr>
        <p:spPr>
          <a:xfrm>
            <a:off x="8552710" y="468709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5FAB29DF-CE84-A141-5F84-CD755B00C472}"/>
              </a:ext>
            </a:extLst>
          </p:cNvPr>
          <p:cNvSpPr/>
          <p:nvPr/>
        </p:nvSpPr>
        <p:spPr>
          <a:xfrm>
            <a:off x="8184962" y="46841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008519A-1C33-2AEA-B461-98904744D998}"/>
              </a:ext>
            </a:extLst>
          </p:cNvPr>
          <p:cNvSpPr/>
          <p:nvPr/>
        </p:nvSpPr>
        <p:spPr>
          <a:xfrm>
            <a:off x="8305775" y="50882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C6D78C9-5EAE-4E45-2A72-DD22E397D8CC}"/>
              </a:ext>
            </a:extLst>
          </p:cNvPr>
          <p:cNvSpPr/>
          <p:nvPr/>
        </p:nvSpPr>
        <p:spPr>
          <a:xfrm>
            <a:off x="8426588" y="549246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553BC0F-4ADD-5045-2EF3-8B8C7B76C4A4}"/>
              </a:ext>
            </a:extLst>
          </p:cNvPr>
          <p:cNvSpPr/>
          <p:nvPr/>
        </p:nvSpPr>
        <p:spPr>
          <a:xfrm>
            <a:off x="8513171" y="557805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DCFF39A-1890-2E02-1EEE-F4652EC23ADF}"/>
              </a:ext>
            </a:extLst>
          </p:cNvPr>
          <p:cNvSpPr/>
          <p:nvPr/>
        </p:nvSpPr>
        <p:spPr>
          <a:xfrm>
            <a:off x="9229303" y="514691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6A8A7EC-704B-2795-7E93-EB4245DAEAA9}"/>
              </a:ext>
            </a:extLst>
          </p:cNvPr>
          <p:cNvSpPr/>
          <p:nvPr/>
        </p:nvSpPr>
        <p:spPr>
          <a:xfrm>
            <a:off x="9096642" y="474630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D5DD6F7-E539-6623-BA3D-23949B573E5F}"/>
              </a:ext>
            </a:extLst>
          </p:cNvPr>
          <p:cNvSpPr/>
          <p:nvPr/>
        </p:nvSpPr>
        <p:spPr>
          <a:xfrm>
            <a:off x="9483785" y="430094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BE9889E-F029-92BF-7B1C-637F755FBAB6}"/>
              </a:ext>
            </a:extLst>
          </p:cNvPr>
          <p:cNvSpPr/>
          <p:nvPr/>
        </p:nvSpPr>
        <p:spPr>
          <a:xfrm>
            <a:off x="9870928" y="38555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82F2D67-B88D-01C2-5F32-459B29B7A181}"/>
              </a:ext>
            </a:extLst>
          </p:cNvPr>
          <p:cNvSpPr/>
          <p:nvPr/>
        </p:nvSpPr>
        <p:spPr>
          <a:xfrm>
            <a:off x="10222224" y="460674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815F25A-362E-B857-DCAE-251C77CD16DE}"/>
              </a:ext>
            </a:extLst>
          </p:cNvPr>
          <p:cNvSpPr/>
          <p:nvPr/>
        </p:nvSpPr>
        <p:spPr>
          <a:xfrm>
            <a:off x="10700915" y="429023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D15C92F-CF4A-2979-B053-DBDB0D821B43}"/>
              </a:ext>
            </a:extLst>
          </p:cNvPr>
          <p:cNvSpPr/>
          <p:nvPr/>
        </p:nvSpPr>
        <p:spPr>
          <a:xfrm>
            <a:off x="11179606" y="397371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AC8057C-F040-E0D7-993D-A3B60E095BF4}"/>
              </a:ext>
            </a:extLst>
          </p:cNvPr>
          <p:cNvSpPr/>
          <p:nvPr/>
        </p:nvSpPr>
        <p:spPr>
          <a:xfrm>
            <a:off x="9952808" y="285517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2F423A5-46FD-E582-2F0A-2423883B0388}"/>
              </a:ext>
            </a:extLst>
          </p:cNvPr>
          <p:cNvSpPr/>
          <p:nvPr/>
        </p:nvSpPr>
        <p:spPr>
          <a:xfrm>
            <a:off x="9856993" y="426815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8798CF8-CF03-1DD7-2D5E-BBC2BAB8AB43}"/>
              </a:ext>
            </a:extLst>
          </p:cNvPr>
          <p:cNvSpPr/>
          <p:nvPr/>
        </p:nvSpPr>
        <p:spPr>
          <a:xfrm>
            <a:off x="10009393" y="442055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2DD374A-4062-FBF5-5307-0B49E6C29553}"/>
              </a:ext>
            </a:extLst>
          </p:cNvPr>
          <p:cNvSpPr/>
          <p:nvPr/>
        </p:nvSpPr>
        <p:spPr>
          <a:xfrm>
            <a:off x="10087556" y="435854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37493E6-B135-065C-2D60-08B5BDD1FB48}"/>
              </a:ext>
            </a:extLst>
          </p:cNvPr>
          <p:cNvSpPr/>
          <p:nvPr/>
        </p:nvSpPr>
        <p:spPr>
          <a:xfrm>
            <a:off x="10541443" y="40092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B83687A-4A98-46F3-4296-7D83E9D97D9D}"/>
              </a:ext>
            </a:extLst>
          </p:cNvPr>
          <p:cNvSpPr/>
          <p:nvPr/>
        </p:nvSpPr>
        <p:spPr>
          <a:xfrm>
            <a:off x="10843317" y="379658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14F1121-1AEA-D2F0-3C88-A3B9C22DFC91}"/>
              </a:ext>
            </a:extLst>
          </p:cNvPr>
          <p:cNvSpPr/>
          <p:nvPr/>
        </p:nvSpPr>
        <p:spPr>
          <a:xfrm>
            <a:off x="11199213" y="433144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E97B5C08-ADFA-7242-C7D8-959A0A98CEE5}"/>
              </a:ext>
            </a:extLst>
          </p:cNvPr>
          <p:cNvSpPr/>
          <p:nvPr/>
        </p:nvSpPr>
        <p:spPr>
          <a:xfrm>
            <a:off x="8644198" y="322638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CB405133-B162-15B6-EB00-C3B9AF062E24}"/>
              </a:ext>
            </a:extLst>
          </p:cNvPr>
          <p:cNvSpPr/>
          <p:nvPr/>
        </p:nvSpPr>
        <p:spPr>
          <a:xfrm>
            <a:off x="7819883" y="231680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A5F15AA9-83C9-A53E-482A-FE2F2C721740}"/>
              </a:ext>
            </a:extLst>
          </p:cNvPr>
          <p:cNvSpPr/>
          <p:nvPr/>
        </p:nvSpPr>
        <p:spPr>
          <a:xfrm>
            <a:off x="10180194" y="2081333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0D7CB4F9-2EC5-218F-2CD2-03F57804ACF8}"/>
              </a:ext>
            </a:extLst>
          </p:cNvPr>
          <p:cNvSpPr/>
          <p:nvPr/>
        </p:nvSpPr>
        <p:spPr>
          <a:xfrm>
            <a:off x="9240876" y="27350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7EB332B9-F6A7-7968-A4E5-FE68D6A2C2B6}"/>
              </a:ext>
            </a:extLst>
          </p:cNvPr>
          <p:cNvSpPr/>
          <p:nvPr/>
        </p:nvSpPr>
        <p:spPr>
          <a:xfrm>
            <a:off x="7876484" y="331275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FDE32A3-DFD9-8BC8-8D02-172B95DF4FC8}"/>
              </a:ext>
            </a:extLst>
          </p:cNvPr>
          <p:cNvSpPr/>
          <p:nvPr/>
        </p:nvSpPr>
        <p:spPr>
          <a:xfrm>
            <a:off x="8600943" y="433121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E274D09-C88D-5765-521B-7CFA9DFE79E5}"/>
              </a:ext>
            </a:extLst>
          </p:cNvPr>
          <p:cNvSpPr/>
          <p:nvPr/>
        </p:nvSpPr>
        <p:spPr>
          <a:xfrm>
            <a:off x="8929004" y="5448183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4D883D65-D8DF-293E-215B-FD5AE4B17AFD}"/>
              </a:ext>
            </a:extLst>
          </p:cNvPr>
          <p:cNvSpPr/>
          <p:nvPr/>
        </p:nvSpPr>
        <p:spPr>
          <a:xfrm>
            <a:off x="10465689" y="34816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8FAA074-90AF-9CA2-5FF9-B97433FDF106}"/>
              </a:ext>
            </a:extLst>
          </p:cNvPr>
          <p:cNvSpPr/>
          <p:nvPr/>
        </p:nvSpPr>
        <p:spPr>
          <a:xfrm>
            <a:off x="9212037" y="196686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75C6CF8-0706-0E32-2ACD-195CF8B20048}"/>
              </a:ext>
            </a:extLst>
          </p:cNvPr>
          <p:cNvSpPr/>
          <p:nvPr/>
        </p:nvSpPr>
        <p:spPr>
          <a:xfrm>
            <a:off x="7851860" y="18319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CF48D85-F3E1-5A0C-06C1-9BF46CA42579}"/>
              </a:ext>
            </a:extLst>
          </p:cNvPr>
          <p:cNvSpPr/>
          <p:nvPr/>
        </p:nvSpPr>
        <p:spPr>
          <a:xfrm>
            <a:off x="7925276" y="365085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6BDBBDD-1364-A63C-4651-E7ED2C7F6209}"/>
              </a:ext>
            </a:extLst>
          </p:cNvPr>
          <p:cNvSpPr/>
          <p:nvPr/>
        </p:nvSpPr>
        <p:spPr>
          <a:xfrm>
            <a:off x="8819811" y="366337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93E5428E-6F8A-DFAE-B136-C7DB083F978C}"/>
              </a:ext>
            </a:extLst>
          </p:cNvPr>
          <p:cNvSpPr/>
          <p:nvPr/>
        </p:nvSpPr>
        <p:spPr>
          <a:xfrm>
            <a:off x="9613457" y="459365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05BDE5F6-124F-8345-B441-BE03835F900F}"/>
              </a:ext>
            </a:extLst>
          </p:cNvPr>
          <p:cNvSpPr/>
          <p:nvPr/>
        </p:nvSpPr>
        <p:spPr>
          <a:xfrm>
            <a:off x="8504931" y="216050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17864716-AD43-6C9B-1DEA-BD7BB639384F}"/>
              </a:ext>
            </a:extLst>
          </p:cNvPr>
          <p:cNvSpPr/>
          <p:nvPr/>
        </p:nvSpPr>
        <p:spPr>
          <a:xfrm>
            <a:off x="8260877" y="256907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D63DFF01-FE81-1BFB-0D80-BACB84DBEF73}"/>
              </a:ext>
            </a:extLst>
          </p:cNvPr>
          <p:cNvSpPr/>
          <p:nvPr/>
        </p:nvSpPr>
        <p:spPr>
          <a:xfrm>
            <a:off x="8259529" y="186769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7880483-626E-912E-80A9-150F394202B1}"/>
              </a:ext>
            </a:extLst>
          </p:cNvPr>
          <p:cNvSpPr/>
          <p:nvPr/>
        </p:nvSpPr>
        <p:spPr>
          <a:xfrm>
            <a:off x="7471687" y="359387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1D4294F6-D1C3-6B4D-9F83-6856472B93FB}"/>
              </a:ext>
            </a:extLst>
          </p:cNvPr>
          <p:cNvSpPr/>
          <p:nvPr/>
        </p:nvSpPr>
        <p:spPr>
          <a:xfrm>
            <a:off x="9073582" y="307701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27B184C-BD9E-CBDD-83C5-5AD694E4E52E}"/>
              </a:ext>
            </a:extLst>
          </p:cNvPr>
          <p:cNvSpPr/>
          <p:nvPr/>
        </p:nvSpPr>
        <p:spPr>
          <a:xfrm>
            <a:off x="9467025" y="364093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10F31478-539A-1332-F91E-8B1AF80892E4}"/>
              </a:ext>
            </a:extLst>
          </p:cNvPr>
          <p:cNvSpPr/>
          <p:nvPr/>
        </p:nvSpPr>
        <p:spPr>
          <a:xfrm>
            <a:off x="10801375" y="415520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854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62D20-2F50-8123-DEB5-C4CDC30C8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1694-F52D-E01E-996E-4AD9E424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Coarse coding divides the search region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6881A-F614-E676-514C-19F55ED7E7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Coarse coding divides a search space into smaller regions </a:t>
                </a:r>
              </a:p>
              <a:p>
                <a:r>
                  <a:rPr lang="en-US" dirty="0">
                    <a:latin typeface="+mn-lt"/>
                  </a:rPr>
                  <a:t>Example: for the code (cell)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all points in the cell are coded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An IVF lookup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indexes all the points in that cell</a:t>
                </a:r>
              </a:p>
              <a:p>
                <a:r>
                  <a:rPr lang="en-US" dirty="0">
                    <a:latin typeface="+mn-lt"/>
                  </a:rPr>
                  <a:t>The coarse coded IFV achieves considerable </a:t>
                </a:r>
                <a:r>
                  <a:rPr lang="en-US" b="1" dirty="0">
                    <a:latin typeface="+mn-lt"/>
                  </a:rPr>
                  <a:t>memory compression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86881A-F614-E676-514C-19F55ED7E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21131" cy="5698998"/>
              </a:xfrm>
              <a:blipFill>
                <a:blip r:embed="rId3"/>
                <a:stretch>
                  <a:fillRect l="-2128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E1D833-F65D-CF36-2C26-9F6722086BCD}"/>
              </a:ext>
            </a:extLst>
          </p:cNvPr>
          <p:cNvCxnSpPr>
            <a:cxnSpLocks/>
          </p:cNvCxnSpPr>
          <p:nvPr/>
        </p:nvCxnSpPr>
        <p:spPr>
          <a:xfrm flipV="1">
            <a:off x="6845742" y="2881291"/>
            <a:ext cx="930733" cy="7555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BFED138-A838-468A-65E0-A2FF6EA6215D}"/>
              </a:ext>
            </a:extLst>
          </p:cNvPr>
          <p:cNvCxnSpPr>
            <a:cxnSpLocks/>
          </p:cNvCxnSpPr>
          <p:nvPr/>
        </p:nvCxnSpPr>
        <p:spPr>
          <a:xfrm flipH="1" flipV="1">
            <a:off x="7776475" y="2850805"/>
            <a:ext cx="601450" cy="502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3EDE88-17E0-2CF6-8BB9-DB8A2B953E79}"/>
              </a:ext>
            </a:extLst>
          </p:cNvPr>
          <p:cNvCxnSpPr>
            <a:cxnSpLocks/>
          </p:cNvCxnSpPr>
          <p:nvPr/>
        </p:nvCxnSpPr>
        <p:spPr>
          <a:xfrm flipH="1" flipV="1">
            <a:off x="8316685" y="2901020"/>
            <a:ext cx="283029" cy="87632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E5478B1-0B29-86C3-5631-83251B1CE5B8}"/>
              </a:ext>
            </a:extLst>
          </p:cNvPr>
          <p:cNvCxnSpPr>
            <a:cxnSpLocks/>
          </p:cNvCxnSpPr>
          <p:nvPr/>
        </p:nvCxnSpPr>
        <p:spPr>
          <a:xfrm flipH="1">
            <a:off x="7920715" y="3777343"/>
            <a:ext cx="646351" cy="8575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D3F8471-6D5E-882F-21E6-674DAA9A49E5}"/>
              </a:ext>
            </a:extLst>
          </p:cNvPr>
          <p:cNvCxnSpPr>
            <a:cxnSpLocks/>
          </p:cNvCxnSpPr>
          <p:nvPr/>
        </p:nvCxnSpPr>
        <p:spPr>
          <a:xfrm flipH="1">
            <a:off x="7097485" y="4631293"/>
            <a:ext cx="835470" cy="114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B4D963-98F3-D4C8-B863-196CB263291F}"/>
              </a:ext>
            </a:extLst>
          </p:cNvPr>
          <p:cNvCxnSpPr>
            <a:cxnSpLocks/>
          </p:cNvCxnSpPr>
          <p:nvPr/>
        </p:nvCxnSpPr>
        <p:spPr>
          <a:xfrm flipH="1" flipV="1">
            <a:off x="6845742" y="3668856"/>
            <a:ext cx="283046" cy="93044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CCE28B-1EB0-4FE4-2A97-BC6B13C040E7}"/>
              </a:ext>
            </a:extLst>
          </p:cNvPr>
          <p:cNvCxnSpPr>
            <a:cxnSpLocks/>
          </p:cNvCxnSpPr>
          <p:nvPr/>
        </p:nvCxnSpPr>
        <p:spPr>
          <a:xfrm flipH="1">
            <a:off x="8335739" y="2442227"/>
            <a:ext cx="658576" cy="46676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3E7CCA-1D1D-9E33-BF5D-D7ABF4004B5D}"/>
              </a:ext>
            </a:extLst>
          </p:cNvPr>
          <p:cNvCxnSpPr>
            <a:cxnSpLocks/>
          </p:cNvCxnSpPr>
          <p:nvPr/>
        </p:nvCxnSpPr>
        <p:spPr>
          <a:xfrm flipH="1" flipV="1">
            <a:off x="8599714" y="3777343"/>
            <a:ext cx="557209" cy="2708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BCA841-526C-6BB4-33AD-0D1ABA2C1C9B}"/>
              </a:ext>
            </a:extLst>
          </p:cNvPr>
          <p:cNvCxnSpPr>
            <a:cxnSpLocks/>
          </p:cNvCxnSpPr>
          <p:nvPr/>
        </p:nvCxnSpPr>
        <p:spPr>
          <a:xfrm flipV="1">
            <a:off x="10142758" y="3557569"/>
            <a:ext cx="766084" cy="44926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6F6A502-B9E1-7995-412A-40E8BD0347EE}"/>
              </a:ext>
            </a:extLst>
          </p:cNvPr>
          <p:cNvCxnSpPr>
            <a:cxnSpLocks/>
          </p:cNvCxnSpPr>
          <p:nvPr/>
        </p:nvCxnSpPr>
        <p:spPr>
          <a:xfrm flipH="1" flipV="1">
            <a:off x="9013369" y="2442227"/>
            <a:ext cx="778335" cy="3442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24776C3-3534-8D9A-983D-AAE87B201782}"/>
              </a:ext>
            </a:extLst>
          </p:cNvPr>
          <p:cNvCxnSpPr>
            <a:cxnSpLocks/>
          </p:cNvCxnSpPr>
          <p:nvPr/>
        </p:nvCxnSpPr>
        <p:spPr>
          <a:xfrm flipH="1" flipV="1">
            <a:off x="9802585" y="2755681"/>
            <a:ext cx="263965" cy="12511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BDEAFF-DA6A-0BC8-E1F4-A4F1985887FC}"/>
              </a:ext>
            </a:extLst>
          </p:cNvPr>
          <p:cNvCxnSpPr>
            <a:cxnSpLocks/>
          </p:cNvCxnSpPr>
          <p:nvPr/>
        </p:nvCxnSpPr>
        <p:spPr>
          <a:xfrm flipH="1" flipV="1">
            <a:off x="7897579" y="4615544"/>
            <a:ext cx="244930" cy="112266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CFF30B4-E193-0715-4198-061822ABEA72}"/>
              </a:ext>
            </a:extLst>
          </p:cNvPr>
          <p:cNvCxnSpPr>
            <a:cxnSpLocks/>
          </p:cNvCxnSpPr>
          <p:nvPr/>
        </p:nvCxnSpPr>
        <p:spPr>
          <a:xfrm>
            <a:off x="9145360" y="4066330"/>
            <a:ext cx="548367" cy="118098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00F1BFF-1D9A-F67D-A66C-14F419559886}"/>
              </a:ext>
            </a:extLst>
          </p:cNvPr>
          <p:cNvCxnSpPr>
            <a:cxnSpLocks/>
          </p:cNvCxnSpPr>
          <p:nvPr/>
        </p:nvCxnSpPr>
        <p:spPr>
          <a:xfrm flipV="1">
            <a:off x="9285520" y="5176875"/>
            <a:ext cx="408207" cy="81026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36B0070-1A58-04D7-75AF-88B344EF197B}"/>
              </a:ext>
            </a:extLst>
          </p:cNvPr>
          <p:cNvCxnSpPr>
            <a:cxnSpLocks/>
          </p:cNvCxnSpPr>
          <p:nvPr/>
        </p:nvCxnSpPr>
        <p:spPr>
          <a:xfrm>
            <a:off x="8107129" y="5738206"/>
            <a:ext cx="1172942" cy="24893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326B709-5CE6-49B9-14E5-3202439478D8}"/>
              </a:ext>
            </a:extLst>
          </p:cNvPr>
          <p:cNvCxnSpPr>
            <a:cxnSpLocks/>
          </p:cNvCxnSpPr>
          <p:nvPr/>
        </p:nvCxnSpPr>
        <p:spPr>
          <a:xfrm flipH="1" flipV="1">
            <a:off x="7394945" y="2358510"/>
            <a:ext cx="395964" cy="50854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47B580E7-CF9F-4251-F044-47D0319B5F30}"/>
              </a:ext>
            </a:extLst>
          </p:cNvPr>
          <p:cNvCxnSpPr>
            <a:cxnSpLocks/>
          </p:cNvCxnSpPr>
          <p:nvPr/>
        </p:nvCxnSpPr>
        <p:spPr>
          <a:xfrm flipH="1" flipV="1">
            <a:off x="8961659" y="1575534"/>
            <a:ext cx="51710" cy="875132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35C0277-BA72-6929-458C-94E5B9FC84CB}"/>
              </a:ext>
            </a:extLst>
          </p:cNvPr>
          <p:cNvCxnSpPr>
            <a:cxnSpLocks/>
          </p:cNvCxnSpPr>
          <p:nvPr/>
        </p:nvCxnSpPr>
        <p:spPr>
          <a:xfrm flipV="1">
            <a:off x="7375061" y="1887236"/>
            <a:ext cx="0" cy="42454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C634F63-AABC-4300-CE4E-44B5CFA03E24}"/>
              </a:ext>
            </a:extLst>
          </p:cNvPr>
          <p:cNvCxnSpPr>
            <a:cxnSpLocks/>
          </p:cNvCxnSpPr>
          <p:nvPr/>
        </p:nvCxnSpPr>
        <p:spPr>
          <a:xfrm flipH="1">
            <a:off x="7375061" y="1415023"/>
            <a:ext cx="631379" cy="47221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4E7F92B0-145D-E929-97C6-F58CC11DE8D5}"/>
              </a:ext>
            </a:extLst>
          </p:cNvPr>
          <p:cNvCxnSpPr>
            <a:cxnSpLocks/>
          </p:cNvCxnSpPr>
          <p:nvPr/>
        </p:nvCxnSpPr>
        <p:spPr>
          <a:xfrm flipH="1" flipV="1">
            <a:off x="8009155" y="1415023"/>
            <a:ext cx="944344" cy="19140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5EC890D-91A5-E6E5-03A0-12D2C783C4E0}"/>
              </a:ext>
            </a:extLst>
          </p:cNvPr>
          <p:cNvCxnSpPr>
            <a:cxnSpLocks/>
          </p:cNvCxnSpPr>
          <p:nvPr/>
        </p:nvCxnSpPr>
        <p:spPr>
          <a:xfrm flipH="1">
            <a:off x="8929004" y="1393371"/>
            <a:ext cx="889915" cy="23174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82F66C8-6ABE-FD6F-C9D0-C7F050983C08}"/>
              </a:ext>
            </a:extLst>
          </p:cNvPr>
          <p:cNvCxnSpPr>
            <a:cxnSpLocks/>
          </p:cNvCxnSpPr>
          <p:nvPr/>
        </p:nvCxnSpPr>
        <p:spPr>
          <a:xfrm flipH="1">
            <a:off x="9857014" y="2412534"/>
            <a:ext cx="530667" cy="3431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BB66F4D-0B21-F219-E028-AD8E9C5D06EA}"/>
              </a:ext>
            </a:extLst>
          </p:cNvPr>
          <p:cNvCxnSpPr>
            <a:cxnSpLocks/>
          </p:cNvCxnSpPr>
          <p:nvPr/>
        </p:nvCxnSpPr>
        <p:spPr>
          <a:xfrm flipV="1">
            <a:off x="10406735" y="1960206"/>
            <a:ext cx="108856" cy="4463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337F129-C8C1-5E69-8B37-CC96029CE6DD}"/>
              </a:ext>
            </a:extLst>
          </p:cNvPr>
          <p:cNvCxnSpPr>
            <a:cxnSpLocks/>
          </p:cNvCxnSpPr>
          <p:nvPr/>
        </p:nvCxnSpPr>
        <p:spPr>
          <a:xfrm flipH="1" flipV="1">
            <a:off x="9799869" y="1404405"/>
            <a:ext cx="683067" cy="55276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CF01B5B-CA3E-509C-99BA-8AC469EBAEE6}"/>
              </a:ext>
            </a:extLst>
          </p:cNvPr>
          <p:cNvCxnSpPr>
            <a:cxnSpLocks/>
          </p:cNvCxnSpPr>
          <p:nvPr/>
        </p:nvCxnSpPr>
        <p:spPr>
          <a:xfrm flipH="1" flipV="1">
            <a:off x="10096502" y="4028019"/>
            <a:ext cx="642253" cy="60685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EF24EC3-49CB-B55E-4C07-F4C2F214084E}"/>
              </a:ext>
            </a:extLst>
          </p:cNvPr>
          <p:cNvCxnSpPr>
            <a:cxnSpLocks/>
          </p:cNvCxnSpPr>
          <p:nvPr/>
        </p:nvCxnSpPr>
        <p:spPr>
          <a:xfrm flipH="1">
            <a:off x="9737269" y="5083628"/>
            <a:ext cx="1001487" cy="932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7C482FF7-464B-08D2-23F7-BB88B386FAA4}"/>
              </a:ext>
            </a:extLst>
          </p:cNvPr>
          <p:cNvCxnSpPr>
            <a:cxnSpLocks/>
          </p:cNvCxnSpPr>
          <p:nvPr/>
        </p:nvCxnSpPr>
        <p:spPr>
          <a:xfrm>
            <a:off x="10714262" y="4599297"/>
            <a:ext cx="48987" cy="53095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CF1122E-267B-2B1F-DE88-30C80C53E365}"/>
              </a:ext>
            </a:extLst>
          </p:cNvPr>
          <p:cNvCxnSpPr>
            <a:cxnSpLocks/>
          </p:cNvCxnSpPr>
          <p:nvPr/>
        </p:nvCxnSpPr>
        <p:spPr>
          <a:xfrm>
            <a:off x="10888429" y="3579261"/>
            <a:ext cx="713007" cy="31099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6C6DE80-B3A0-49A6-E8BF-B1187F685A18}"/>
              </a:ext>
            </a:extLst>
          </p:cNvPr>
          <p:cNvCxnSpPr>
            <a:cxnSpLocks/>
          </p:cNvCxnSpPr>
          <p:nvPr/>
        </p:nvCxnSpPr>
        <p:spPr>
          <a:xfrm flipH="1">
            <a:off x="10714262" y="4521379"/>
            <a:ext cx="700762" cy="12138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6A30D97-9A24-57A3-6266-A69700057FB1}"/>
              </a:ext>
            </a:extLst>
          </p:cNvPr>
          <p:cNvCxnSpPr>
            <a:cxnSpLocks/>
          </p:cNvCxnSpPr>
          <p:nvPr/>
        </p:nvCxnSpPr>
        <p:spPr>
          <a:xfrm flipH="1">
            <a:off x="11408213" y="3890832"/>
            <a:ext cx="193223" cy="63054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Oval 245">
            <a:extLst>
              <a:ext uri="{FF2B5EF4-FFF2-40B4-BE49-F238E27FC236}">
                <a16:creationId xmlns:a16="http://schemas.microsoft.com/office/drawing/2014/main" id="{085CBF74-9C2F-5F42-90E7-D1875A6A5EE1}"/>
              </a:ext>
            </a:extLst>
          </p:cNvPr>
          <p:cNvSpPr/>
          <p:nvPr/>
        </p:nvSpPr>
        <p:spPr>
          <a:xfrm>
            <a:off x="8059842" y="1960074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3C25768A-08AC-0D0A-C43D-19F272032AF5}"/>
              </a:ext>
            </a:extLst>
          </p:cNvPr>
          <p:cNvSpPr/>
          <p:nvPr/>
        </p:nvSpPr>
        <p:spPr>
          <a:xfrm>
            <a:off x="9746113" y="355756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6D818AE-BDE6-9213-9C40-80E272A49C8D}"/>
                  </a:ext>
                </a:extLst>
              </p:cNvPr>
              <p:cNvSpPr txBox="1"/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46D818AE-BDE6-9213-9C40-80E272A49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360" y="3229167"/>
                <a:ext cx="3483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2A55A7C-2C49-6A3E-3BDD-5E4CF0CD1F25}"/>
                  </a:ext>
                </a:extLst>
              </p:cNvPr>
              <p:cNvSpPr txBox="1"/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2A55A7C-2C49-6A3E-3BDD-5E4CF0CD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460" y="2069739"/>
                <a:ext cx="3483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" name="Oval 255">
            <a:extLst>
              <a:ext uri="{FF2B5EF4-FFF2-40B4-BE49-F238E27FC236}">
                <a16:creationId xmlns:a16="http://schemas.microsoft.com/office/drawing/2014/main" id="{B1249160-6E6D-9A07-CA31-F32368485225}"/>
              </a:ext>
            </a:extLst>
          </p:cNvPr>
          <p:cNvSpPr/>
          <p:nvPr/>
        </p:nvSpPr>
        <p:spPr>
          <a:xfrm>
            <a:off x="8558890" y="181795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23157AD9-EFED-6870-7D53-F7D4090B3D8C}"/>
                  </a:ext>
                </a:extLst>
              </p:cNvPr>
              <p:cNvSpPr txBox="1"/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23157AD9-EFED-6870-7D53-F7D4090B3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631" y="2015969"/>
                <a:ext cx="3483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Oval 257">
            <a:extLst>
              <a:ext uri="{FF2B5EF4-FFF2-40B4-BE49-F238E27FC236}">
                <a16:creationId xmlns:a16="http://schemas.microsoft.com/office/drawing/2014/main" id="{08344E0B-7556-2A42-B58D-D69838CDB413}"/>
              </a:ext>
            </a:extLst>
          </p:cNvPr>
          <p:cNvSpPr/>
          <p:nvPr/>
        </p:nvSpPr>
        <p:spPr>
          <a:xfrm>
            <a:off x="10980216" y="299704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F07213F-67C2-21DF-6901-00127070D53E}"/>
                  </a:ext>
                </a:extLst>
              </p:cNvPr>
              <p:cNvSpPr txBox="1"/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DF07213F-67C2-21DF-6901-00127070D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0071" y="3059668"/>
                <a:ext cx="34834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0" name="Oval 269">
            <a:extLst>
              <a:ext uri="{FF2B5EF4-FFF2-40B4-BE49-F238E27FC236}">
                <a16:creationId xmlns:a16="http://schemas.microsoft.com/office/drawing/2014/main" id="{C2402C78-D26C-F285-7984-05671AE104A0}"/>
              </a:ext>
            </a:extLst>
          </p:cNvPr>
          <p:cNvSpPr/>
          <p:nvPr/>
        </p:nvSpPr>
        <p:spPr>
          <a:xfrm>
            <a:off x="10381551" y="484178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412DE94-61E5-46E6-391C-37200FCBC036}"/>
                  </a:ext>
                </a:extLst>
              </p:cNvPr>
              <p:cNvSpPr txBox="1"/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8412DE94-61E5-46E6-391C-37200FCBC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4353" y="4565461"/>
                <a:ext cx="3483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4" name="Oval 273">
            <a:extLst>
              <a:ext uri="{FF2B5EF4-FFF2-40B4-BE49-F238E27FC236}">
                <a16:creationId xmlns:a16="http://schemas.microsoft.com/office/drawing/2014/main" id="{7DFF188E-B1FA-9312-29B2-F06227F69314}"/>
              </a:ext>
            </a:extLst>
          </p:cNvPr>
          <p:cNvSpPr/>
          <p:nvPr/>
        </p:nvSpPr>
        <p:spPr>
          <a:xfrm>
            <a:off x="9134473" y="562716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D640B66-E9F1-26D6-A6E2-55F01D1C2B2B}"/>
                  </a:ext>
                </a:extLst>
              </p:cNvPr>
              <p:cNvSpPr txBox="1"/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D640B66-E9F1-26D6-A6E2-55F01D1C2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745" y="4952729"/>
                <a:ext cx="34834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" name="Oval 275">
            <a:extLst>
              <a:ext uri="{FF2B5EF4-FFF2-40B4-BE49-F238E27FC236}">
                <a16:creationId xmlns:a16="http://schemas.microsoft.com/office/drawing/2014/main" id="{230E699C-B362-1033-D9D2-D3DEBAED1EAD}"/>
              </a:ext>
            </a:extLst>
          </p:cNvPr>
          <p:cNvSpPr/>
          <p:nvPr/>
        </p:nvSpPr>
        <p:spPr>
          <a:xfrm>
            <a:off x="7400921" y="4295143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8A4B60E-47A3-CBE0-F0B8-B1B5B9EFE304}"/>
                  </a:ext>
                </a:extLst>
              </p:cNvPr>
              <p:cNvSpPr txBox="1"/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A8A4B60E-47A3-CBE0-F0B8-B1B5B9EFE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709" y="3781299"/>
                <a:ext cx="34834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56A32B-180D-56CD-07F6-85BE9F92BC03}"/>
              </a:ext>
            </a:extLst>
          </p:cNvPr>
          <p:cNvCxnSpPr>
            <a:cxnSpLocks/>
          </p:cNvCxnSpPr>
          <p:nvPr/>
        </p:nvCxnSpPr>
        <p:spPr>
          <a:xfrm flipV="1">
            <a:off x="9146720" y="4007413"/>
            <a:ext cx="1019171" cy="6071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5D408815-72DF-5F2F-98E6-BF063F1CC08B}"/>
              </a:ext>
            </a:extLst>
          </p:cNvPr>
          <p:cNvCxnSpPr>
            <a:cxnSpLocks/>
          </p:cNvCxnSpPr>
          <p:nvPr/>
        </p:nvCxnSpPr>
        <p:spPr>
          <a:xfrm flipV="1">
            <a:off x="10888429" y="3306380"/>
            <a:ext cx="329302" cy="30262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41CFBB1-1F49-A5CF-7E9D-440B3F196CAB}"/>
              </a:ext>
            </a:extLst>
          </p:cNvPr>
          <p:cNvCxnSpPr>
            <a:cxnSpLocks/>
          </p:cNvCxnSpPr>
          <p:nvPr/>
        </p:nvCxnSpPr>
        <p:spPr>
          <a:xfrm flipH="1" flipV="1">
            <a:off x="10406735" y="2384212"/>
            <a:ext cx="810996" cy="37146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4753D8D-2398-E5BC-C06C-84DDBC57CC68}"/>
              </a:ext>
            </a:extLst>
          </p:cNvPr>
          <p:cNvCxnSpPr>
            <a:cxnSpLocks/>
          </p:cNvCxnSpPr>
          <p:nvPr/>
        </p:nvCxnSpPr>
        <p:spPr>
          <a:xfrm flipV="1">
            <a:off x="11217731" y="2721627"/>
            <a:ext cx="0" cy="56588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8B9C6591-7EE8-B6A9-42A8-5A003745C6AF}"/>
              </a:ext>
            </a:extLst>
          </p:cNvPr>
          <p:cNvSpPr/>
          <p:nvPr/>
        </p:nvSpPr>
        <p:spPr>
          <a:xfrm>
            <a:off x="11348340" y="4078029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C91855-B1F1-77EF-4FBE-381B8BA75104}"/>
                  </a:ext>
                </a:extLst>
              </p:cNvPr>
              <p:cNvSpPr txBox="1"/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C0C91855-B1F1-77EF-4FBE-381B8BA75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178" y="4082712"/>
                <a:ext cx="34834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07">
            <a:extLst>
              <a:ext uri="{FF2B5EF4-FFF2-40B4-BE49-F238E27FC236}">
                <a16:creationId xmlns:a16="http://schemas.microsoft.com/office/drawing/2014/main" id="{BD730551-007B-5541-47F3-144EB3DC9FE5}"/>
              </a:ext>
            </a:extLst>
          </p:cNvPr>
          <p:cNvSpPr/>
          <p:nvPr/>
        </p:nvSpPr>
        <p:spPr>
          <a:xfrm>
            <a:off x="9588941" y="1924725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743551B-0610-5473-EFC6-5A023C445D4C}"/>
              </a:ext>
            </a:extLst>
          </p:cNvPr>
          <p:cNvSpPr/>
          <p:nvPr/>
        </p:nvSpPr>
        <p:spPr>
          <a:xfrm>
            <a:off x="10368971" y="299912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6A7A0CCB-5CDF-6FD6-B2CF-428086292AB3}"/>
              </a:ext>
            </a:extLst>
          </p:cNvPr>
          <p:cNvSpPr/>
          <p:nvPr/>
        </p:nvSpPr>
        <p:spPr>
          <a:xfrm>
            <a:off x="9103519" y="3132539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99AD908-3AD7-9C40-268F-D60047EF2615}"/>
              </a:ext>
            </a:extLst>
          </p:cNvPr>
          <p:cNvSpPr/>
          <p:nvPr/>
        </p:nvSpPr>
        <p:spPr>
          <a:xfrm>
            <a:off x="7575762" y="3641436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2B2A2033-4AEA-684D-874C-EE9F19011C6E}"/>
              </a:ext>
            </a:extLst>
          </p:cNvPr>
          <p:cNvSpPr/>
          <p:nvPr/>
        </p:nvSpPr>
        <p:spPr>
          <a:xfrm>
            <a:off x="8655485" y="4825772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4DF1808C-2F92-D2E2-ED1D-A865A6983634}"/>
              </a:ext>
            </a:extLst>
          </p:cNvPr>
          <p:cNvSpPr/>
          <p:nvPr/>
        </p:nvSpPr>
        <p:spPr>
          <a:xfrm>
            <a:off x="9799869" y="4445370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BAA169E-B15E-C0FE-CD8D-7E7E0F25BFC3}"/>
              </a:ext>
            </a:extLst>
          </p:cNvPr>
          <p:cNvSpPr/>
          <p:nvPr/>
        </p:nvSpPr>
        <p:spPr>
          <a:xfrm>
            <a:off x="10886317" y="3972531"/>
            <a:ext cx="217037" cy="21547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88AF10A-81B2-0F16-FB19-3E33A0C7DC5A}"/>
              </a:ext>
            </a:extLst>
          </p:cNvPr>
          <p:cNvSpPr/>
          <p:nvPr/>
        </p:nvSpPr>
        <p:spPr>
          <a:xfrm>
            <a:off x="7569278" y="208923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397977-0E9C-7499-85F5-CEECDA3B0E33}"/>
              </a:ext>
            </a:extLst>
          </p:cNvPr>
          <p:cNvSpPr/>
          <p:nvPr/>
        </p:nvSpPr>
        <p:spPr>
          <a:xfrm>
            <a:off x="7920715" y="2572336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83F546-9D57-A878-E031-180EB8B99F26}"/>
              </a:ext>
            </a:extLst>
          </p:cNvPr>
          <p:cNvSpPr/>
          <p:nvPr/>
        </p:nvSpPr>
        <p:spPr>
          <a:xfrm>
            <a:off x="8571471" y="239424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B74E60-ACEC-B961-CC82-8EFA591D03D4}"/>
              </a:ext>
            </a:extLst>
          </p:cNvPr>
          <p:cNvSpPr/>
          <p:nvPr/>
        </p:nvSpPr>
        <p:spPr>
          <a:xfrm>
            <a:off x="9222227" y="2216148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008E9E-8052-9E8E-DC78-2C8A7B8C9F89}"/>
              </a:ext>
            </a:extLst>
          </p:cNvPr>
          <p:cNvSpPr/>
          <p:nvPr/>
        </p:nvSpPr>
        <p:spPr>
          <a:xfrm>
            <a:off x="9872983" y="203805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0FB4EA-44B6-705E-A130-CB740BEAD86D}"/>
              </a:ext>
            </a:extLst>
          </p:cNvPr>
          <p:cNvSpPr/>
          <p:nvPr/>
        </p:nvSpPr>
        <p:spPr>
          <a:xfrm>
            <a:off x="8074460" y="153382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823BEA-BE11-1463-085F-8DA7A43E8EA2}"/>
              </a:ext>
            </a:extLst>
          </p:cNvPr>
          <p:cNvSpPr/>
          <p:nvPr/>
        </p:nvSpPr>
        <p:spPr>
          <a:xfrm>
            <a:off x="9402536" y="171280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3B92A5-E7DC-BBD9-DA69-39141CEC5527}"/>
              </a:ext>
            </a:extLst>
          </p:cNvPr>
          <p:cNvSpPr/>
          <p:nvPr/>
        </p:nvSpPr>
        <p:spPr>
          <a:xfrm>
            <a:off x="9805303" y="245144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D1B806-9052-CBEF-F825-DB3CD32CAAEA}"/>
              </a:ext>
            </a:extLst>
          </p:cNvPr>
          <p:cNvSpPr/>
          <p:nvPr/>
        </p:nvSpPr>
        <p:spPr>
          <a:xfrm>
            <a:off x="10208070" y="319008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9088A66-9A18-97BD-56AF-5DD6390C61F4}"/>
              </a:ext>
            </a:extLst>
          </p:cNvPr>
          <p:cNvSpPr/>
          <p:nvPr/>
        </p:nvSpPr>
        <p:spPr>
          <a:xfrm>
            <a:off x="10452991" y="27517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EF906F3-8400-7085-1D54-41A09355BE82}"/>
              </a:ext>
            </a:extLst>
          </p:cNvPr>
          <p:cNvSpPr/>
          <p:nvPr/>
        </p:nvSpPr>
        <p:spPr>
          <a:xfrm>
            <a:off x="10605391" y="29041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0D2017-6704-A962-049C-4809BEF98E34}"/>
              </a:ext>
            </a:extLst>
          </p:cNvPr>
          <p:cNvSpPr/>
          <p:nvPr/>
        </p:nvSpPr>
        <p:spPr>
          <a:xfrm>
            <a:off x="10236911" y="364811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B1FA05-21D1-411E-4940-3DA1660D6F32}"/>
              </a:ext>
            </a:extLst>
          </p:cNvPr>
          <p:cNvSpPr/>
          <p:nvPr/>
        </p:nvSpPr>
        <p:spPr>
          <a:xfrm>
            <a:off x="9313274" y="384327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37383F-EEA5-5D63-D6F3-F541EEC4ECDE}"/>
              </a:ext>
            </a:extLst>
          </p:cNvPr>
          <p:cNvSpPr/>
          <p:nvPr/>
        </p:nvSpPr>
        <p:spPr>
          <a:xfrm>
            <a:off x="8849362" y="337219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F2D937C-5480-15B2-1ACF-A2DA3EDF5E6E}"/>
              </a:ext>
            </a:extLst>
          </p:cNvPr>
          <p:cNvSpPr/>
          <p:nvPr/>
        </p:nvSpPr>
        <p:spPr>
          <a:xfrm>
            <a:off x="8871047" y="285389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C2EDE76-3725-0375-020C-08CF648E6D74}"/>
              </a:ext>
            </a:extLst>
          </p:cNvPr>
          <p:cNvSpPr/>
          <p:nvPr/>
        </p:nvSpPr>
        <p:spPr>
          <a:xfrm>
            <a:off x="8776819" y="213989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0986BA2-1B85-E996-AFB3-490D9640A3EB}"/>
              </a:ext>
            </a:extLst>
          </p:cNvPr>
          <p:cNvSpPr/>
          <p:nvPr/>
        </p:nvSpPr>
        <p:spPr>
          <a:xfrm>
            <a:off x="9328242" y="303781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B937FC-F32E-840A-7A4D-910868BDBB07}"/>
              </a:ext>
            </a:extLst>
          </p:cNvPr>
          <p:cNvSpPr/>
          <p:nvPr/>
        </p:nvSpPr>
        <p:spPr>
          <a:xfrm>
            <a:off x="9635229" y="320675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31B2B3-4195-BFC4-10A1-D91EF7E9AE4A}"/>
              </a:ext>
            </a:extLst>
          </p:cNvPr>
          <p:cNvSpPr/>
          <p:nvPr/>
        </p:nvSpPr>
        <p:spPr>
          <a:xfrm>
            <a:off x="9026987" y="376313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0EB3C84-128B-A5B0-0942-EAC0E53CB24C}"/>
              </a:ext>
            </a:extLst>
          </p:cNvPr>
          <p:cNvSpPr/>
          <p:nvPr/>
        </p:nvSpPr>
        <p:spPr>
          <a:xfrm>
            <a:off x="8189853" y="313253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FA9E7C3-2160-34FB-D8F5-54CC226C7369}"/>
              </a:ext>
            </a:extLst>
          </p:cNvPr>
          <p:cNvSpPr/>
          <p:nvPr/>
        </p:nvSpPr>
        <p:spPr>
          <a:xfrm>
            <a:off x="9840680" y="168810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E8A4FFF-7480-8539-775A-F9D74FEA5697}"/>
              </a:ext>
            </a:extLst>
          </p:cNvPr>
          <p:cNvSpPr/>
          <p:nvPr/>
        </p:nvSpPr>
        <p:spPr>
          <a:xfrm>
            <a:off x="8169713" y="353301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181AD4C-4D05-01FB-70E0-55594535FA60}"/>
              </a:ext>
            </a:extLst>
          </p:cNvPr>
          <p:cNvSpPr/>
          <p:nvPr/>
        </p:nvSpPr>
        <p:spPr>
          <a:xfrm>
            <a:off x="7599214" y="325586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B4ADF9-263A-B621-F09E-3D2C6A64879B}"/>
              </a:ext>
            </a:extLst>
          </p:cNvPr>
          <p:cNvSpPr/>
          <p:nvPr/>
        </p:nvSpPr>
        <p:spPr>
          <a:xfrm>
            <a:off x="7071957" y="375141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577902-8A60-2D67-F0B1-E74481DE1DF7}"/>
              </a:ext>
            </a:extLst>
          </p:cNvPr>
          <p:cNvSpPr/>
          <p:nvPr/>
        </p:nvSpPr>
        <p:spPr>
          <a:xfrm>
            <a:off x="7224357" y="390381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2131981-8D76-913E-77A4-7795B6104932}"/>
              </a:ext>
            </a:extLst>
          </p:cNvPr>
          <p:cNvSpPr/>
          <p:nvPr/>
        </p:nvSpPr>
        <p:spPr>
          <a:xfrm>
            <a:off x="8066628" y="40236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37ABEF5-2F2F-8C8A-1C8C-97A7B69888C0}"/>
              </a:ext>
            </a:extLst>
          </p:cNvPr>
          <p:cNvSpPr/>
          <p:nvPr/>
        </p:nvSpPr>
        <p:spPr>
          <a:xfrm>
            <a:off x="8696866" y="40481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A8F44A5-7E9F-2F13-1DD3-B2B20EA8F864}"/>
              </a:ext>
            </a:extLst>
          </p:cNvPr>
          <p:cNvSpPr/>
          <p:nvPr/>
        </p:nvSpPr>
        <p:spPr>
          <a:xfrm>
            <a:off x="9743533" y="492325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56A231-01C8-53AC-6D3D-F21CC3DBE0EA}"/>
              </a:ext>
            </a:extLst>
          </p:cNvPr>
          <p:cNvSpPr/>
          <p:nvPr/>
        </p:nvSpPr>
        <p:spPr>
          <a:xfrm>
            <a:off x="8939907" y="437991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F775CFB-0672-61C7-C886-827BCCBE3F93}"/>
              </a:ext>
            </a:extLst>
          </p:cNvPr>
          <p:cNvSpPr/>
          <p:nvPr/>
        </p:nvSpPr>
        <p:spPr>
          <a:xfrm>
            <a:off x="8552710" y="468709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82C3137-388B-B6EF-2583-E4CA1C8534FE}"/>
              </a:ext>
            </a:extLst>
          </p:cNvPr>
          <p:cNvSpPr/>
          <p:nvPr/>
        </p:nvSpPr>
        <p:spPr>
          <a:xfrm>
            <a:off x="8184962" y="46841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0B57665-FEAC-B1C0-8726-265AE581A8ED}"/>
              </a:ext>
            </a:extLst>
          </p:cNvPr>
          <p:cNvSpPr/>
          <p:nvPr/>
        </p:nvSpPr>
        <p:spPr>
          <a:xfrm>
            <a:off x="8305775" y="50882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35CF8D-446D-B196-FBAB-B45C20EAD7B1}"/>
              </a:ext>
            </a:extLst>
          </p:cNvPr>
          <p:cNvSpPr/>
          <p:nvPr/>
        </p:nvSpPr>
        <p:spPr>
          <a:xfrm>
            <a:off x="8426588" y="549246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5B073DC-C11A-F842-5461-122A271F4F1A}"/>
              </a:ext>
            </a:extLst>
          </p:cNvPr>
          <p:cNvSpPr/>
          <p:nvPr/>
        </p:nvSpPr>
        <p:spPr>
          <a:xfrm>
            <a:off x="8513171" y="557805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FEC8267-F080-8245-4936-83BF5B91937A}"/>
              </a:ext>
            </a:extLst>
          </p:cNvPr>
          <p:cNvSpPr/>
          <p:nvPr/>
        </p:nvSpPr>
        <p:spPr>
          <a:xfrm>
            <a:off x="9229303" y="514691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990EFF5-3ED2-28C9-1B65-2B6156583E97}"/>
              </a:ext>
            </a:extLst>
          </p:cNvPr>
          <p:cNvSpPr/>
          <p:nvPr/>
        </p:nvSpPr>
        <p:spPr>
          <a:xfrm>
            <a:off x="9096642" y="474630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BAED21-2FB8-1261-5F0A-C5DFAA709388}"/>
              </a:ext>
            </a:extLst>
          </p:cNvPr>
          <p:cNvSpPr/>
          <p:nvPr/>
        </p:nvSpPr>
        <p:spPr>
          <a:xfrm>
            <a:off x="9483785" y="430094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51F451C-F3F0-DD7A-48F0-FBE4DF78F9B9}"/>
              </a:ext>
            </a:extLst>
          </p:cNvPr>
          <p:cNvSpPr/>
          <p:nvPr/>
        </p:nvSpPr>
        <p:spPr>
          <a:xfrm>
            <a:off x="9870928" y="38555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4DDE9E4-987D-5CF0-E7F2-A0F7EC4A4B9B}"/>
              </a:ext>
            </a:extLst>
          </p:cNvPr>
          <p:cNvSpPr/>
          <p:nvPr/>
        </p:nvSpPr>
        <p:spPr>
          <a:xfrm>
            <a:off x="10222224" y="460674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D18E395-3CBD-FD9F-1B1C-F7107DD9E288}"/>
              </a:ext>
            </a:extLst>
          </p:cNvPr>
          <p:cNvSpPr/>
          <p:nvPr/>
        </p:nvSpPr>
        <p:spPr>
          <a:xfrm>
            <a:off x="10700915" y="429023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977EBBF-7F6D-E0AB-C775-44E61957A26E}"/>
              </a:ext>
            </a:extLst>
          </p:cNvPr>
          <p:cNvSpPr/>
          <p:nvPr/>
        </p:nvSpPr>
        <p:spPr>
          <a:xfrm>
            <a:off x="11179606" y="3973719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CBDBA2E-1576-0BDA-9154-EC85618F9031}"/>
              </a:ext>
            </a:extLst>
          </p:cNvPr>
          <p:cNvSpPr/>
          <p:nvPr/>
        </p:nvSpPr>
        <p:spPr>
          <a:xfrm>
            <a:off x="9952808" y="285517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74D916B-51AE-253E-D04D-CAE460AB938E}"/>
              </a:ext>
            </a:extLst>
          </p:cNvPr>
          <p:cNvSpPr/>
          <p:nvPr/>
        </p:nvSpPr>
        <p:spPr>
          <a:xfrm>
            <a:off x="9856993" y="426815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BFDE846-CBC5-1DBE-DB0C-5B1B365E7C82}"/>
              </a:ext>
            </a:extLst>
          </p:cNvPr>
          <p:cNvSpPr/>
          <p:nvPr/>
        </p:nvSpPr>
        <p:spPr>
          <a:xfrm>
            <a:off x="10009393" y="4420557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3A1392C-6332-11AA-2437-472461D36934}"/>
              </a:ext>
            </a:extLst>
          </p:cNvPr>
          <p:cNvSpPr/>
          <p:nvPr/>
        </p:nvSpPr>
        <p:spPr>
          <a:xfrm>
            <a:off x="10087556" y="435854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F165F1C-55EE-9B77-2ABB-036D7828C4BA}"/>
              </a:ext>
            </a:extLst>
          </p:cNvPr>
          <p:cNvSpPr/>
          <p:nvPr/>
        </p:nvSpPr>
        <p:spPr>
          <a:xfrm>
            <a:off x="10541443" y="40092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CABC493-2AB3-2F85-7D6B-6AA27950FD1C}"/>
              </a:ext>
            </a:extLst>
          </p:cNvPr>
          <p:cNvSpPr/>
          <p:nvPr/>
        </p:nvSpPr>
        <p:spPr>
          <a:xfrm>
            <a:off x="10843317" y="379658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D0AFFC2-9313-9E0A-7AA7-89DCD0249E41}"/>
              </a:ext>
            </a:extLst>
          </p:cNvPr>
          <p:cNvSpPr/>
          <p:nvPr/>
        </p:nvSpPr>
        <p:spPr>
          <a:xfrm>
            <a:off x="11199213" y="433144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B030F98-DE68-DB38-E56E-7FF93E317CA9}"/>
              </a:ext>
            </a:extLst>
          </p:cNvPr>
          <p:cNvSpPr/>
          <p:nvPr/>
        </p:nvSpPr>
        <p:spPr>
          <a:xfrm>
            <a:off x="8644198" y="3226381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EEC0EE8-3F24-3BB5-15E4-C7B8CCF8FDF8}"/>
              </a:ext>
            </a:extLst>
          </p:cNvPr>
          <p:cNvSpPr/>
          <p:nvPr/>
        </p:nvSpPr>
        <p:spPr>
          <a:xfrm>
            <a:off x="7819883" y="231680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686CE40-0330-E96A-94E0-A032A497776B}"/>
              </a:ext>
            </a:extLst>
          </p:cNvPr>
          <p:cNvSpPr/>
          <p:nvPr/>
        </p:nvSpPr>
        <p:spPr>
          <a:xfrm>
            <a:off x="10180194" y="2081333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687A99A-2418-5DD8-E073-61D55B8686D8}"/>
              </a:ext>
            </a:extLst>
          </p:cNvPr>
          <p:cNvSpPr/>
          <p:nvPr/>
        </p:nvSpPr>
        <p:spPr>
          <a:xfrm>
            <a:off x="9240876" y="273507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F47A902-991C-477D-538A-2F45A74D0B61}"/>
              </a:ext>
            </a:extLst>
          </p:cNvPr>
          <p:cNvSpPr/>
          <p:nvPr/>
        </p:nvSpPr>
        <p:spPr>
          <a:xfrm>
            <a:off x="7876484" y="331275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3BA6745-8CF8-96CE-1388-733385464F2D}"/>
              </a:ext>
            </a:extLst>
          </p:cNvPr>
          <p:cNvSpPr/>
          <p:nvPr/>
        </p:nvSpPr>
        <p:spPr>
          <a:xfrm>
            <a:off x="8600943" y="4331215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7A89107-E09B-8CFB-EB21-0B88EBC08AB3}"/>
              </a:ext>
            </a:extLst>
          </p:cNvPr>
          <p:cNvSpPr/>
          <p:nvPr/>
        </p:nvSpPr>
        <p:spPr>
          <a:xfrm>
            <a:off x="8929004" y="5448183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9D841EA-9775-D0F6-0F01-4EAAF0A8E5C7}"/>
              </a:ext>
            </a:extLst>
          </p:cNvPr>
          <p:cNvSpPr/>
          <p:nvPr/>
        </p:nvSpPr>
        <p:spPr>
          <a:xfrm>
            <a:off x="10465689" y="3481692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55419E4-C301-34E3-2DCF-1F79D51E4307}"/>
              </a:ext>
            </a:extLst>
          </p:cNvPr>
          <p:cNvSpPr/>
          <p:nvPr/>
        </p:nvSpPr>
        <p:spPr>
          <a:xfrm>
            <a:off x="9212037" y="196686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EB97F7C-80EA-E44D-8717-6E807AB0105D}"/>
              </a:ext>
            </a:extLst>
          </p:cNvPr>
          <p:cNvSpPr/>
          <p:nvPr/>
        </p:nvSpPr>
        <p:spPr>
          <a:xfrm>
            <a:off x="7851860" y="183192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308B2BC4-C8BD-9875-D5A3-54AD32A58F5A}"/>
              </a:ext>
            </a:extLst>
          </p:cNvPr>
          <p:cNvSpPr/>
          <p:nvPr/>
        </p:nvSpPr>
        <p:spPr>
          <a:xfrm>
            <a:off x="7925276" y="3650854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4E65860-3189-14D0-2C35-9A49C8A35C44}"/>
              </a:ext>
            </a:extLst>
          </p:cNvPr>
          <p:cNvSpPr/>
          <p:nvPr/>
        </p:nvSpPr>
        <p:spPr>
          <a:xfrm>
            <a:off x="8819811" y="366337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CE7F7FA-8A2C-BD0F-86AC-EB0A0BC09914}"/>
              </a:ext>
            </a:extLst>
          </p:cNvPr>
          <p:cNvSpPr/>
          <p:nvPr/>
        </p:nvSpPr>
        <p:spPr>
          <a:xfrm>
            <a:off x="9613457" y="4593656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47BF6B7-B38A-FB0E-65D0-C35D7E031D14}"/>
              </a:ext>
            </a:extLst>
          </p:cNvPr>
          <p:cNvSpPr/>
          <p:nvPr/>
        </p:nvSpPr>
        <p:spPr>
          <a:xfrm>
            <a:off x="8504931" y="2160500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90AE542-97A6-752B-D9B7-8E2C6BCB70C4}"/>
              </a:ext>
            </a:extLst>
          </p:cNvPr>
          <p:cNvSpPr/>
          <p:nvPr/>
        </p:nvSpPr>
        <p:spPr>
          <a:xfrm>
            <a:off x="8260877" y="2569078"/>
            <a:ext cx="45719" cy="49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FC0B53DA-B7F7-B818-83B1-0538B77DCE05}"/>
              </a:ext>
            </a:extLst>
          </p:cNvPr>
          <p:cNvSpPr/>
          <p:nvPr/>
        </p:nvSpPr>
        <p:spPr>
          <a:xfrm>
            <a:off x="8259529" y="1867691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78590AB8-3765-97E8-BAC0-91BAA1E004CF}"/>
              </a:ext>
            </a:extLst>
          </p:cNvPr>
          <p:cNvSpPr/>
          <p:nvPr/>
        </p:nvSpPr>
        <p:spPr>
          <a:xfrm>
            <a:off x="7471687" y="3593870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F02C32C-0E37-52F7-5DB0-632759B4F7E7}"/>
              </a:ext>
            </a:extLst>
          </p:cNvPr>
          <p:cNvSpPr/>
          <p:nvPr/>
        </p:nvSpPr>
        <p:spPr>
          <a:xfrm>
            <a:off x="9073582" y="3077017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D71717C-D1B2-924F-74B9-786016584FA7}"/>
              </a:ext>
            </a:extLst>
          </p:cNvPr>
          <p:cNvSpPr/>
          <p:nvPr/>
        </p:nvSpPr>
        <p:spPr>
          <a:xfrm>
            <a:off x="9467025" y="3640932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58676BA-7BC7-58D1-AC3C-39026AC8DE9B}"/>
              </a:ext>
            </a:extLst>
          </p:cNvPr>
          <p:cNvSpPr/>
          <p:nvPr/>
        </p:nvSpPr>
        <p:spPr>
          <a:xfrm>
            <a:off x="10801375" y="4155204"/>
            <a:ext cx="59873" cy="7260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ACB81E-72FC-2288-C84F-1DADECB46341}"/>
              </a:ext>
            </a:extLst>
          </p:cNvPr>
          <p:cNvCxnSpPr/>
          <p:nvPr/>
        </p:nvCxnSpPr>
        <p:spPr>
          <a:xfrm flipV="1">
            <a:off x="5510849" y="2110656"/>
            <a:ext cx="1819021" cy="511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389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48E92-8F9D-961A-0F21-7B8F86276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D66C7-B16A-BB10-1CAE-8CD7E193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Product Quantization</a:t>
            </a:r>
          </a:p>
        </p:txBody>
      </p:sp>
    </p:spTree>
    <p:extLst>
      <p:ext uri="{BB962C8B-B14F-4D97-AF65-F5344CB8AC3E}">
        <p14:creationId xmlns:p14="http://schemas.microsoft.com/office/powerpoint/2010/main" val="1376956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F2A23-D05E-D3AB-7698-34AE81790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1922-CE6B-976C-1929-33997151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Product Quantization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EF5DD-938D-0AC5-AA20-42CE286733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270796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Product Quantization </a:t>
            </a:r>
            <a:r>
              <a:rPr lang="en-US" dirty="0">
                <a:latin typeface="+mn-lt"/>
              </a:rPr>
              <a:t>for ANNS was first proposed by </a:t>
            </a:r>
            <a:r>
              <a:rPr lang="en-US" dirty="0">
                <a:latin typeface="+mn-lt"/>
                <a:hlinkClick r:id="rId3"/>
              </a:rPr>
              <a:t>Jégou, </a:t>
            </a:r>
            <a:r>
              <a:rPr lang="en-US" dirty="0" err="1">
                <a:latin typeface="+mn-lt"/>
                <a:hlinkClick r:id="rId3"/>
              </a:rPr>
              <a:t>Douze</a:t>
            </a:r>
            <a:r>
              <a:rPr lang="en-US" dirty="0">
                <a:latin typeface="+mn-lt"/>
                <a:hlinkClick r:id="rId3"/>
              </a:rPr>
              <a:t>, and Schmid, 2011</a:t>
            </a:r>
            <a:endParaRPr lang="en-US" dirty="0">
              <a:latin typeface="+mn-lt"/>
            </a:endParaRPr>
          </a:p>
          <a:p>
            <a:r>
              <a:rPr lang="en-US" sz="2000" dirty="0">
                <a:latin typeface="+mn-lt"/>
              </a:rPr>
              <a:t> </a:t>
            </a:r>
            <a:endParaRPr lang="en-US" dirty="0">
              <a:latin typeface="+mn-lt"/>
            </a:endParaRPr>
          </a:p>
          <a:p>
            <a:pPr marL="914400" lvl="2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41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24568-39A5-70E1-4544-45419DAAA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F637-F5DF-F24F-A9CD-46CDCAAF2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Hierarchical Navigable Small World (HNSW) Graphs</a:t>
            </a:r>
          </a:p>
        </p:txBody>
      </p:sp>
    </p:spTree>
    <p:extLst>
      <p:ext uri="{BB962C8B-B14F-4D97-AF65-F5344CB8AC3E}">
        <p14:creationId xmlns:p14="http://schemas.microsoft.com/office/powerpoint/2010/main" val="1858232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DCDAC-0A38-7230-033A-E25B85783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EBCF-8DE5-616E-F58F-252F4780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Navigable Small World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BB0E3-A65F-7673-5CFA-87CE6AF63C9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270796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Hierarchical navigable small world (HNSW)</a:t>
            </a:r>
            <a:r>
              <a:rPr lang="en-US" dirty="0">
                <a:latin typeface="+mn-lt"/>
              </a:rPr>
              <a:t> graphs for ANNS where first proposed for ANNS by </a:t>
            </a:r>
            <a:r>
              <a:rPr lang="en-US" dirty="0">
                <a:latin typeface="+mn-lt"/>
                <a:hlinkClick r:id="rId3"/>
              </a:rPr>
              <a:t>Malkov and </a:t>
            </a:r>
            <a:r>
              <a:rPr lang="en-US" dirty="0" err="1">
                <a:latin typeface="+mn-lt"/>
                <a:hlinkClick r:id="rId3"/>
              </a:rPr>
              <a:t>Yashunin</a:t>
            </a:r>
            <a:r>
              <a:rPr lang="en-US" dirty="0">
                <a:latin typeface="+mn-lt"/>
                <a:hlinkClick r:id="rId3"/>
              </a:rPr>
              <a:t>, 2011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 A HNSW graph performs an ANNS on an </a:t>
            </a:r>
            <a:r>
              <a:rPr lang="en-US">
                <a:latin typeface="+mn-lt"/>
              </a:rPr>
              <a:t>hierarchical graph  </a:t>
            </a:r>
            <a:endParaRPr lang="en-US" dirty="0">
              <a:latin typeface="+mn-lt"/>
            </a:endParaRPr>
          </a:p>
          <a:p>
            <a:pPr marL="914400" lvl="2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8489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35853-3F71-2F6B-5E06-87812B26D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469B-973B-CC90-9785-C2ABFBCC7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Building KD-Trees</a:t>
            </a:r>
          </a:p>
        </p:txBody>
      </p:sp>
    </p:spTree>
    <p:extLst>
      <p:ext uri="{BB962C8B-B14F-4D97-AF65-F5344CB8AC3E}">
        <p14:creationId xmlns:p14="http://schemas.microsoft.com/office/powerpoint/2010/main" val="21737996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KD-trees</a:t>
                </a:r>
                <a:r>
                  <a:rPr lang="en-US" dirty="0">
                    <a:latin typeface="+mn-lt"/>
                  </a:rPr>
                  <a:t> partition lower dimensional spaces </a:t>
                </a:r>
              </a:p>
              <a:p>
                <a:r>
                  <a:rPr lang="en-US" dirty="0">
                    <a:latin typeface="+mn-lt"/>
                  </a:rPr>
                  <a:t>KD-tree is constructed by binary partitions of low-dimensional data  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dimensional data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KD-tree algorithm has computational complexity: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Construction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b="1" dirty="0">
                    <a:latin typeface="+mn-lt"/>
                  </a:rPr>
                  <a:t>Query </a:t>
                </a:r>
                <a:r>
                  <a:rPr lang="en-US" dirty="0">
                    <a:latin typeface="+mn-lt"/>
                  </a:rPr>
                  <a:t>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Insert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Delete</a:t>
                </a:r>
                <a:r>
                  <a:rPr lang="en-US" dirty="0">
                    <a:latin typeface="+mn-lt"/>
                  </a:rPr>
                  <a:t>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b="1" dirty="0">
                    <a:latin typeface="+mn-lt"/>
                  </a:rPr>
                  <a:t>k nearest-neighbor </a:t>
                </a:r>
                <a:r>
                  <a:rPr lang="en-US" dirty="0">
                    <a:latin typeface="+mn-lt"/>
                  </a:rPr>
                  <a:t>by query on KD-tree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</a:t>
                </a:r>
              </a:p>
              <a:p>
                <a:pPr lvl="1"/>
                <a:r>
                  <a:rPr lang="en-US" dirty="0">
                    <a:latin typeface="+mn-lt"/>
                  </a:rPr>
                  <a:t>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KD-tree algorithm scales for massive datasets </a:t>
                </a:r>
              </a:p>
              <a:p>
                <a:pPr lvl="1"/>
                <a:r>
                  <a:rPr lang="en-US" dirty="0">
                    <a:latin typeface="+mn-lt"/>
                  </a:rPr>
                  <a:t>KD-tree is generally considered an efficient algorithm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&lt;20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Related </a:t>
                </a:r>
                <a:r>
                  <a:rPr lang="en-US" b="1" dirty="0">
                    <a:latin typeface="+mn-lt"/>
                    <a:hlinkClick r:id="rId4"/>
                  </a:rPr>
                  <a:t>ball-tree algorithms </a:t>
                </a:r>
                <a:r>
                  <a:rPr lang="en-US" dirty="0">
                    <a:latin typeface="+mn-lt"/>
                  </a:rPr>
                  <a:t>are generally considered more scalable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5"/>
                <a:stretch>
                  <a:fillRect l="-952" t="-1604" r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839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 KD-tree is constructed by binary partitions through these steps 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Start with the set of observations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Number of observations per leaf is defined – a hyperparameter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Splits are along the axes of the data space   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Axes are sampled round-robin or randomly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On each axis split point is determined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Split is on observation closest to median, mean or other measure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Splitting hyperplane is perpendicular to the axis selected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Observations in region split are partitioned left and right of hyperplane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Repeat </a:t>
            </a:r>
            <a:r>
              <a:rPr lang="en-US">
                <a:latin typeface="+mn-lt"/>
                <a:cs typeface="Courier New" panose="02070309020205020404" pitchFamily="49" charset="0"/>
              </a:rPr>
              <a:t>steps 2-6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until leaf has less than required number of observations 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The termination condition       </a:t>
            </a:r>
            <a:r>
              <a:rPr lang="en-US" dirty="0">
                <a:latin typeface="+mn-lt"/>
              </a:rPr>
              <a:t>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sources discussing details of KD-tree algorithms, their limitations and the pitfalls, with a few suggestions  </a:t>
            </a:r>
          </a:p>
          <a:p>
            <a:r>
              <a:rPr lang="en-US" dirty="0">
                <a:latin typeface="+mn-lt"/>
                <a:hlinkClick r:id="rId3"/>
              </a:rPr>
              <a:t>Chapter from Andrew Moore’s PhD dissertation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4"/>
              </a:rPr>
              <a:t>Chapters 8, 9, 10, 11 of Advanced Algorithms and Data Structures, Marcello La Rocca, Manning, 2021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  <a:hlinkClick r:id="rId5"/>
              </a:rPr>
              <a:t>Wikipedia article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For a fairly theoretical but comprehensive review paper on approximate nearest neighbor search algorithms see </a:t>
            </a:r>
            <a:r>
              <a:rPr lang="en-US" dirty="0">
                <a:latin typeface="+mn-lt"/>
                <a:hlinkClick r:id="rId6"/>
              </a:rPr>
              <a:t>Andoni, Indyk and </a:t>
            </a:r>
            <a:r>
              <a:rPr lang="en-US" dirty="0" err="1">
                <a:latin typeface="+mn-lt"/>
                <a:hlinkClick r:id="rId6"/>
              </a:rPr>
              <a:t>Razenshteyn</a:t>
            </a:r>
            <a:r>
              <a:rPr lang="en-US" dirty="0">
                <a:latin typeface="+mn-lt"/>
                <a:hlinkClick r:id="rId6"/>
              </a:rPr>
              <a:t>, 2018</a:t>
            </a:r>
            <a:r>
              <a:rPr lang="en-US" dirty="0">
                <a:latin typeface="+mn-lt"/>
              </a:rPr>
              <a:t>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006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Need an efficient method for high-dimensional </a:t>
            </a:r>
            <a:r>
              <a:rPr lang="en-US" b="1" dirty="0">
                <a:latin typeface="+mn-lt"/>
              </a:rPr>
              <a:t>similarity joins</a:t>
            </a:r>
            <a:r>
              <a:rPr lang="en-US" dirty="0">
                <a:latin typeface="+mn-lt"/>
              </a:rPr>
              <a:t> at massive scale</a:t>
            </a:r>
          </a:p>
          <a:p>
            <a:r>
              <a:rPr lang="en-US" dirty="0">
                <a:latin typeface="+mn-lt"/>
              </a:rPr>
              <a:t>Constructing nearest-neighbor graphs </a:t>
            </a:r>
          </a:p>
          <a:p>
            <a:pPr lvl="1"/>
            <a:r>
              <a:rPr lang="en-US" b="1" dirty="0">
                <a:latin typeface="+mn-lt"/>
              </a:rPr>
              <a:t>Retrieval Augmented Generation (RAG) </a:t>
            </a:r>
            <a:r>
              <a:rPr lang="en-US" dirty="0">
                <a:latin typeface="+mn-lt"/>
              </a:rPr>
              <a:t>models for generative AI</a:t>
            </a:r>
          </a:p>
          <a:p>
            <a:pPr lvl="1"/>
            <a:r>
              <a:rPr lang="en-US" dirty="0">
                <a:latin typeface="+mn-lt"/>
              </a:rPr>
              <a:t>Cluster models  </a:t>
            </a:r>
          </a:p>
          <a:p>
            <a:pPr lvl="1"/>
            <a:r>
              <a:rPr lang="en-US" dirty="0">
                <a:latin typeface="+mn-lt"/>
              </a:rPr>
              <a:t>Dimensionality reduction </a:t>
            </a:r>
          </a:p>
          <a:p>
            <a:r>
              <a:rPr lang="en-US" dirty="0">
                <a:latin typeface="+mn-lt"/>
              </a:rPr>
              <a:t>Find similar products and for recommendation </a:t>
            </a:r>
          </a:p>
          <a:p>
            <a:r>
              <a:rPr lang="en-US" dirty="0">
                <a:latin typeface="+mn-lt"/>
              </a:rPr>
              <a:t>Find similar documents   </a:t>
            </a:r>
          </a:p>
          <a:p>
            <a:pPr lvl="1"/>
            <a:r>
              <a:rPr lang="en-US" dirty="0">
                <a:latin typeface="+mn-lt"/>
              </a:rPr>
              <a:t>Web search</a:t>
            </a:r>
          </a:p>
          <a:p>
            <a:pPr lvl="1"/>
            <a:r>
              <a:rPr lang="en-US" dirty="0">
                <a:latin typeface="+mn-lt"/>
              </a:rPr>
              <a:t>Document search </a:t>
            </a:r>
          </a:p>
          <a:p>
            <a:pPr lvl="1"/>
            <a:r>
              <a:rPr lang="en-US" dirty="0">
                <a:latin typeface="+mn-lt"/>
              </a:rPr>
              <a:t>Deduplication </a:t>
            </a:r>
          </a:p>
          <a:p>
            <a:pPr lvl="1"/>
            <a:r>
              <a:rPr lang="en-US" dirty="0">
                <a:latin typeface="+mn-lt"/>
              </a:rPr>
              <a:t>Plagiarism detection </a:t>
            </a:r>
          </a:p>
          <a:p>
            <a:r>
              <a:rPr lang="en-US" dirty="0">
                <a:latin typeface="+mn-lt"/>
              </a:rPr>
              <a:t>Search for similar images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247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</a:t>
                </a:r>
                <a:r>
                  <a:rPr lang="en-US" b="1" dirty="0">
                    <a:latin typeface="+mn-lt"/>
                  </a:rPr>
                  <a:t>binary partitioning </a:t>
                </a:r>
                <a:endParaRPr lang="en-US" sz="2400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Start with some data points in a 2-dimensional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Set number of nodes in leaves to 1</a:t>
                </a:r>
              </a:p>
              <a:p>
                <a:r>
                  <a:rPr lang="en-US" dirty="0">
                    <a:latin typeface="+mn-lt"/>
                  </a:rPr>
                  <a:t>Root of the tree is NULL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2655294"/>
              </a:xfrm>
              <a:blipFill>
                <a:blip r:embed="rId3"/>
                <a:stretch>
                  <a:fillRect l="-1111" t="-3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4F5AC8-FDC3-1F36-8D4E-04D4092A9B00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6484E-218F-847E-A252-F46E5B34D2F8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0443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5" grpId="0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5" grpId="0" animBg="1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Partition</a:t>
                </a:r>
                <a:r>
                  <a:rPr lang="en-US" dirty="0">
                    <a:latin typeface="+mn-lt"/>
                  </a:rPr>
                  <a:t> the data by the value closest to the </a:t>
                </a:r>
                <a:r>
                  <a:rPr lang="en-US" b="1" dirty="0">
                    <a:latin typeface="+mn-lt"/>
                  </a:rPr>
                  <a:t>median</a:t>
                </a:r>
                <a:r>
                  <a:rPr lang="en-US" dirty="0">
                    <a:latin typeface="+mn-lt"/>
                  </a:rPr>
                  <a:t> of along the first 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first partition becomes the root of the tree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952" t="-819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68BDB-0051-C2B5-23CF-8435E84E8E3D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12B18-06D0-60D9-4841-B68E67A4FC03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29956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 are nearly </a:t>
                </a:r>
                <a:r>
                  <a:rPr lang="en-US" b="1" dirty="0">
                    <a:latin typeface="+mn-lt"/>
                  </a:rPr>
                  <a:t>balanced</a:t>
                </a:r>
                <a:r>
                  <a:rPr lang="en-US" dirty="0">
                    <a:latin typeface="+mn-lt"/>
                  </a:rPr>
                  <a:t> numbers of observations on each side of the partition</a:t>
                </a:r>
              </a:p>
              <a:p>
                <a:r>
                  <a:rPr lang="en-US" dirty="0">
                    <a:latin typeface="+mn-lt"/>
                  </a:rPr>
                  <a:t>Next,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partition the left and right partitions by the values nearest the medians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847" t="-7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11482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Continue to partition, round robin 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Single node is a leaf of the tree 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4226498" y="380984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9BFA00-8F8A-EFCC-877D-FFA57C9D6AF0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5B92AF-F028-8587-40F2-21F749066028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065C14-9537-91C2-B011-4A131A2A942D}"/>
              </a:ext>
            </a:extLst>
          </p:cNvPr>
          <p:cNvCxnSpPr>
            <a:cxnSpLocks/>
            <a:stCxn id="43" idx="3"/>
            <a:endCxn id="55" idx="0"/>
          </p:cNvCxnSpPr>
          <p:nvPr/>
        </p:nvCxnSpPr>
        <p:spPr>
          <a:xfrm flipH="1">
            <a:off x="3531365" y="3430504"/>
            <a:ext cx="267950" cy="378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E973BD-6A1F-A166-BA2F-81B0A28A84E0}"/>
              </a:ext>
            </a:extLst>
          </p:cNvPr>
          <p:cNvCxnSpPr>
            <a:cxnSpLocks/>
            <a:stCxn id="43" idx="5"/>
            <a:endCxn id="54" idx="0"/>
          </p:cNvCxnSpPr>
          <p:nvPr/>
        </p:nvCxnSpPr>
        <p:spPr>
          <a:xfrm>
            <a:off x="4211328" y="3430504"/>
            <a:ext cx="306508" cy="3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46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KD-trees are constructed by binary partitioning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Now there are only leaves to add to the tree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199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16C6A-B07C-2982-F6C2-66C2EA5C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DE842-B0E0-554D-5260-21395A244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Similarity Queries on KD-Trees</a:t>
            </a:r>
          </a:p>
        </p:txBody>
      </p:sp>
    </p:spTree>
    <p:extLst>
      <p:ext uri="{BB962C8B-B14F-4D97-AF65-F5344CB8AC3E}">
        <p14:creationId xmlns:p14="http://schemas.microsoft.com/office/powerpoint/2010/main" val="41968440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Query KD-tree </a:t>
                </a:r>
                <a:r>
                  <a:rPr lang="en-US" dirty="0">
                    <a:latin typeface="+mn-lt"/>
                  </a:rPr>
                  <a:t>to determine nearest neighbors 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Start at the root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Head left or right from node based on split value and sample value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  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Usually use Euclidean distance, but can use other metrics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Repeat step 2 until leaves encountered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Determine distance for nearest neighbor search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Backtrack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to other branches to determine if NN missed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Prune branches if distances are not NNs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Pruning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computational complexity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999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3069" y="896078"/>
            <a:ext cx="11345556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perform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Start with a new observation, </a:t>
            </a:r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1091014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E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G, </a:t>
                </a:r>
                <a:r>
                  <a:rPr lang="en-US" dirty="0">
                    <a:latin typeface="+mn-lt"/>
                  </a:rPr>
                  <a:t>find distance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27979" y="896078"/>
                <a:ext cx="11330645" cy="1486485"/>
              </a:xfrm>
              <a:blipFill>
                <a:blip r:embed="rId3"/>
                <a:stretch>
                  <a:fillRect l="-1130" t="-9426" r="-108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BDBA73-0EDA-A63F-883F-E3FC5B31196B}"/>
              </a:ext>
            </a:extLst>
          </p:cNvPr>
          <p:cNvCxnSpPr/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49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3-nearest neighbor query a KD-Tree by following the node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G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find distance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83249" y="896078"/>
                <a:ext cx="11375376" cy="1486485"/>
              </a:xfrm>
              <a:blipFill>
                <a:blip r:embed="rId3"/>
                <a:stretch>
                  <a:fillRect l="-1072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7397452-56DD-B179-2F6C-277725B4A95F}"/>
              </a:ext>
            </a:extLst>
          </p:cNvPr>
          <p:cNvCxnSpPr/>
          <p:nvPr/>
        </p:nvCxnSpPr>
        <p:spPr>
          <a:xfrm>
            <a:off x="10829359" y="4362586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0A2AD60-03EE-314C-6D2A-73EDA48D967C}"/>
              </a:ext>
            </a:extLst>
          </p:cNvPr>
          <p:cNvCxnSpPr>
            <a:cxnSpLocks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0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32BCB-E35F-71F4-ACCB-5980CA61F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9039-7502-1DF6-8301-AA0C9898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593CB-C8CB-2922-EED4-EE11BED775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206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Pipeline for </a:t>
            </a:r>
            <a:r>
              <a:rPr lang="en-US" b="1" dirty="0">
                <a:latin typeface="+mn-lt"/>
              </a:rPr>
              <a:t>similarity joins</a:t>
            </a:r>
            <a:r>
              <a:rPr lang="en-US" dirty="0">
                <a:latin typeface="+mn-lt"/>
              </a:rPr>
              <a:t> at massive scale</a:t>
            </a:r>
          </a:p>
          <a:p>
            <a:r>
              <a:rPr lang="en-US" sz="2400" dirty="0">
                <a:latin typeface="+mn-lt"/>
              </a:rPr>
              <a:t>Our goal is to find rapidly approximate nearest neighbors with </a:t>
            </a:r>
            <a:r>
              <a:rPr lang="en-US" sz="2400" b="1" dirty="0">
                <a:latin typeface="+mn-lt"/>
              </a:rPr>
              <a:t>high recall </a:t>
            </a:r>
          </a:p>
          <a:p>
            <a:r>
              <a:rPr lang="en-US" sz="2400" dirty="0">
                <a:latin typeface="+mn-lt"/>
              </a:rPr>
              <a:t>No one method can achieve this goal </a:t>
            </a:r>
          </a:p>
          <a:p>
            <a:r>
              <a:rPr lang="en-US" sz="2400" dirty="0">
                <a:latin typeface="+mn-lt"/>
              </a:rPr>
              <a:t>In practice use a pipeline which concatenates several methods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25C636-61DA-807E-BA01-B210757D5C93}"/>
              </a:ext>
            </a:extLst>
          </p:cNvPr>
          <p:cNvSpPr/>
          <p:nvPr/>
        </p:nvSpPr>
        <p:spPr>
          <a:xfrm>
            <a:off x="239764" y="3104774"/>
            <a:ext cx="2643414" cy="353123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Dimensionality Reduction</a:t>
            </a:r>
          </a:p>
          <a:p>
            <a:r>
              <a:rPr lang="en-US" b="1" dirty="0">
                <a:solidFill>
                  <a:schemeClr val="tx1"/>
                </a:solidFill>
              </a:rPr>
              <a:t>Create D dimensional numeric embedding vectors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Neural Embedding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Padding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Etc.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FAD268-0773-52CB-6348-0A468FE42675}"/>
              </a:ext>
            </a:extLst>
          </p:cNvPr>
          <p:cNvSpPr/>
          <p:nvPr/>
        </p:nvSpPr>
        <p:spPr>
          <a:xfrm>
            <a:off x="3325581" y="3104774"/>
            <a:ext cx="2643414" cy="353123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Coarse Quantization</a:t>
            </a:r>
          </a:p>
          <a:p>
            <a:r>
              <a:rPr lang="en-US" b="1" dirty="0">
                <a:solidFill>
                  <a:schemeClr val="tx1"/>
                </a:solidFill>
              </a:rPr>
              <a:t>Reduce scope for ANN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Inverted file - IVF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IVF Product quantization (IVF-PQ)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Inverted Multi-Index (IMI)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C1917"/>
                </a:solidFill>
                <a:effectLst/>
                <a:latin typeface="__gtPlanar_9a6492"/>
              </a:rPr>
              <a:t>IVF Hierarchical Navigable Small Worlds (HNSW)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57B868-2907-489F-A7AA-7E43FB3CC1A3}"/>
              </a:ext>
            </a:extLst>
          </p:cNvPr>
          <p:cNvSpPr/>
          <p:nvPr/>
        </p:nvSpPr>
        <p:spPr>
          <a:xfrm>
            <a:off x="6427729" y="3104774"/>
            <a:ext cx="2616488" cy="353123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Fine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Quantizaton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Further reduce search scope and improve recall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Exhaustive search – Flat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Residual PQ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Locally Sensitive Hashing (LSH)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ABDB3C-F527-7DBC-BD3D-C6B4B99A27F3}"/>
              </a:ext>
            </a:extLst>
          </p:cNvPr>
          <p:cNvSpPr/>
          <p:nvPr/>
        </p:nvSpPr>
        <p:spPr>
          <a:xfrm>
            <a:off x="9502952" y="3104774"/>
            <a:ext cx="2616488" cy="353123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Search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</a:rPr>
              <a:t>Refinemnet</a:t>
            </a:r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Increase recall for NN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Flat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__gtPlanar_9a6492"/>
              </a:rPr>
              <a:t>Refine </a:t>
            </a:r>
            <a:r>
              <a:rPr lang="en-US" dirty="0">
                <a:solidFill>
                  <a:schemeClr val="tx1"/>
                </a:solidFill>
                <a:latin typeface="__gtPlanar_9a6492"/>
              </a:rPr>
              <a:t>algorithm</a:t>
            </a:r>
            <a:endParaRPr lang="en-US" i="0" dirty="0">
              <a:solidFill>
                <a:srgbClr val="1C1917"/>
              </a:solidFill>
              <a:effectLst/>
              <a:latin typeface="__gtPlanar_9a6492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558B08C-D0B3-CF5E-3160-DA35D5363FBE}"/>
              </a:ext>
            </a:extLst>
          </p:cNvPr>
          <p:cNvSpPr/>
          <p:nvPr/>
        </p:nvSpPr>
        <p:spPr>
          <a:xfrm>
            <a:off x="5990766" y="4655040"/>
            <a:ext cx="420632" cy="44008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84C926F-6491-E28D-1427-C3F12A5B2060}"/>
              </a:ext>
            </a:extLst>
          </p:cNvPr>
          <p:cNvSpPr/>
          <p:nvPr/>
        </p:nvSpPr>
        <p:spPr>
          <a:xfrm>
            <a:off x="2883178" y="4615223"/>
            <a:ext cx="420632" cy="44008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9F50681-ADDF-1475-FEA8-6BB31A5C0EC6}"/>
              </a:ext>
            </a:extLst>
          </p:cNvPr>
          <p:cNvSpPr/>
          <p:nvPr/>
        </p:nvSpPr>
        <p:spPr>
          <a:xfrm>
            <a:off x="9044217" y="4655040"/>
            <a:ext cx="420632" cy="440085"/>
          </a:xfrm>
          <a:prstGeom prst="righ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00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10455" y="896078"/>
            <a:ext cx="11348170" cy="1486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has nearest neighbors on graph </a:t>
            </a:r>
            <a:r>
              <a:rPr lang="en-US" i="1" dirty="0">
                <a:latin typeface="+mn-lt"/>
              </a:rPr>
              <a:t>I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G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But is there a nearer neighbor on the graph?</a:t>
            </a:r>
            <a:endParaRPr lang="en-US" i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>
            <a:off x="6179658" y="3787416"/>
            <a:ext cx="751295" cy="6880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130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04511" y="896078"/>
            <a:ext cx="11354113" cy="14864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We need to </a:t>
            </a:r>
            <a:r>
              <a:rPr lang="en-US" b="1" dirty="0">
                <a:latin typeface="+mn-lt"/>
              </a:rPr>
              <a:t>backtrack</a:t>
            </a:r>
            <a:r>
              <a:rPr lang="en-US" dirty="0">
                <a:latin typeface="+mn-lt"/>
              </a:rPr>
              <a:t> to determine if there is a nearer neighbor on another branch</a:t>
            </a:r>
          </a:p>
          <a:p>
            <a:r>
              <a:rPr lang="en-US" dirty="0">
                <a:latin typeface="+mn-lt"/>
              </a:rPr>
              <a:t>Backtracking to K then to branch with F, finding a nearer neighbor than K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>
            <a:off x="4853258" y="3881007"/>
            <a:ext cx="627427" cy="65597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653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73380" y="898164"/>
            <a:ext cx="10952281" cy="14864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3-nearest neighbor query a KD-Tree by following the node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Continue </a:t>
            </a:r>
            <a:r>
              <a:rPr lang="en-US" b="1" dirty="0">
                <a:latin typeface="+mn-lt"/>
              </a:rPr>
              <a:t>backtracking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 then to branch to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, but no nearer neighbor</a:t>
            </a:r>
          </a:p>
          <a:p>
            <a:r>
              <a:rPr lang="en-US" dirty="0">
                <a:latin typeface="+mn-lt"/>
              </a:rPr>
              <a:t>We can </a:t>
            </a:r>
            <a:r>
              <a:rPr lang="en-US" b="1" dirty="0">
                <a:latin typeface="+mn-lt"/>
              </a:rPr>
              <a:t>prune</a:t>
            </a:r>
            <a:r>
              <a:rPr lang="en-US" dirty="0">
                <a:latin typeface="+mn-lt"/>
              </a:rPr>
              <a:t> the branch with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 from the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>
            <a:off x="3344349" y="3287114"/>
            <a:ext cx="951497" cy="43709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913AB7-DB2C-075A-9D79-0ADAECD6ECD3}"/>
              </a:ext>
            </a:extLst>
          </p:cNvPr>
          <p:cNvCxnSpPr>
            <a:cxnSpLocks/>
          </p:cNvCxnSpPr>
          <p:nvPr/>
        </p:nvCxnSpPr>
        <p:spPr>
          <a:xfrm>
            <a:off x="3130181" y="4103723"/>
            <a:ext cx="612293" cy="7392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64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6400" y="898164"/>
            <a:ext cx="11119261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The backtrack arrives at the root, </a:t>
            </a:r>
            <a:r>
              <a:rPr lang="en-US" b="1" dirty="0">
                <a:latin typeface="+mn-lt"/>
              </a:rPr>
              <a:t>terminating</a:t>
            </a:r>
            <a:r>
              <a:rPr lang="en-US" dirty="0">
                <a:latin typeface="+mn-lt"/>
              </a:rPr>
              <a:t> the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 flipV="1">
            <a:off x="3866866" y="2621629"/>
            <a:ext cx="986392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1936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44314-6D82-D0BF-2413-2C9B63142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4D6AF-E7E1-2D5C-B2DA-07328AD8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Mini-Hashes and Sketches</a:t>
            </a:r>
            <a:br>
              <a:rPr lang="en-US" b="1" dirty="0"/>
            </a:br>
            <a:r>
              <a:rPr lang="en-US" b="1" dirty="0"/>
              <a:t>For Similarity Search</a:t>
            </a:r>
          </a:p>
        </p:txBody>
      </p:sp>
    </p:spTree>
    <p:extLst>
      <p:ext uri="{BB962C8B-B14F-4D97-AF65-F5344CB8AC3E}">
        <p14:creationId xmlns:p14="http://schemas.microsoft.com/office/powerpoint/2010/main" val="20280478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  <a:hlinkClick r:id="rId3"/>
                  </a:rPr>
                  <a:t>Locally sensitive hashing (LSH) </a:t>
                </a:r>
                <a:r>
                  <a:rPr lang="en-US" dirty="0">
                    <a:latin typeface="+mn-lt"/>
                  </a:rPr>
                  <a:t>is a computationally efficient method to measure similarity in high dimensional spaces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LSH algorithms perform approximate similarity search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complexity for high dimensional space      </a:t>
                </a:r>
              </a:p>
              <a:p>
                <a:r>
                  <a:rPr lang="en-US" dirty="0">
                    <a:latin typeface="+mn-lt"/>
                  </a:rPr>
                  <a:t>LSH algorithms can be applied to categorical and numeric data   </a:t>
                </a:r>
              </a:p>
              <a:p>
                <a:pPr lvl="1"/>
                <a:r>
                  <a:rPr lang="en-US" dirty="0">
                    <a:latin typeface="+mn-lt"/>
                  </a:rPr>
                  <a:t>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Hamming similarity</a:t>
                </a:r>
              </a:p>
              <a:p>
                <a:pPr lvl="1"/>
                <a:r>
                  <a:rPr lang="en-US" dirty="0">
                    <a:latin typeface="+mn-lt"/>
                  </a:rPr>
                  <a:t>Euclidean similarity</a:t>
                </a:r>
              </a:p>
              <a:p>
                <a:pPr lvl="1"/>
                <a:r>
                  <a:rPr lang="en-US" dirty="0">
                    <a:latin typeface="+mn-lt"/>
                  </a:rPr>
                  <a:t>Cosign similarity </a:t>
                </a:r>
              </a:p>
              <a:p>
                <a:pPr lvl="1"/>
                <a:r>
                  <a:rPr lang="en-US" dirty="0">
                    <a:latin typeface="+mn-lt"/>
                  </a:rPr>
                  <a:t>Etc.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62280" y="898164"/>
                <a:ext cx="11063382" cy="5737844"/>
              </a:xfrm>
              <a:blipFill>
                <a:blip r:embed="rId4"/>
                <a:stretch>
                  <a:fillRect l="-1157" t="-1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872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62280" y="898164"/>
            <a:ext cx="11063382" cy="2678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process flow for LSH for document similarity  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Goal is to perform similarity search between documents in corpus</a:t>
            </a:r>
          </a:p>
          <a:p>
            <a:r>
              <a:rPr lang="en-US" dirty="0">
                <a:latin typeface="+mn-lt"/>
              </a:rPr>
              <a:t>Process involves three steps   </a:t>
            </a:r>
          </a:p>
          <a:p>
            <a:r>
              <a:rPr lang="en-US" dirty="0">
                <a:latin typeface="+mn-lt"/>
              </a:rPr>
              <a:t>Similar workflow for images and other content</a:t>
            </a:r>
          </a:p>
        </p:txBody>
      </p:sp>
      <p:sp>
        <p:nvSpPr>
          <p:cNvPr id="4" name="Rectangle: Top Corners Snipped 3">
            <a:extLst>
              <a:ext uri="{FF2B5EF4-FFF2-40B4-BE49-F238E27FC236}">
                <a16:creationId xmlns:a16="http://schemas.microsoft.com/office/drawing/2014/main" id="{5BE6CEA0-9A98-7185-1BBF-C99CD497D715}"/>
              </a:ext>
            </a:extLst>
          </p:cNvPr>
          <p:cNvSpPr/>
          <p:nvPr/>
        </p:nvSpPr>
        <p:spPr>
          <a:xfrm rot="5400000">
            <a:off x="3523477" y="3835104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C4BD74-E833-890F-38FC-78E74B0F4FDE}"/>
              </a:ext>
            </a:extLst>
          </p:cNvPr>
          <p:cNvSpPr txBox="1"/>
          <p:nvPr/>
        </p:nvSpPr>
        <p:spPr>
          <a:xfrm>
            <a:off x="3603170" y="4357807"/>
            <a:ext cx="1636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Shingling of document</a:t>
            </a:r>
          </a:p>
        </p:txBody>
      </p:sp>
      <p:sp>
        <p:nvSpPr>
          <p:cNvPr id="6" name="Rectangle: Top Corners Snipped 5">
            <a:extLst>
              <a:ext uri="{FF2B5EF4-FFF2-40B4-BE49-F238E27FC236}">
                <a16:creationId xmlns:a16="http://schemas.microsoft.com/office/drawing/2014/main" id="{3846E49C-9537-F787-3165-FCB971133079}"/>
              </a:ext>
            </a:extLst>
          </p:cNvPr>
          <p:cNvSpPr/>
          <p:nvPr/>
        </p:nvSpPr>
        <p:spPr>
          <a:xfrm rot="5400000">
            <a:off x="6328621" y="3835102"/>
            <a:ext cx="1796307" cy="1876405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811BC-A8E0-00B0-FE64-13565D8044A8}"/>
              </a:ext>
            </a:extLst>
          </p:cNvPr>
          <p:cNvSpPr txBox="1"/>
          <p:nvPr/>
        </p:nvSpPr>
        <p:spPr>
          <a:xfrm>
            <a:off x="6451208" y="3988473"/>
            <a:ext cx="16369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Mini-hashing to create sketch</a:t>
            </a:r>
          </a:p>
        </p:txBody>
      </p:sp>
      <p:sp>
        <p:nvSpPr>
          <p:cNvPr id="8" name="Rectangle: Top Corners Snipped 7">
            <a:extLst>
              <a:ext uri="{FF2B5EF4-FFF2-40B4-BE49-F238E27FC236}">
                <a16:creationId xmlns:a16="http://schemas.microsoft.com/office/drawing/2014/main" id="{CE262769-0F2B-2FDA-DBA2-003E1BDCE022}"/>
              </a:ext>
            </a:extLst>
          </p:cNvPr>
          <p:cNvSpPr/>
          <p:nvPr/>
        </p:nvSpPr>
        <p:spPr>
          <a:xfrm rot="5400000">
            <a:off x="9237460" y="3770804"/>
            <a:ext cx="1796307" cy="2005001"/>
          </a:xfrm>
          <a:prstGeom prst="snip2Same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60F8A8-4F37-25D1-7414-81764AFFEC53}"/>
              </a:ext>
            </a:extLst>
          </p:cNvPr>
          <p:cNvSpPr txBox="1"/>
          <p:nvPr/>
        </p:nvSpPr>
        <p:spPr>
          <a:xfrm>
            <a:off x="9192984" y="4173138"/>
            <a:ext cx="1906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Similarity approximated by LSH</a:t>
            </a:r>
          </a:p>
        </p:txBody>
      </p:sp>
      <p:sp>
        <p:nvSpPr>
          <p:cNvPr id="10" name="Flowchart: Magnetic Disk 9">
            <a:extLst>
              <a:ext uri="{FF2B5EF4-FFF2-40B4-BE49-F238E27FC236}">
                <a16:creationId xmlns:a16="http://schemas.microsoft.com/office/drawing/2014/main" id="{2F3CD132-BF43-FDE1-53FB-9505066B9CD6}"/>
              </a:ext>
            </a:extLst>
          </p:cNvPr>
          <p:cNvSpPr/>
          <p:nvPr/>
        </p:nvSpPr>
        <p:spPr>
          <a:xfrm>
            <a:off x="987532" y="3988473"/>
            <a:ext cx="1594758" cy="1475014"/>
          </a:xfrm>
          <a:prstGeom prst="flowChartMagneticDisk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Document Corpus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982368E9-1964-4770-9ABD-4B9307DEB008}"/>
              </a:ext>
            </a:extLst>
          </p:cNvPr>
          <p:cNvSpPr/>
          <p:nvPr/>
        </p:nvSpPr>
        <p:spPr>
          <a:xfrm rot="16200000">
            <a:off x="8365866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78623F36-9DD9-01B1-7ECD-15650EB00977}"/>
              </a:ext>
            </a:extLst>
          </p:cNvPr>
          <p:cNvSpPr/>
          <p:nvPr/>
        </p:nvSpPr>
        <p:spPr>
          <a:xfrm rot="16200000">
            <a:off x="2777369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8C529AB-69EA-E73C-E447-68A59CC4E556}"/>
              </a:ext>
            </a:extLst>
          </p:cNvPr>
          <p:cNvSpPr/>
          <p:nvPr/>
        </p:nvSpPr>
        <p:spPr>
          <a:xfrm rot="16200000">
            <a:off x="5628074" y="4569194"/>
            <a:ext cx="533400" cy="408215"/>
          </a:xfrm>
          <a:prstGeom prst="downArrow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2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 animBg="1"/>
      <p:bldP spid="1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0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different sizes – usually character shingles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aghetfghqew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Set of 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Shingle,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only in set once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For each of 4 strings, encode the shingles – simplified for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the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</a:t>
                </a:r>
                <a:r>
                  <a:rPr lang="en-US" sz="2400" b="1" dirty="0">
                    <a:latin typeface="+mn-lt"/>
                  </a:rPr>
                  <a:t>membership in the universal set of shingles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perform similarity joins at massive scale   </a:t>
                </a:r>
              </a:p>
              <a:p>
                <a:r>
                  <a:rPr lang="en-US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</a:t>
                </a:r>
              </a:p>
              <a:p>
                <a:r>
                  <a:rPr lang="en-US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dirty="0">
                    <a:latin typeface="+mn-lt"/>
                  </a:rPr>
                  <a:t>Need an efficient method for large-scale and high-dimensional </a:t>
                </a:r>
                <a:r>
                  <a:rPr lang="en-US" b="1" dirty="0">
                    <a:latin typeface="+mn-lt"/>
                  </a:rPr>
                  <a:t>similarity joins</a:t>
                </a:r>
                <a:r>
                  <a:rPr lang="en-US" dirty="0">
                    <a:latin typeface="+mn-lt"/>
                  </a:rPr>
                  <a:t>! </a:t>
                </a:r>
              </a:p>
              <a:p>
                <a:r>
                  <a:rPr lang="en-US" dirty="0">
                    <a:latin typeface="+mn-lt"/>
                  </a:rPr>
                  <a:t>Find exact low-dimensional similarity with KD-tree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Efficient algorithm for finding nearest neighbors in low dimensional spaces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Works at massive scale </a:t>
                </a:r>
              </a:p>
              <a:p>
                <a:r>
                  <a:rPr lang="en-US" dirty="0">
                    <a:latin typeface="+mn-lt"/>
                  </a:rPr>
                  <a:t>Find high-dimensional approximation using a </a:t>
                </a:r>
                <a:r>
                  <a:rPr lang="en-US" b="1" dirty="0">
                    <a:latin typeface="+mn-lt"/>
                  </a:rPr>
                  <a:t>locally sensitive hashing (LSH)</a:t>
                </a:r>
                <a:r>
                  <a:rPr lang="en-US" dirty="0">
                    <a:latin typeface="+mn-lt"/>
                  </a:rPr>
                  <a:t>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mini-hash approximates </a:t>
                </a:r>
                <a:r>
                  <a:rPr lang="en-US" sz="2800" b="1" dirty="0">
                    <a:latin typeface="+mn-lt"/>
                  </a:rPr>
                  <a:t>distance metric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Improve accuracy with </a:t>
                </a:r>
                <a:r>
                  <a:rPr lang="en-US" sz="2800" b="1" dirty="0">
                    <a:latin typeface="+mn-lt"/>
                  </a:rPr>
                  <a:t>locally sensitive hashing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Algorithm works for high dimensional data</a:t>
                </a:r>
              </a:p>
              <a:p>
                <a:r>
                  <a:rPr lang="en-US" dirty="0">
                    <a:latin typeface="+mn-lt"/>
                  </a:rPr>
                  <a:t>Apply to other distance metrics in high-dimensional spaces   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847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8043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</a:t>
                </a:r>
                <a:r>
                  <a:rPr lang="en-US">
                    <a:latin typeface="+mn-lt"/>
                  </a:rPr>
                  <a:t>Jaccard similarity</a:t>
                </a:r>
                <a:endParaRPr lang="en-US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either or both of the hashes is not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Therefore,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804355"/>
              </a:xfrm>
              <a:blipFill>
                <a:blip r:embed="rId3"/>
                <a:stretch>
                  <a:fillRect l="-1111" t="-1786" r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of shingled documents </a:t>
            </a:r>
          </a:p>
          <a:p>
            <a:r>
              <a:rPr lang="en-US" b="1" dirty="0">
                <a:latin typeface="+mn-lt"/>
              </a:rPr>
              <a:t>Permuting rows at scale is clearly impractical!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mini-hash</a:t>
            </a:r>
            <a:r>
              <a:rPr lang="en-US" dirty="0">
                <a:latin typeface="+mn-lt"/>
              </a:rPr>
              <a:t>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this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matrix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E17D7-21DC-66AE-C2EF-027E39131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8980-3914-1E64-27D6-1F2D5C1F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02C7-4FC9-9193-085A-D535901ABF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Dimensionality reduction </a:t>
            </a:r>
            <a:r>
              <a:rPr lang="en-US" dirty="0">
                <a:latin typeface="+mn-lt"/>
              </a:rPr>
              <a:t>often applied to similarity </a:t>
            </a:r>
            <a:r>
              <a:rPr lang="en-US" dirty="0" err="1">
                <a:latin typeface="+mn-lt"/>
              </a:rPr>
              <a:t>serarch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It is easier to search in a lower-dimensional space</a:t>
            </a:r>
          </a:p>
          <a:p>
            <a:r>
              <a:rPr lang="en-US" dirty="0">
                <a:latin typeface="+mn-lt"/>
              </a:rPr>
              <a:t>Many possible transformations to lower-dimensional embedding space</a:t>
            </a:r>
          </a:p>
          <a:p>
            <a:pPr lvl="1"/>
            <a:r>
              <a:rPr lang="en-US" dirty="0">
                <a:latin typeface="+mn-lt"/>
              </a:rPr>
              <a:t>Often need a nearest neighbor similarity search first!  </a:t>
            </a:r>
          </a:p>
          <a:p>
            <a:pPr lvl="1"/>
            <a:r>
              <a:rPr lang="en-US" dirty="0">
                <a:latin typeface="+mn-lt"/>
              </a:rPr>
              <a:t>Can use a neural network to find an embedding space, but computationally intensive</a:t>
            </a:r>
          </a:p>
          <a:p>
            <a:r>
              <a:rPr lang="en-US" dirty="0">
                <a:latin typeface="+mn-lt"/>
              </a:rPr>
              <a:t>Ideally want an orthogonal embedding space</a:t>
            </a:r>
          </a:p>
          <a:p>
            <a:r>
              <a:rPr lang="en-US" dirty="0">
                <a:latin typeface="+mn-lt"/>
              </a:rPr>
              <a:t>More on dimensionality reduction later in the course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661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Computing similarity with multiple mini-hashes 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Final signature matrix:</a:t>
                </a:r>
              </a:p>
              <a:p>
                <a:pPr>
                  <a:spcAft>
                    <a:spcPts val="1200"/>
                  </a:spcAft>
                </a:pPr>
                <a:endParaRPr lang="en-US" dirty="0">
                  <a:latin typeface="+mn-lt"/>
                </a:endParaRPr>
              </a:p>
              <a:p>
                <a:pPr marL="0" indent="0">
                  <a:spcAft>
                    <a:spcPts val="1200"/>
                  </a:spcAft>
                  <a:buNone/>
                </a:pPr>
                <a:endParaRPr lang="en-US" dirty="0">
                  <a:latin typeface="+mn-lt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hashes per document  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Complexity of computing Jaccard similarity is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document is now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Or, using KD-tree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since k is low-dimensional 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dirty="0">
                    <a:latin typeface="+mn-lt"/>
                  </a:rPr>
                  <a:t>But, we can do even better!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1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9063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with more mini-hashes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57B35-8AF8-3E3F-9285-48A0C513A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81325-53CA-D7CB-C924-BDFCCF4A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Locally Sensitive Hashing</a:t>
            </a:r>
          </a:p>
        </p:txBody>
      </p:sp>
    </p:spTree>
    <p:extLst>
      <p:ext uri="{BB962C8B-B14F-4D97-AF65-F5344CB8AC3E}">
        <p14:creationId xmlns:p14="http://schemas.microsoft.com/office/powerpoint/2010/main" val="40457166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low, </a:t>
                </a:r>
                <a:r>
                  <a:rPr lang="en-US" b="1" dirty="0">
                    <a:latin typeface="+mn-lt"/>
                  </a:rPr>
                  <a:t>poor sensitivity to discoveries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68E5C-26FC-0635-F972-C05CE8066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Flat Similarity Search</a:t>
            </a:r>
          </a:p>
        </p:txBody>
      </p:sp>
    </p:spTree>
    <p:extLst>
      <p:ext uri="{BB962C8B-B14F-4D97-AF65-F5344CB8AC3E}">
        <p14:creationId xmlns:p14="http://schemas.microsoft.com/office/powerpoint/2010/main" val="2755634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cases, increased false discovery rate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with decision rule:</a:t>
                </a: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how local sensitivity is constructed for Jaccard similarity: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2470" r="-1270" b="-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similarity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199742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Can visualize relationship between hash function and sensitivity of the decision rule 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Higher sensitivity,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and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increases probability of correct decision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1997425"/>
              </a:xfrm>
              <a:blipFill>
                <a:blip r:embed="rId3"/>
                <a:stretch>
                  <a:fillRect l="-952" t="-7951" b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5231F-CF4C-88FC-DE8E-FF7D0CAA88A2}"/>
              </a:ext>
            </a:extLst>
          </p:cNvPr>
          <p:cNvSpPr txBox="1"/>
          <p:nvPr/>
        </p:nvSpPr>
        <p:spPr>
          <a:xfrm>
            <a:off x="6824421" y="5014144"/>
            <a:ext cx="1007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 Positive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6B24DD-E961-A0FF-562A-F974593993CF}"/>
              </a:ext>
            </a:extLst>
          </p:cNvPr>
          <p:cNvSpPr txBox="1"/>
          <p:nvPr/>
        </p:nvSpPr>
        <p:spPr>
          <a:xfrm>
            <a:off x="3985645" y="2782669"/>
            <a:ext cx="1097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False Negative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81614-7556-0990-89BE-B6D81C26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5547-44B4-22A7-AAC8-A7BBF3D5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Improving LSH</a:t>
            </a:r>
          </a:p>
        </p:txBody>
      </p:sp>
    </p:spTree>
    <p:extLst>
      <p:ext uri="{BB962C8B-B14F-4D97-AF65-F5344CB8AC3E}">
        <p14:creationId xmlns:p14="http://schemas.microsoft.com/office/powerpoint/2010/main" val="41419965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thresholds,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exceeds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thresholds, 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pPr lvl="1"/>
                <a:r>
                  <a:rPr lang="en-US" dirty="0">
                    <a:latin typeface="+mn-lt"/>
                  </a:rPr>
                  <a:t>r hashes per band</a:t>
                </a:r>
              </a:p>
              <a:p>
                <a:pPr lvl="1"/>
                <a:r>
                  <a:rPr lang="en-US" dirty="0">
                    <a:latin typeface="+mn-lt"/>
                  </a:rPr>
                  <a:t>d bands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AND-Construction,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8C6B3-08C0-7742-AB1F-8E4D168C1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150A9-E2F1-00D7-C164-1FD356563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Flat similarity search finds exact solution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52624-8568-61DF-C50F-2278B397F55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Flat similarity search finds an exact solution to the nearest neighbor problem </a:t>
                </a:r>
              </a:p>
              <a:p>
                <a:r>
                  <a:rPr lang="en-US" dirty="0">
                    <a:latin typeface="+mn-lt"/>
                  </a:rPr>
                  <a:t>Flat similarity search computes exact similarity </a:t>
                </a:r>
              </a:p>
              <a:p>
                <a:r>
                  <a:rPr lang="en-US" dirty="0">
                    <a:latin typeface="+mn-lt"/>
                  </a:rPr>
                  <a:t>Flat similarity search requires computing all the pairwise similarities of n variables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𝑐𝑜𝑚𝑝𝑙𝑒𝑥𝑖𝑡𝑦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Flat similarity search finds exact nearest neighbors at a cost</a:t>
                </a:r>
              </a:p>
              <a:p>
                <a:pPr lvl="1"/>
                <a:r>
                  <a:rPr lang="en-US" dirty="0">
                    <a:latin typeface="+mn-lt"/>
                  </a:rPr>
                  <a:t>High computational complexity</a:t>
                </a:r>
              </a:p>
              <a:p>
                <a:pPr lvl="1"/>
                <a:r>
                  <a:rPr lang="en-US" dirty="0">
                    <a:latin typeface="+mn-lt"/>
                  </a:rPr>
                  <a:t>Hight memory requirement – no compression       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52624-8568-61DF-C50F-2278B397F5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610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Notice, 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for KD-tree</a:t>
                </a: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</a:t>
                </a:r>
                <a:r>
                  <a:rPr lang="en-US" b="1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!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 hash to same bucket indicates high similarity 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186680" y="581144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1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340600" y="546755"/>
            <a:ext cx="187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3" idx="3"/>
            <a:endCxn id="78" idx="1"/>
          </p:cNvCxnSpPr>
          <p:nvPr/>
        </p:nvCxnSpPr>
        <p:spPr>
          <a:xfrm>
            <a:off x="6940417" y="3370658"/>
            <a:ext cx="3641171" cy="18855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38" idx="3"/>
            <a:endCxn id="78" idx="1"/>
          </p:cNvCxnSpPr>
          <p:nvPr/>
        </p:nvCxnSpPr>
        <p:spPr>
          <a:xfrm>
            <a:off x="9091299" y="2755249"/>
            <a:ext cx="1490289" cy="25010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34FEE-F730-20D7-BB7C-47B6DCCF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85589-00E9-A33E-686B-906EA3FAA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LSH With Other Similarity Metrics</a:t>
            </a:r>
          </a:p>
        </p:txBody>
      </p:sp>
    </p:spTree>
    <p:extLst>
      <p:ext uri="{BB962C8B-B14F-4D97-AF65-F5344CB8AC3E}">
        <p14:creationId xmlns:p14="http://schemas.microsoft.com/office/powerpoint/2010/main" val="18376309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l limited to l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x, y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EEB62-0204-F0B9-249D-FADDE5CB7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273ED-5BF7-A8D8-1651-CB5186D7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104337"/>
          </a:xfrm>
        </p:spPr>
        <p:txBody>
          <a:bodyPr/>
          <a:lstStyle/>
          <a:p>
            <a:pPr algn="ctr"/>
            <a:r>
              <a:rPr lang="en-US" b="1" dirty="0"/>
              <a:t>Evaluation of ANNS</a:t>
            </a:r>
          </a:p>
        </p:txBody>
      </p:sp>
    </p:spTree>
    <p:extLst>
      <p:ext uri="{BB962C8B-B14F-4D97-AF65-F5344CB8AC3E}">
        <p14:creationId xmlns:p14="http://schemas.microsoft.com/office/powerpoint/2010/main" val="28259976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sign, 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</a:t>
                </a:r>
                <a:r>
                  <a:rPr lang="en-US">
                    <a:latin typeface="+mn-lt"/>
                  </a:rPr>
                  <a:t>for very </a:t>
                </a:r>
                <a:r>
                  <a:rPr lang="en-US" dirty="0">
                    <a:latin typeface="+mn-lt"/>
                  </a:rPr>
                  <a:t>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18412</TotalTime>
  <Words>5831</Words>
  <Application>Microsoft Office PowerPoint</Application>
  <PresentationFormat>Widescreen</PresentationFormat>
  <Paragraphs>1774</Paragraphs>
  <Slides>92</Slides>
  <Notes>79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2" baseType="lpstr">
      <vt:lpstr>__gtPlanar_9a6492</vt:lpstr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Efficient Similarity Search</vt:lpstr>
      <vt:lpstr>Similarity Search at Scale</vt:lpstr>
      <vt:lpstr>Similarity Search at Scale</vt:lpstr>
      <vt:lpstr>Similarity Search at Scale</vt:lpstr>
      <vt:lpstr>Similarity Search at Scale</vt:lpstr>
      <vt:lpstr>Similarity Search at Scale</vt:lpstr>
      <vt:lpstr>Flat Similarity Search</vt:lpstr>
      <vt:lpstr>Flat similarity search finds exact solution </vt:lpstr>
      <vt:lpstr>Evaluation of ANNS</vt:lpstr>
      <vt:lpstr>Evaluation of ANNS</vt:lpstr>
      <vt:lpstr>Evaluation of ANNS</vt:lpstr>
      <vt:lpstr>Inverted File Systems</vt:lpstr>
      <vt:lpstr>Inverted file systems enable look-up by value</vt:lpstr>
      <vt:lpstr>Inverted file systems enable look-up by value</vt:lpstr>
      <vt:lpstr>Coarse Quantization</vt:lpstr>
      <vt:lpstr>Coarse coding divides the search region</vt:lpstr>
      <vt:lpstr>Coarse coding divides the search region</vt:lpstr>
      <vt:lpstr>Coarse coding divides the search region</vt:lpstr>
      <vt:lpstr>Coarse coding divides the search region</vt:lpstr>
      <vt:lpstr>Coarse coding divides the search region</vt:lpstr>
      <vt:lpstr>Coarse coding divides the search region</vt:lpstr>
      <vt:lpstr>Product Quantization</vt:lpstr>
      <vt:lpstr>Product Quantization </vt:lpstr>
      <vt:lpstr>Hierarchical Navigable Small World (HNSW) Graphs</vt:lpstr>
      <vt:lpstr>Hierarchical Navigable Small World Graphs</vt:lpstr>
      <vt:lpstr>Building 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Similarity Queries on 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Mini-Hashes and Sketches For Similarity Search</vt:lpstr>
      <vt:lpstr>Locally Sensitive Hashing</vt:lpstr>
      <vt:lpstr>Locally Sensitive Hashing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LSH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Other Similarity Metrics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508</cp:revision>
  <dcterms:created xsi:type="dcterms:W3CDTF">2021-06-01T18:04:30Z</dcterms:created>
  <dcterms:modified xsi:type="dcterms:W3CDTF">2025-06-02T02:51:59Z</dcterms:modified>
</cp:coreProperties>
</file>