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359" r:id="rId3"/>
    <p:sldId id="378" r:id="rId4"/>
    <p:sldId id="364" r:id="rId5"/>
    <p:sldId id="371" r:id="rId6"/>
    <p:sldId id="257" r:id="rId7"/>
    <p:sldId id="263" r:id="rId8"/>
    <p:sldId id="259" r:id="rId9"/>
    <p:sldId id="261" r:id="rId10"/>
    <p:sldId id="258" r:id="rId11"/>
    <p:sldId id="264" r:id="rId12"/>
    <p:sldId id="274" r:id="rId13"/>
    <p:sldId id="280" r:id="rId14"/>
    <p:sldId id="282" r:id="rId15"/>
    <p:sldId id="283" r:id="rId16"/>
    <p:sldId id="284" r:id="rId17"/>
    <p:sldId id="285" r:id="rId18"/>
    <p:sldId id="290" r:id="rId19"/>
    <p:sldId id="287" r:id="rId20"/>
    <p:sldId id="288" r:id="rId21"/>
    <p:sldId id="279" r:id="rId22"/>
    <p:sldId id="286" r:id="rId23"/>
    <p:sldId id="271" r:id="rId24"/>
    <p:sldId id="272" r:id="rId25"/>
    <p:sldId id="273" r:id="rId26"/>
    <p:sldId id="278" r:id="rId27"/>
    <p:sldId id="277" r:id="rId28"/>
    <p:sldId id="265" r:id="rId29"/>
    <p:sldId id="268" r:id="rId30"/>
    <p:sldId id="291" r:id="rId31"/>
    <p:sldId id="269" r:id="rId32"/>
    <p:sldId id="266" r:id="rId33"/>
    <p:sldId id="270" r:id="rId34"/>
    <p:sldId id="292" r:id="rId35"/>
    <p:sldId id="297" r:id="rId36"/>
    <p:sldId id="289" r:id="rId37"/>
    <p:sldId id="293" r:id="rId38"/>
    <p:sldId id="295" r:id="rId39"/>
    <p:sldId id="294" r:id="rId40"/>
    <p:sldId id="296" r:id="rId41"/>
    <p:sldId id="267" r:id="rId42"/>
    <p:sldId id="298" r:id="rId43"/>
    <p:sldId id="299" r:id="rId44"/>
    <p:sldId id="300" r:id="rId45"/>
    <p:sldId id="379" r:id="rId46"/>
    <p:sldId id="38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8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1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nection_Machine" TargetMode="External"/><Relationship Id="rId7" Type="http://schemas.openxmlformats.org/officeDocument/2006/relationships/hyperlink" Target="https://arxiv.org/abs/1603.04467" TargetMode="External"/><Relationship Id="rId2" Type="http://schemas.openxmlformats.org/officeDocument/2006/relationships/hyperlink" Target="https://en.wikipedia.org/wiki/Tera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eople.csail.mit.edu/matei/papers/2010/hotcloud_spark.pdf" TargetMode="External"/><Relationship Id="rId5" Type="http://schemas.openxmlformats.org/officeDocument/2006/relationships/hyperlink" Target="http://www.iro.umontreal.ca/~lisa/pointeurs/theano_scipy2010.pdf" TargetMode="External"/><Relationship Id="rId4" Type="http://schemas.openxmlformats.org/officeDocument/2006/relationships/hyperlink" Target="http://static.googleusercontent.com/media/research.google.com/es/us/archive/mapreduce-osdi04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docs/r1.2.1/hdfs_design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r1.2.1/hdfs_design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archive/mapreduce-osdi04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61314109_VisReduce_Fast_and_responsive_incremental_information_visualization_of_large_dataset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current/hadoop-mapreduce-client/hadoop-mapreduce-client-core/MapReduceTutorial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61314109_VisReduce_Fast_and_responsive_incremental_information_visualization_of_large_dataset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0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eecs.berkeley.edu/Pubs/TechRpts/2011/EECS-2011-82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-flair.training/blogs/apache-spark-lazy-evaluation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index.html" TargetMode="External"/><Relationship Id="rId2" Type="http://schemas.openxmlformats.org/officeDocument/2006/relationships/hyperlink" Target="https://data-flair.training/blogs/spark-rdd-tuto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rk.apache.org/docs/latest/cluster-overview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Big Data Analytic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17D45E-3ED0-4FC2-99B6-FC004E420B12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Network bandwidth  </a:t>
            </a:r>
            <a:endParaRPr lang="en-US" sz="3200" b="1" dirty="0"/>
          </a:p>
          <a:p>
            <a:r>
              <a:rPr lang="en-US" dirty="0"/>
              <a:t>Clusters of servers connected by networks </a:t>
            </a:r>
          </a:p>
          <a:p>
            <a:r>
              <a:rPr lang="en-US" dirty="0"/>
              <a:t>Network interconnected by switches  </a:t>
            </a:r>
          </a:p>
          <a:p>
            <a:r>
              <a:rPr lang="en-US" dirty="0"/>
              <a:t>Network bandwidth is limited and has increased slowly   </a:t>
            </a:r>
          </a:p>
          <a:p>
            <a:pPr lvl="1"/>
            <a:r>
              <a:rPr lang="en-US" dirty="0"/>
              <a:t>1980s – 10 </a:t>
            </a:r>
            <a:r>
              <a:rPr lang="en-US" dirty="0" err="1"/>
              <a:t>Mbits</a:t>
            </a:r>
            <a:r>
              <a:rPr lang="en-US" dirty="0"/>
              <a:t>/sec  </a:t>
            </a:r>
          </a:p>
          <a:p>
            <a:pPr lvl="1"/>
            <a:r>
              <a:rPr lang="en-US" dirty="0"/>
              <a:t>2020 – 1,000 </a:t>
            </a:r>
            <a:r>
              <a:rPr lang="en-US" dirty="0" err="1"/>
              <a:t>Mbits</a:t>
            </a:r>
            <a:r>
              <a:rPr lang="en-US" dirty="0"/>
              <a:t>/sec  </a:t>
            </a:r>
          </a:p>
          <a:p>
            <a:pPr lvl="1"/>
            <a:r>
              <a:rPr lang="en-US" dirty="0"/>
              <a:t>Network bandwidth is shared across cluster    </a:t>
            </a:r>
          </a:p>
          <a:p>
            <a:r>
              <a:rPr lang="en-US" dirty="0"/>
              <a:t>Scalable analytic algorithms must limit network communications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5215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limits scalability of clusters?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r>
              <a:rPr lang="en-US" dirty="0"/>
              <a:t>Communications bandwidth between servers in cluster is greatest limitation  </a:t>
            </a:r>
          </a:p>
          <a:p>
            <a:r>
              <a:rPr lang="en-US" dirty="0"/>
              <a:t>Disk access is next greatest limitation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6611879-88E6-4977-8421-1009EC25F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732723"/>
              </p:ext>
            </p:extLst>
          </p:nvPr>
        </p:nvGraphicFramePr>
        <p:xfrm>
          <a:off x="726939" y="1825212"/>
          <a:ext cx="1063054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725">
                  <a:extLst>
                    <a:ext uri="{9D8B030D-6E8A-4147-A177-3AD203B41FA5}">
                      <a16:colId xmlns:a16="http://schemas.microsoft.com/office/drawing/2014/main" val="2164693336"/>
                    </a:ext>
                  </a:extLst>
                </a:gridCol>
                <a:gridCol w="4138048">
                  <a:extLst>
                    <a:ext uri="{9D8B030D-6E8A-4147-A177-3AD203B41FA5}">
                      <a16:colId xmlns:a16="http://schemas.microsoft.com/office/drawing/2014/main" val="2180724274"/>
                    </a:ext>
                  </a:extLst>
                </a:gridCol>
                <a:gridCol w="4150772">
                  <a:extLst>
                    <a:ext uri="{9D8B030D-6E8A-4147-A177-3AD203B41FA5}">
                      <a16:colId xmlns:a16="http://schemas.microsoft.com/office/drawing/2014/main" val="2127541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Capacity and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80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Massively Scalable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Multiple cores per server 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Many servers in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33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Main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Fast, but limited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Shared with multiple 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50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File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Massive capacity, but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 failure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0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Limited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Shared across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409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97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069942"/>
            <a:ext cx="11159350" cy="57126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Long history of large scale analytic computing</a:t>
            </a:r>
          </a:p>
          <a:p>
            <a:r>
              <a:rPr lang="en-US" dirty="0"/>
              <a:t>Parallel and cluster computing developed starting in 1980s</a:t>
            </a:r>
          </a:p>
          <a:p>
            <a:pPr lvl="1"/>
            <a:r>
              <a:rPr lang="en-US" dirty="0"/>
              <a:t>Around 1980 the </a:t>
            </a:r>
            <a:r>
              <a:rPr lang="en-US" dirty="0">
                <a:hlinkClick r:id="rId2"/>
              </a:rPr>
              <a:t>Teradata</a:t>
            </a:r>
            <a:r>
              <a:rPr lang="en-US" dirty="0"/>
              <a:t> platform became available </a:t>
            </a:r>
          </a:p>
          <a:p>
            <a:pPr lvl="1"/>
            <a:r>
              <a:rPr lang="en-US" dirty="0"/>
              <a:t>1983 </a:t>
            </a:r>
            <a:r>
              <a:rPr lang="en-US" dirty="0">
                <a:hlinkClick r:id="rId3"/>
              </a:rPr>
              <a:t>Connection Machine </a:t>
            </a:r>
            <a:r>
              <a:rPr lang="en-US" dirty="0"/>
              <a:t>employed up to 1024 CPUs  </a:t>
            </a:r>
          </a:p>
          <a:p>
            <a:pPr lvl="1"/>
            <a:r>
              <a:rPr lang="en-US" dirty="0"/>
              <a:t>Algorithms resembled MapReduce of the 21</a:t>
            </a:r>
            <a:r>
              <a:rPr lang="en-US" baseline="30000" dirty="0"/>
              <a:t>st</a:t>
            </a:r>
            <a:r>
              <a:rPr lang="en-US" dirty="0"/>
              <a:t> Century  </a:t>
            </a:r>
          </a:p>
          <a:p>
            <a:r>
              <a:rPr lang="en-US" dirty="0"/>
              <a:t>In 21</a:t>
            </a:r>
            <a:r>
              <a:rPr lang="en-US" baseline="30000" dirty="0"/>
              <a:t>st</a:t>
            </a:r>
            <a:r>
              <a:rPr lang="en-US" dirty="0"/>
              <a:t> Century massive clusters of identical servers become common </a:t>
            </a:r>
          </a:p>
          <a:p>
            <a:pPr lvl="1"/>
            <a:r>
              <a:rPr lang="en-US" dirty="0"/>
              <a:t>Google’s MapReduce algorithm (</a:t>
            </a:r>
            <a:r>
              <a:rPr lang="en-US" dirty="0">
                <a:hlinkClick r:id="rId4"/>
              </a:rPr>
              <a:t>Dean and Ghemawat 2004</a:t>
            </a:r>
            <a:r>
              <a:rPr lang="en-US" dirty="0"/>
              <a:t>) represented a significant step in employing massive clusters  </a:t>
            </a:r>
          </a:p>
          <a:p>
            <a:r>
              <a:rPr lang="en-US" dirty="0"/>
              <a:t>Workflow architectures followed shortly thereafter</a:t>
            </a:r>
          </a:p>
          <a:p>
            <a:pPr lvl="1"/>
            <a:r>
              <a:rPr lang="en-US" dirty="0"/>
              <a:t>Theano platform (</a:t>
            </a:r>
            <a:r>
              <a:rPr lang="en-US" dirty="0" err="1">
                <a:hlinkClick r:id="rId5"/>
              </a:rPr>
              <a:t>Bergstra</a:t>
            </a:r>
            <a:r>
              <a:rPr lang="en-US" dirty="0">
                <a:hlinkClick r:id="rId5"/>
              </a:rPr>
              <a:t> et.al. 2010</a:t>
            </a:r>
            <a:r>
              <a:rPr lang="en-US" dirty="0"/>
              <a:t>) first released 2006 </a:t>
            </a:r>
          </a:p>
          <a:p>
            <a:pPr lvl="1"/>
            <a:r>
              <a:rPr lang="en-US" dirty="0"/>
              <a:t>Spark is a widely used and flexible workflow platform (</a:t>
            </a:r>
            <a:r>
              <a:rPr lang="en-US" dirty="0" err="1">
                <a:hlinkClick r:id="rId6"/>
              </a:rPr>
              <a:t>Zaharia</a:t>
            </a:r>
            <a:r>
              <a:rPr lang="en-US" dirty="0">
                <a:hlinkClick r:id="rId6"/>
              </a:rPr>
              <a:t>, et.al. 2010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TensorFlow is a widely used workflow framework for linear algebra calculations (</a:t>
            </a:r>
            <a:r>
              <a:rPr lang="en-US" dirty="0">
                <a:hlinkClick r:id="rId7"/>
              </a:rPr>
              <a:t>Abadi, et al. 2016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And many others…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288693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Simple model of cluster architecture distributes computing across many (thousands) of severs </a:t>
            </a:r>
          </a:p>
          <a:p>
            <a:r>
              <a:rPr lang="en-US" sz="3200" dirty="0"/>
              <a:t>Servers comprise</a:t>
            </a:r>
          </a:p>
          <a:p>
            <a:pPr lvl="1"/>
            <a:r>
              <a:rPr lang="en-US" sz="2800" dirty="0"/>
              <a:t>Central processors (CPUs) </a:t>
            </a:r>
          </a:p>
          <a:p>
            <a:pPr lvl="1"/>
            <a:r>
              <a:rPr lang="en-US" sz="2800" dirty="0"/>
              <a:t>Main memory (RAM) </a:t>
            </a:r>
          </a:p>
          <a:p>
            <a:pPr lvl="1"/>
            <a:r>
              <a:rPr lang="en-US" sz="2800" dirty="0"/>
              <a:t>Persistent memory (Disk)  </a:t>
            </a:r>
          </a:p>
          <a:p>
            <a:r>
              <a:rPr lang="en-US" sz="3200" dirty="0"/>
              <a:t>Servers are </a:t>
            </a:r>
            <a:r>
              <a:rPr lang="en-US" sz="3200" b="1" dirty="0"/>
              <a:t>interconnected by network </a:t>
            </a:r>
            <a:r>
              <a:rPr lang="en-US" sz="3200" dirty="0"/>
              <a:t>(switches) </a:t>
            </a:r>
          </a:p>
          <a:p>
            <a:r>
              <a:rPr lang="en-US" sz="3200" dirty="0"/>
              <a:t>We need to </a:t>
            </a:r>
            <a:r>
              <a:rPr lang="en-US" sz="3200" b="1" dirty="0"/>
              <a:t>distribute the computing</a:t>
            </a:r>
            <a:r>
              <a:rPr lang="en-US" sz="3200" dirty="0"/>
              <a:t> load across the servers in the cluster </a:t>
            </a:r>
          </a:p>
          <a:p>
            <a:pPr lvl="1"/>
            <a:r>
              <a:rPr lang="en-US" sz="2800" dirty="0"/>
              <a:t>Algorithms must </a:t>
            </a:r>
            <a:r>
              <a:rPr lang="en-US" sz="2800" b="1" dirty="0"/>
              <a:t>balance the load</a:t>
            </a:r>
            <a:r>
              <a:rPr lang="en-US" sz="2800" dirty="0"/>
              <a:t> across servers 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</p:spTree>
    <p:extLst>
      <p:ext uri="{BB962C8B-B14F-4D97-AF65-F5344CB8AC3E}">
        <p14:creationId xmlns:p14="http://schemas.microsoft.com/office/powerpoint/2010/main" val="64676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637" y="1168174"/>
            <a:ext cx="10515600" cy="9114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Cluster architecture distributes computing across many (thousands) of severs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681D2A59-7671-4D05-8CCA-CECDCE8CFF28}"/>
              </a:ext>
            </a:extLst>
          </p:cNvPr>
          <p:cNvGrpSpPr>
            <a:grpSpLocks/>
          </p:cNvGrpSpPr>
          <p:nvPr/>
        </p:nvGrpSpPr>
        <p:grpSpPr bwMode="auto">
          <a:xfrm>
            <a:off x="1758696" y="4467616"/>
            <a:ext cx="1295400" cy="1828800"/>
            <a:chOff x="912" y="1536"/>
            <a:chExt cx="1488" cy="2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32CA24-9ED5-4DDD-8D09-1560A2091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C5A81B6E-0C5E-4796-ADCA-3A6076B93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939E6976-9E53-400B-8E1D-D7CD25D8D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B02E9D09-D552-4587-99F0-DDD598CE4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1A5FED30-1756-4872-B57F-0C01C043A23F}"/>
              </a:ext>
            </a:extLst>
          </p:cNvPr>
          <p:cNvGrpSpPr>
            <a:grpSpLocks/>
          </p:cNvGrpSpPr>
          <p:nvPr/>
        </p:nvGrpSpPr>
        <p:grpSpPr bwMode="auto">
          <a:xfrm>
            <a:off x="4044696" y="4467616"/>
            <a:ext cx="1295400" cy="1828800"/>
            <a:chOff x="912" y="1536"/>
            <a:chExt cx="1488" cy="2160"/>
          </a:xfrm>
        </p:grpSpPr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299D7C05-7797-4859-90E4-A91856564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12" name="AutoShape 16">
              <a:extLst>
                <a:ext uri="{FF2B5EF4-FFF2-40B4-BE49-F238E27FC236}">
                  <a16:creationId xmlns:a16="http://schemas.microsoft.com/office/drawing/2014/main" id="{20226155-5A7C-4ED7-9E13-761AE4F6E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A2695924-A9EE-40B5-95CF-39F0F3A6F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F7CA9291-62CC-4F4B-A9C9-9EA9A99CD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15" name="Text Box 24">
            <a:extLst>
              <a:ext uri="{FF2B5EF4-FFF2-40B4-BE49-F238E27FC236}">
                <a16:creationId xmlns:a16="http://schemas.microsoft.com/office/drawing/2014/main" id="{1B333EC2-EA84-4161-AA30-21C732617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496" y="5001016"/>
            <a:ext cx="404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BA41ADC5-C6FB-4C8D-9E20-112720F15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632" y="3429000"/>
            <a:ext cx="3330543" cy="44728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1 Gbps within rack</a:t>
            </a:r>
          </a:p>
        </p:txBody>
      </p:sp>
      <p:sp>
        <p:nvSpPr>
          <p:cNvPr id="17" name="Line 34">
            <a:extLst>
              <a:ext uri="{FF2B5EF4-FFF2-40B4-BE49-F238E27FC236}">
                <a16:creationId xmlns:a16="http://schemas.microsoft.com/office/drawing/2014/main" id="{35576F2C-0E01-41B3-87D9-BC753E6F4C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8296" y="3858016"/>
            <a:ext cx="685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18" name="Line 36">
            <a:extLst>
              <a:ext uri="{FF2B5EF4-FFF2-40B4-BE49-F238E27FC236}">
                <a16:creationId xmlns:a16="http://schemas.microsoft.com/office/drawing/2014/main" id="{FEFC74F7-7DB8-44AD-ADB3-01A69C1D2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096" y="3858016"/>
            <a:ext cx="762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grpSp>
        <p:nvGrpSpPr>
          <p:cNvPr id="19" name="Group 38">
            <a:extLst>
              <a:ext uri="{FF2B5EF4-FFF2-40B4-BE49-F238E27FC236}">
                <a16:creationId xmlns:a16="http://schemas.microsoft.com/office/drawing/2014/main" id="{A56498B8-9594-4362-8A98-AD76D2EA4528}"/>
              </a:ext>
            </a:extLst>
          </p:cNvPr>
          <p:cNvGrpSpPr>
            <a:grpSpLocks/>
          </p:cNvGrpSpPr>
          <p:nvPr/>
        </p:nvGrpSpPr>
        <p:grpSpPr bwMode="auto">
          <a:xfrm>
            <a:off x="5721096" y="4467616"/>
            <a:ext cx="1295400" cy="1828800"/>
            <a:chOff x="912" y="1536"/>
            <a:chExt cx="1488" cy="2160"/>
          </a:xfrm>
        </p:grpSpPr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047A5FC5-B308-4BA1-A1D4-3DB8E37EB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21" name="AutoShape 40">
              <a:extLst>
                <a:ext uri="{FF2B5EF4-FFF2-40B4-BE49-F238E27FC236}">
                  <a16:creationId xmlns:a16="http://schemas.microsoft.com/office/drawing/2014/main" id="{100787A8-9087-4B61-9CCB-9F256D4ED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22" name="Rectangle 41">
              <a:extLst>
                <a:ext uri="{FF2B5EF4-FFF2-40B4-BE49-F238E27FC236}">
                  <a16:creationId xmlns:a16="http://schemas.microsoft.com/office/drawing/2014/main" id="{DC50086A-E6CC-4ED2-ACCC-FE0C2F68A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23" name="Rectangle 42">
              <a:extLst>
                <a:ext uri="{FF2B5EF4-FFF2-40B4-BE49-F238E27FC236}">
                  <a16:creationId xmlns:a16="http://schemas.microsoft.com/office/drawing/2014/main" id="{0CB71F89-4C6E-4325-82E0-22B4F5E23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24" name="Group 43">
            <a:extLst>
              <a:ext uri="{FF2B5EF4-FFF2-40B4-BE49-F238E27FC236}">
                <a16:creationId xmlns:a16="http://schemas.microsoft.com/office/drawing/2014/main" id="{50A13F22-F4C9-4C87-8C24-B4DFDE521A25}"/>
              </a:ext>
            </a:extLst>
          </p:cNvPr>
          <p:cNvGrpSpPr>
            <a:grpSpLocks/>
          </p:cNvGrpSpPr>
          <p:nvPr/>
        </p:nvGrpSpPr>
        <p:grpSpPr bwMode="auto">
          <a:xfrm>
            <a:off x="8007096" y="4467616"/>
            <a:ext cx="1295400" cy="1828800"/>
            <a:chOff x="912" y="1536"/>
            <a:chExt cx="1488" cy="2160"/>
          </a:xfrm>
        </p:grpSpPr>
        <p:sp>
          <p:nvSpPr>
            <p:cNvPr id="25" name="Rectangle 44">
              <a:extLst>
                <a:ext uri="{FF2B5EF4-FFF2-40B4-BE49-F238E27FC236}">
                  <a16:creationId xmlns:a16="http://schemas.microsoft.com/office/drawing/2014/main" id="{942AE793-475D-4D4D-830B-EA8FA49FF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26" name="AutoShape 45">
              <a:extLst>
                <a:ext uri="{FF2B5EF4-FFF2-40B4-BE49-F238E27FC236}">
                  <a16:creationId xmlns:a16="http://schemas.microsoft.com/office/drawing/2014/main" id="{9A0C99C4-1FCC-4B4A-9D39-358B3E52A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27" name="Rectangle 46">
              <a:extLst>
                <a:ext uri="{FF2B5EF4-FFF2-40B4-BE49-F238E27FC236}">
                  <a16:creationId xmlns:a16="http://schemas.microsoft.com/office/drawing/2014/main" id="{8FF31E63-00F1-4FB4-88DD-B5527AE17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28" name="Rectangle 47">
              <a:extLst>
                <a:ext uri="{FF2B5EF4-FFF2-40B4-BE49-F238E27FC236}">
                  <a16:creationId xmlns:a16="http://schemas.microsoft.com/office/drawing/2014/main" id="{808BB43D-F702-4B60-B104-68B7A8D12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29" name="Text Box 48">
            <a:extLst>
              <a:ext uri="{FF2B5EF4-FFF2-40B4-BE49-F238E27FC236}">
                <a16:creationId xmlns:a16="http://schemas.microsoft.com/office/drawing/2014/main" id="{B7855839-0DFE-43E2-9384-71D1C2B7F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8896" y="5001016"/>
            <a:ext cx="404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31" name="Line 50">
            <a:extLst>
              <a:ext uri="{FF2B5EF4-FFF2-40B4-BE49-F238E27FC236}">
                <a16:creationId xmlns:a16="http://schemas.microsoft.com/office/drawing/2014/main" id="{757C6613-93E5-48FB-B1EB-36399C6A40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30696" y="3858016"/>
            <a:ext cx="685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32" name="Line 51">
            <a:extLst>
              <a:ext uri="{FF2B5EF4-FFF2-40B4-BE49-F238E27FC236}">
                <a16:creationId xmlns:a16="http://schemas.microsoft.com/office/drawing/2014/main" id="{B5CA7405-1BCD-4B45-9227-3132E8019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8496" y="3858016"/>
            <a:ext cx="762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33" name="Rectangle 52">
            <a:extLst>
              <a:ext uri="{FF2B5EF4-FFF2-40B4-BE49-F238E27FC236}">
                <a16:creationId xmlns:a16="http://schemas.microsoft.com/office/drawing/2014/main" id="{32190773-E757-40EB-9518-7614762E0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892" y="2493737"/>
            <a:ext cx="6946604" cy="48797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2-10 Gbps, rack interconnect backbone </a:t>
            </a:r>
          </a:p>
        </p:txBody>
      </p:sp>
      <p:sp>
        <p:nvSpPr>
          <p:cNvPr id="34" name="Line 53">
            <a:extLst>
              <a:ext uri="{FF2B5EF4-FFF2-40B4-BE49-F238E27FC236}">
                <a16:creationId xmlns:a16="http://schemas.microsoft.com/office/drawing/2014/main" id="{71A84007-2B41-4A18-AA98-CC43C577D1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80391" y="2999984"/>
            <a:ext cx="1346789" cy="44728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54">
            <a:extLst>
              <a:ext uri="{FF2B5EF4-FFF2-40B4-BE49-F238E27FC236}">
                <a16:creationId xmlns:a16="http://schemas.microsoft.com/office/drawing/2014/main" id="{D23AE02B-468E-45B0-86F4-A66BEBD7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5900" y="3010024"/>
            <a:ext cx="1585244" cy="4189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E1F68876-4AC4-419E-BA45-1A4BE52DC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194" y="3410731"/>
            <a:ext cx="3330543" cy="48797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1 Gbps within rack</a:t>
            </a:r>
          </a:p>
        </p:txBody>
      </p:sp>
    </p:spTree>
    <p:extLst>
      <p:ext uri="{BB962C8B-B14F-4D97-AF65-F5344CB8AC3E}">
        <p14:creationId xmlns:p14="http://schemas.microsoft.com/office/powerpoint/2010/main" val="2161909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Cluster architecture distributes computing across many (thousands) of severs </a:t>
            </a:r>
          </a:p>
          <a:p>
            <a:r>
              <a:rPr lang="en-US" sz="3200" dirty="0"/>
              <a:t>Reliability is significant problem in cluster computing  </a:t>
            </a:r>
          </a:p>
          <a:p>
            <a:pPr lvl="1"/>
            <a:r>
              <a:rPr lang="en-US" sz="2800" dirty="0"/>
              <a:t>Disk (mechanical) is most likely to fail</a:t>
            </a:r>
          </a:p>
          <a:p>
            <a:pPr lvl="1"/>
            <a:r>
              <a:rPr lang="en-US" sz="2800" dirty="0"/>
              <a:t>Servers and entire racks fail</a:t>
            </a:r>
          </a:p>
          <a:p>
            <a:pPr lvl="1"/>
            <a:r>
              <a:rPr lang="en-US" sz="2800" dirty="0"/>
              <a:t>Switch failure leaves part of the cluster isolated  </a:t>
            </a:r>
          </a:p>
          <a:p>
            <a:r>
              <a:rPr lang="en-US" sz="3200" dirty="0"/>
              <a:t>Jobs may run for hours or days  </a:t>
            </a:r>
          </a:p>
          <a:p>
            <a:pPr lvl="1"/>
            <a:r>
              <a:rPr lang="en-US" sz="2800" dirty="0"/>
              <a:t>Must be able to recover from failures without restarting a job </a:t>
            </a:r>
          </a:p>
          <a:p>
            <a:pPr lvl="1"/>
            <a:r>
              <a:rPr lang="en-US" sz="2800" dirty="0"/>
              <a:t>Use redundant storage of intermediate results </a:t>
            </a:r>
          </a:p>
          <a:p>
            <a:pPr lvl="1"/>
            <a:r>
              <a:rPr lang="en-US" sz="2800" dirty="0"/>
              <a:t>Recomputing some results may be required for recovery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</p:spTree>
    <p:extLst>
      <p:ext uri="{BB962C8B-B14F-4D97-AF65-F5344CB8AC3E}">
        <p14:creationId xmlns:p14="http://schemas.microsoft.com/office/powerpoint/2010/main" val="154707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Distributed file systems (DFS) </a:t>
            </a:r>
            <a:r>
              <a:rPr lang="en-US" dirty="0"/>
              <a:t>are a widely used example of failure resistant persistent storage</a:t>
            </a:r>
          </a:p>
          <a:p>
            <a:r>
              <a:rPr lang="en-US" dirty="0"/>
              <a:t>A DFS maintains redundant copies of intermediate computed results</a:t>
            </a:r>
          </a:p>
          <a:p>
            <a:pPr lvl="1"/>
            <a:r>
              <a:rPr lang="en-US" dirty="0"/>
              <a:t>Redundant storage requires additional space</a:t>
            </a:r>
          </a:p>
          <a:p>
            <a:pPr lvl="1"/>
            <a:r>
              <a:rPr lang="en-US" dirty="0"/>
              <a:t>DFS incurs overhead – use only when needed  </a:t>
            </a:r>
          </a:p>
          <a:p>
            <a:r>
              <a:rPr lang="en-US" dirty="0"/>
              <a:t>In the event of a partial failure of a cluster, the DFS provides a roll-back point to restart a calculation</a:t>
            </a:r>
          </a:p>
          <a:p>
            <a:r>
              <a:rPr lang="en-US" dirty="0">
                <a:hlinkClick r:id="rId2"/>
              </a:rPr>
              <a:t>Example: Hadoop Distributed File System (HDFS) </a:t>
            </a:r>
            <a:endParaRPr lang="en-US" dirty="0"/>
          </a:p>
          <a:p>
            <a:pPr lvl="1"/>
            <a:r>
              <a:rPr lang="en-US" dirty="0"/>
              <a:t>Widely used, not just with Hadoop </a:t>
            </a:r>
          </a:p>
          <a:p>
            <a:r>
              <a:rPr lang="en-US" dirty="0"/>
              <a:t>Several other DFS in common use    </a:t>
            </a:r>
          </a:p>
          <a:p>
            <a:pPr lvl="1"/>
            <a:r>
              <a:rPr lang="en-US" dirty="0"/>
              <a:t>Cloud services all use a DFS; AWS, Azure, Google Cloud…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Distributed File Systems</a:t>
            </a:r>
          </a:p>
        </p:txBody>
      </p:sp>
    </p:spTree>
    <p:extLst>
      <p:ext uri="{BB962C8B-B14F-4D97-AF65-F5344CB8AC3E}">
        <p14:creationId xmlns:p14="http://schemas.microsoft.com/office/powerpoint/2010/main" val="218118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78624"/>
            <a:ext cx="10515600" cy="2374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Distributed file systems (DFS) </a:t>
            </a:r>
            <a:r>
              <a:rPr lang="en-US" dirty="0"/>
              <a:t>are a widely used example of failure resistant persistent storage</a:t>
            </a:r>
          </a:p>
          <a:p>
            <a:r>
              <a:rPr lang="en-US" dirty="0"/>
              <a:t>Blocks of memory (64 or 128 MB) are randomly replicated across data nodes</a:t>
            </a:r>
          </a:p>
          <a:p>
            <a:r>
              <a:rPr lang="en-US" dirty="0"/>
              <a:t>Can restart calculations if partial failure of cluster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Distributed File Systems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19BAC-B0B3-4AB0-995E-CC9E3FB9B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98" y="3629615"/>
            <a:ext cx="8237934" cy="27129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F3B2E6-C389-4607-800B-B661F9E8D6B4}"/>
              </a:ext>
            </a:extLst>
          </p:cNvPr>
          <p:cNvSpPr txBox="1"/>
          <p:nvPr/>
        </p:nvSpPr>
        <p:spPr>
          <a:xfrm>
            <a:off x="3234364" y="6379900"/>
            <a:ext cx="597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>
                <a:hlinkClick r:id="rId3"/>
              </a:rPr>
              <a:t>Apache Hadoop HDFS Architecture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3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5227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MapReduce is a basis for many large scale analytics algorithms </a:t>
            </a:r>
          </a:p>
          <a:p>
            <a:r>
              <a:rPr lang="en-US" dirty="0"/>
              <a:t>Cluster computing architectures require that we do the following:  </a:t>
            </a:r>
          </a:p>
          <a:p>
            <a:pPr lvl="1"/>
            <a:r>
              <a:rPr lang="en-US" b="1" dirty="0"/>
              <a:t>Split</a:t>
            </a:r>
            <a:r>
              <a:rPr lang="en-US" dirty="0"/>
              <a:t> the data into manageable chunks </a:t>
            </a:r>
          </a:p>
          <a:p>
            <a:pPr lvl="1"/>
            <a:r>
              <a:rPr lang="en-US" b="1" dirty="0"/>
              <a:t>Apply</a:t>
            </a:r>
            <a:r>
              <a:rPr lang="en-US" dirty="0"/>
              <a:t> some transformation to the data </a:t>
            </a:r>
          </a:p>
          <a:p>
            <a:pPr lvl="1"/>
            <a:r>
              <a:rPr lang="en-US" b="1" dirty="0"/>
              <a:t>Combine</a:t>
            </a:r>
            <a:r>
              <a:rPr lang="en-US" dirty="0"/>
              <a:t> or aggregate the results  </a:t>
            </a:r>
          </a:p>
          <a:p>
            <a:r>
              <a:rPr lang="en-US" dirty="0"/>
              <a:t>A number of large scale analytic architectures use the </a:t>
            </a:r>
            <a:r>
              <a:rPr lang="en-US" b="1" dirty="0"/>
              <a:t>split-apply-combine</a:t>
            </a:r>
            <a:r>
              <a:rPr lang="en-US" dirty="0"/>
              <a:t> paradigm </a:t>
            </a:r>
          </a:p>
          <a:p>
            <a:r>
              <a:rPr lang="en-US" dirty="0"/>
              <a:t>MapReduce (</a:t>
            </a:r>
            <a:r>
              <a:rPr lang="en-US" dirty="0">
                <a:hlinkClick r:id="rId2"/>
              </a:rPr>
              <a:t>Dean and Ghemawat, 2004</a:t>
            </a:r>
            <a:r>
              <a:rPr lang="en-US" dirty="0"/>
              <a:t>) is a specific example of a split-apply-combine process operating on key-value pairs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26836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644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is a basis for many large scale analytics algorithms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80E1D-C259-4712-B59F-99B274306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9" y="1687721"/>
            <a:ext cx="7391560" cy="46697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EEE0CC8-8D3B-4F7A-9218-5730A92266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91410" y="1860151"/>
                <a:ext cx="4462272" cy="47428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Scaling data analytics done using </a:t>
                </a:r>
                <a:r>
                  <a:rPr lang="en-US" b="1" dirty="0"/>
                  <a:t>key-value pairs </a:t>
                </a:r>
              </a:p>
              <a:p>
                <a:r>
                  <a:rPr lang="en-US" dirty="0"/>
                  <a:t>Index values by key, as a tuple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Keys are </a:t>
                </a:r>
                <a:r>
                  <a:rPr lang="en-US" b="1" dirty="0"/>
                  <a:t>hashed for faster access  </a:t>
                </a:r>
              </a:p>
              <a:p>
                <a:r>
                  <a:rPr lang="en-US" dirty="0"/>
                  <a:t>K-V pairs used in many large-scale analytic computing algorithms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EEE0CC8-8D3B-4F7A-9218-5730A9226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410" y="1860151"/>
                <a:ext cx="4462272" cy="4742877"/>
              </a:xfrm>
              <a:prstGeom prst="rect">
                <a:avLst/>
              </a:prstGeom>
              <a:blipFill>
                <a:blip r:embed="rId3"/>
                <a:stretch>
                  <a:fillRect l="-2869" t="-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7BB29F7-EB83-417D-8309-C944C199EFA1}"/>
              </a:ext>
            </a:extLst>
          </p:cNvPr>
          <p:cNvSpPr txBox="1"/>
          <p:nvPr/>
        </p:nvSpPr>
        <p:spPr>
          <a:xfrm>
            <a:off x="2100508" y="6418362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 err="1">
                <a:hlinkClick r:id="rId4"/>
              </a:rPr>
              <a:t>Im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0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Massive data sets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000" dirty="0"/>
                  <a:t> large numbers of keys   </a:t>
                </a:r>
              </a:p>
              <a:p>
                <a:r>
                  <a:rPr lang="en-US" sz="3000" dirty="0"/>
                  <a:t>Linear search on this large number of keys is slow  </a:t>
                </a:r>
              </a:p>
              <a:p>
                <a:pPr lvl="1"/>
                <a:r>
                  <a:rPr lang="en-US" sz="2600" dirty="0"/>
                  <a:t>At worst case linear search time,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600" b="0" dirty="0"/>
              </a:p>
              <a:p>
                <a:pPr lvl="1"/>
                <a:r>
                  <a:rPr lang="en-US" sz="2600" dirty="0"/>
                  <a:t>Too slow for massive data sets  </a:t>
                </a:r>
              </a:p>
              <a:p>
                <a:r>
                  <a:rPr lang="en-US" b="1" dirty="0"/>
                  <a:t>Hashing</a:t>
                </a:r>
                <a:r>
                  <a:rPr lang="en-US" dirty="0"/>
                  <a:t> is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Look up uses hashed key-value pairs 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Hashing the key gives constant average access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K-V Pairs and Hashing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644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is a basis for many large scale analytics algorithms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80E1D-C259-4712-B59F-99B274306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9" y="1687721"/>
            <a:ext cx="7391560" cy="466972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EE0CC8-8D3B-4F7A-9218-5730A92266B0}"/>
              </a:ext>
            </a:extLst>
          </p:cNvPr>
          <p:cNvSpPr txBox="1">
            <a:spLocks/>
          </p:cNvSpPr>
          <p:nvPr/>
        </p:nvSpPr>
        <p:spPr>
          <a:xfrm>
            <a:off x="7691410" y="1860151"/>
            <a:ext cx="4462272" cy="4742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Basic steps for MapReduce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Input</a:t>
            </a:r>
            <a:r>
              <a:rPr lang="en-US" dirty="0"/>
              <a:t> key-value pairs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Map process </a:t>
            </a:r>
            <a:r>
              <a:rPr lang="en-US" dirty="0"/>
              <a:t>transforms and sorts (optionally) the key-value pairs 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Shuffle</a:t>
            </a:r>
            <a:r>
              <a:rPr lang="en-US" dirty="0"/>
              <a:t> groups by key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Reduce process </a:t>
            </a:r>
            <a:r>
              <a:rPr lang="en-US" dirty="0"/>
              <a:t>aggregates by key </a:t>
            </a:r>
          </a:p>
          <a:p>
            <a:pPr marL="0" indent="0">
              <a:buNone/>
            </a:pPr>
            <a:r>
              <a:rPr lang="en-US" sz="2000" dirty="0"/>
              <a:t>Find more details in the </a:t>
            </a:r>
            <a:r>
              <a:rPr lang="en-US" sz="2000" dirty="0">
                <a:hlinkClick r:id="rId3"/>
              </a:rPr>
              <a:t>Apache MapReduce tutorial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B29F7-EB83-417D-8309-C944C199EFA1}"/>
              </a:ext>
            </a:extLst>
          </p:cNvPr>
          <p:cNvSpPr txBox="1"/>
          <p:nvPr/>
        </p:nvSpPr>
        <p:spPr>
          <a:xfrm>
            <a:off x="2100508" y="6418362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 err="1">
                <a:hlinkClick r:id="rId4"/>
              </a:rPr>
              <a:t>Im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6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Natural Join</a:t>
                </a:r>
                <a:endParaRPr lang="en-US" sz="3200" b="1" dirty="0"/>
              </a:p>
              <a:p>
                <a:r>
                  <a:rPr lang="en-US" dirty="0"/>
                  <a:t>Natural join operates on two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Result of natural joining tuples: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Many applications:   </a:t>
                </a:r>
              </a:p>
              <a:p>
                <a:pPr lvl="1"/>
                <a:r>
                  <a:rPr lang="en-US" dirty="0"/>
                  <a:t>Finding paths in a graph </a:t>
                </a:r>
              </a:p>
              <a:p>
                <a:pPr lvl="1"/>
                <a:r>
                  <a:rPr lang="en-US" dirty="0"/>
                  <a:t>Web search</a:t>
                </a:r>
              </a:p>
              <a:p>
                <a:pPr lvl="1"/>
                <a:r>
                  <a:rPr lang="en-US" dirty="0"/>
                  <a:t>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249012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Natural Join</a:t>
                </a:r>
                <a:endParaRPr lang="en-US" sz="3200" b="1" dirty="0"/>
              </a:p>
              <a:p>
                <a:r>
                  <a:rPr lang="en-US" dirty="0"/>
                  <a:t>Natural join operates on two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Map process: Create key-value pairs </a:t>
                </a:r>
              </a:p>
              <a:p>
                <a:pPr lvl="1"/>
                <a:r>
                  <a:rPr lang="en-US" b="0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), 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</a:t>
                </a:r>
                <a:r>
                  <a:rPr lang="en-US" b="0" dirty="0"/>
                  <a:t>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common key</a:t>
                </a:r>
              </a:p>
              <a:p>
                <a:pPr lvl="1"/>
                <a:r>
                  <a:rPr lang="en-US" dirty="0"/>
                  <a:t>S and R are identifiers    </a:t>
                </a:r>
              </a:p>
              <a:p>
                <a:r>
                  <a:rPr lang="en-US" dirty="0"/>
                  <a:t>Reduce process: Join by common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Result is tuple: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Join applied to all pairs with same key </a:t>
                </a:r>
              </a:p>
              <a:p>
                <a:pPr lvl="1"/>
                <a:r>
                  <a:rPr lang="en-US" dirty="0"/>
                  <a:t>Number of reducers is number of keys </a:t>
                </a:r>
              </a:p>
              <a:p>
                <a:r>
                  <a:rPr lang="en-US" dirty="0"/>
                  <a:t>Natural join applied to any tuple with common key: </a:t>
                </a:r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  <a:blipFill>
                <a:blip r:embed="rId2"/>
                <a:stretch>
                  <a:fillRect l="-1507" t="-3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298019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r>
                  <a:rPr lang="en-US" dirty="0"/>
                  <a:t>Similarity join uses a similarity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to compute the similarity of each input,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Difficult problem with poor scalability   </a:t>
                </a:r>
              </a:p>
              <a:p>
                <a:r>
                  <a:rPr lang="en-US" dirty="0"/>
                  <a:t>Many applications in data mining:   </a:t>
                </a:r>
              </a:p>
              <a:p>
                <a:pPr lvl="1"/>
                <a:r>
                  <a:rPr lang="en-US" dirty="0"/>
                  <a:t>Query for similar images  </a:t>
                </a:r>
              </a:p>
              <a:p>
                <a:pPr lvl="1"/>
                <a:r>
                  <a:rPr lang="en-US" dirty="0"/>
                  <a:t>Query for similar documents </a:t>
                </a:r>
              </a:p>
              <a:p>
                <a:pPr lvl="1"/>
                <a:r>
                  <a:rPr lang="en-US" dirty="0"/>
                  <a:t>Query for similar items </a:t>
                </a:r>
              </a:p>
              <a:p>
                <a:pPr lvl="1"/>
                <a:r>
                  <a:rPr lang="en-US" dirty="0"/>
                  <a:t>Hypothesis testing for differences</a:t>
                </a:r>
              </a:p>
              <a:p>
                <a:pPr lvl="1"/>
                <a:r>
                  <a:rPr lang="en-US" dirty="0"/>
                  <a:t>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18180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pPr marL="0" indent="0">
                  <a:buNone/>
                </a:pPr>
                <a:r>
                  <a:rPr lang="en-US" dirty="0"/>
                  <a:t>Consider the </a:t>
                </a:r>
                <a:r>
                  <a:rPr lang="en-US" b="1" dirty="0"/>
                  <a:t>bipartite graph </a:t>
                </a:r>
                <a:r>
                  <a:rPr lang="en-US" dirty="0"/>
                  <a:t>of the similarity join of input,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  <a:blipFill>
                <a:blip r:embed="rId2"/>
                <a:stretch>
                  <a:fillRect l="-1507" t="-8140" b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28C430-A103-4A45-977F-7FFC826DF02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84412" y="2908542"/>
            <a:ext cx="3295976" cy="2847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77B1BA0-7BF0-4BB1-8803-58128B2897DB}"/>
              </a:ext>
            </a:extLst>
          </p:cNvPr>
          <p:cNvSpPr txBox="1">
            <a:spLocks/>
          </p:cNvSpPr>
          <p:nvPr/>
        </p:nvSpPr>
        <p:spPr>
          <a:xfrm>
            <a:off x="6194156" y="3239147"/>
            <a:ext cx="5558725" cy="3028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with 4 inputs</a:t>
            </a:r>
          </a:p>
          <a:p>
            <a:r>
              <a:rPr lang="en-US" dirty="0"/>
              <a:t>Join inputs pairwise and compute similarity  </a:t>
            </a:r>
          </a:p>
          <a:p>
            <a:r>
              <a:rPr lang="en-US" dirty="0"/>
              <a:t>All pairwise similarities are measured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543D9-E19A-4489-BEF4-F2B3C50A48D9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723254" y="2908542"/>
            <a:ext cx="3357134" cy="11176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757F8C-B06B-4FC0-97CF-7DB1E656064C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784412" y="3212400"/>
            <a:ext cx="3295556" cy="2866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84923A-AE8E-41FE-BDC6-11A4DDC1A20D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>
            <a:off x="784412" y="3212400"/>
            <a:ext cx="3295556" cy="9197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D28F17-F5A3-4725-859C-F75ABB5F0CD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19314" cy="13638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73C1D1-16D3-4FCE-A829-A3537613EA7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34816" cy="8113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DC6E45-F90A-4B1E-A131-529B8781C4C1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723253" y="4849560"/>
            <a:ext cx="3234817" cy="160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DE20D3A-E716-4EF5-A932-D86484622CC2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 flipV="1">
            <a:off x="723253" y="3499074"/>
            <a:ext cx="3356715" cy="13665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A8D82B-48FD-4515-905E-1CDA7A888A12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723253" y="4865635"/>
            <a:ext cx="3356715" cy="12101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5D6FED-B335-4728-A71C-BB28A1A0E70E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723252" y="4132133"/>
            <a:ext cx="3356716" cy="157299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91A36-8627-470D-A6FC-736056DC01FA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23252" y="5389970"/>
            <a:ext cx="3161656" cy="3151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281D5A-5930-4D7C-AD04-E670458541BB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723252" y="5705127"/>
            <a:ext cx="3356716" cy="3706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3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pPr marL="0" indent="0">
                  <a:buNone/>
                </a:pPr>
                <a:r>
                  <a:rPr lang="en-US" dirty="0"/>
                  <a:t>Consider the graph of the similarity join each input,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  <a:blipFill>
                <a:blip r:embed="rId2"/>
                <a:stretch>
                  <a:fillRect l="-1507" t="-8140" b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28C430-A103-4A45-977F-7FFC826DF02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84412" y="2908542"/>
            <a:ext cx="3295976" cy="2847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E77B1BA0-7BF0-4BB1-8803-58128B2897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4156" y="2417736"/>
                <a:ext cx="5558725" cy="41897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scaling of the naïve similarity join is terrible    </a:t>
                </a:r>
              </a:p>
              <a:p>
                <a:r>
                  <a:rPr lang="en-US" dirty="0"/>
                  <a:t>Communications between map and reduce require replication of data for large number of pairs: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possible </a:t>
                </a:r>
                <a:r>
                  <a:rPr lang="en-US" b="1" dirty="0"/>
                  <a:t>combinations!</a:t>
                </a: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E77B1BA0-7BF0-4BB1-8803-58128B289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156" y="2417736"/>
                <a:ext cx="5558725" cy="4189708"/>
              </a:xfrm>
              <a:prstGeom prst="rect">
                <a:avLst/>
              </a:prstGeom>
              <a:blipFill>
                <a:blip r:embed="rId3"/>
                <a:stretch>
                  <a:fillRect l="-1974" t="-2475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543D9-E19A-4489-BEF4-F2B3C50A48D9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723254" y="2908542"/>
            <a:ext cx="3357134" cy="11176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757F8C-B06B-4FC0-97CF-7DB1E656064C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784412" y="3212400"/>
            <a:ext cx="3295556" cy="2866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84923A-AE8E-41FE-BDC6-11A4DDC1A20D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>
            <a:off x="784412" y="3212400"/>
            <a:ext cx="3295556" cy="9197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D28F17-F5A3-4725-859C-F75ABB5F0CD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19314" cy="13638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73C1D1-16D3-4FCE-A829-A3537613EA7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34816" cy="8113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DC6E45-F90A-4B1E-A131-529B8781C4C1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723253" y="4849560"/>
            <a:ext cx="3234817" cy="160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DE20D3A-E716-4EF5-A932-D86484622CC2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 flipV="1">
            <a:off x="723253" y="3499074"/>
            <a:ext cx="3356715" cy="13665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A8D82B-48FD-4515-905E-1CDA7A888A12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723253" y="4865635"/>
            <a:ext cx="3356715" cy="12101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5D6FED-B335-4728-A71C-BB28A1A0E70E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723252" y="4132133"/>
            <a:ext cx="3356716" cy="157299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91A36-8627-470D-A6FC-736056DC01FA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23252" y="5389970"/>
            <a:ext cx="3161656" cy="3151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281D5A-5930-4D7C-AD04-E670458541BB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723252" y="5705127"/>
            <a:ext cx="3356716" cy="3706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58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9531"/>
                <a:ext cx="10515600" cy="5543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</a:t>
                </a:r>
                <a:endParaRPr lang="en-US" sz="3200" b="1" dirty="0"/>
              </a:p>
              <a:p>
                <a:r>
                  <a:rPr lang="en-US" dirty="0"/>
                  <a:t>Naïve algorithm does not scale!</a:t>
                </a:r>
              </a:p>
              <a:p>
                <a:r>
                  <a:rPr lang="en-US" dirty="0"/>
                  <a:t>Map process: Create key-value pairs </a:t>
                </a:r>
              </a:p>
              <a:p>
                <a:pPr lvl="1"/>
                <a:r>
                  <a:rPr lang="en-US" b="0" dirty="0"/>
                  <a:t>(</a:t>
                </a:r>
                <a:r>
                  <a:rPr lang="en-US" b="0" dirty="0" err="1"/>
                  <a:t>i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 key-value pairs</a:t>
                </a:r>
              </a:p>
              <a:p>
                <a:r>
                  <a:rPr lang="en-US" dirty="0"/>
                  <a:t>Reduce process: Similarity join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Number of reducers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Replication rate</a:t>
                </a:r>
                <a:r>
                  <a:rPr lang="en-US" dirty="0"/>
                  <a:t>, is number of copies of each key-value pair emitted by map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This is </a:t>
                </a:r>
                <a:r>
                  <a:rPr lang="en-US" b="1" dirty="0"/>
                  <a:t>not a feasible algorithm</a:t>
                </a:r>
                <a:r>
                  <a:rPr lang="en-US" dirty="0"/>
                  <a:t> at scale!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9531"/>
                <a:ext cx="10515600" cy="5543877"/>
              </a:xfrm>
              <a:blipFill>
                <a:blip r:embed="rId2"/>
                <a:stretch>
                  <a:fillRect l="-1507" t="-2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423596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</a:t>
                </a:r>
                <a:endParaRPr lang="en-US" sz="3200" b="1" dirty="0"/>
              </a:p>
              <a:p>
                <a:r>
                  <a:rPr lang="en-US" dirty="0"/>
                  <a:t>Divide data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groups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Map process: Create key-value pairs for each of the groups</a:t>
                </a:r>
              </a:p>
              <a:p>
                <a:pPr lvl="1"/>
                <a:r>
                  <a:rPr lang="en-US" b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 key-value pairs</a:t>
                </a:r>
              </a:p>
              <a:p>
                <a:r>
                  <a:rPr lang="en-US" dirty="0"/>
                  <a:t>Reduce process: Similarity join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Number of reducers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Replication rate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Must also reduce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/>
                  <a:t>, within group similarity,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operation   </a:t>
                </a:r>
              </a:p>
              <a:p>
                <a:r>
                  <a:rPr lang="en-US" dirty="0"/>
                  <a:t>A much better algorithm! 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  <a:blipFill>
                <a:blip r:embed="rId2"/>
                <a:stretch>
                  <a:fillRect l="-1507" t="-3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49771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1" y="1170432"/>
                <a:ext cx="11185915" cy="526171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3300" dirty="0"/>
                  <a:t>Example: Matrix multiplication  </a:t>
                </a:r>
                <a:endParaRPr lang="en-US" sz="3300" b="1" dirty="0"/>
              </a:p>
              <a:p>
                <a:r>
                  <a:rPr lang="en-US" dirty="0"/>
                  <a:t>Matrix multiplication was the original purpose of the MapReduce algorithm   </a:t>
                </a:r>
              </a:p>
              <a:p>
                <a:r>
                  <a:rPr lang="en-US" dirty="0"/>
                  <a:t>Compute the matrix product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Each element,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of the result is the sum of the product of the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by column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sz="3300" dirty="0"/>
                  <a:t>Represent each element of the matrix as a tuple (id, </a:t>
                </a:r>
                <a:r>
                  <a:rPr lang="en-US" sz="3300" dirty="0" err="1"/>
                  <a:t>i</a:t>
                </a:r>
                <a:r>
                  <a:rPr lang="en-US" sz="3300" dirty="0"/>
                  <a:t>, j,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300" dirty="0"/>
                  <a:t>)  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sz="2800" dirty="0"/>
                  <a:t>id = identifier of the matrix – binary  </a:t>
                </a:r>
              </a:p>
              <a:p>
                <a:pPr lvl="1"/>
                <a:r>
                  <a:rPr lang="en-US" sz="2800" dirty="0" err="1"/>
                  <a:t>i</a:t>
                </a:r>
                <a:r>
                  <a:rPr lang="en-US" sz="2800" dirty="0"/>
                  <a:t> = row index   </a:t>
                </a:r>
              </a:p>
              <a:p>
                <a:pPr lvl="1"/>
                <a:r>
                  <a:rPr lang="en-US" sz="2800" dirty="0"/>
                  <a:t>j = column index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 value </a:t>
                </a:r>
              </a:p>
              <a:p>
                <a:r>
                  <a:rPr lang="en-US" sz="3300" dirty="0"/>
                  <a:t>In many situations the matrix is </a:t>
                </a:r>
                <a:r>
                  <a:rPr lang="en-US" sz="3300" b="1" dirty="0"/>
                  <a:t>sparse</a:t>
                </a:r>
                <a:r>
                  <a:rPr lang="en-US" sz="3300" dirty="0"/>
                  <a:t>: e.g.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3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3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1" y="1170432"/>
                <a:ext cx="11185915" cy="5261719"/>
              </a:xfrm>
              <a:blipFill>
                <a:blip r:embed="rId2"/>
                <a:stretch>
                  <a:fillRect l="-1144" t="-2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89011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In many situations the matrix is </a:t>
                </a:r>
                <a:r>
                  <a:rPr lang="en-US" b="1" dirty="0"/>
                  <a:t>sparse</a:t>
                </a:r>
                <a:r>
                  <a:rPr lang="en-US" dirty="0"/>
                  <a:t>: e.g.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sz="3300" dirty="0"/>
                  <a:t>Represent each element of the matrix as key-value pair: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 (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3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)  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sz="2800" dirty="0" err="1"/>
                  <a:t>i</a:t>
                </a:r>
                <a:r>
                  <a:rPr lang="en-US" sz="2800" dirty="0"/>
                  <a:t> = row index   </a:t>
                </a:r>
              </a:p>
              <a:p>
                <a:pPr lvl="1"/>
                <a:r>
                  <a:rPr lang="en-US" sz="2800" dirty="0"/>
                  <a:t>j = column index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 value </a:t>
                </a:r>
              </a:p>
              <a:p>
                <a:r>
                  <a:rPr lang="en-US" dirty="0"/>
                  <a:t>Only store key-values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2800" dirty="0"/>
                  <a:t>Sometime called the </a:t>
                </a:r>
                <a:r>
                  <a:rPr lang="en-US" sz="2800" b="1" dirty="0"/>
                  <a:t>Yale representation </a:t>
                </a:r>
                <a:r>
                  <a:rPr lang="en-US" sz="2800" dirty="0"/>
                  <a:t>for a sparse matrix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70433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Hash keys are not always unique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r>
                  <a:rPr lang="en-US" dirty="0"/>
                  <a:t>Must have </a:t>
                </a:r>
                <a:r>
                  <a:rPr lang="en-US" b="1" dirty="0"/>
                  <a:t>key collision 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217" t="-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Hash Collisions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Matrix multiplication  </a:t>
                </a:r>
                <a:endParaRPr lang="en-US" b="1" dirty="0"/>
              </a:p>
              <a:p>
                <a:r>
                  <a:rPr lang="en-US" dirty="0"/>
                  <a:t>Can reformulate this problem: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800" dirty="0"/>
                  <a:t> = the dot or inner product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:r>
                  <a:rPr lang="en-US" sz="2800" dirty="0" err="1"/>
                  <a:t>ith</a:t>
                </a:r>
                <a:r>
                  <a:rPr lang="en-US" sz="2800" dirty="0"/>
                  <a:t> row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:r>
                  <a:rPr lang="en-US" sz="2800" dirty="0" err="1"/>
                  <a:t>jth</a:t>
                </a:r>
                <a:r>
                  <a:rPr lang="en-US" sz="2800" dirty="0"/>
                  <a:t> column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   </a:t>
                </a:r>
              </a:p>
              <a:p>
                <a:r>
                  <a:rPr lang="en-US" dirty="0"/>
                  <a:t>Notice there is a common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for each multiplication operation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547627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0623" y="1091846"/>
                <a:ext cx="10515600" cy="22788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Matrix multiplication  </a:t>
                </a:r>
                <a:endParaRPr lang="en-US" b="1" dirty="0"/>
              </a:p>
              <a:p>
                <a:r>
                  <a:rPr lang="en-US" dirty="0"/>
                  <a:t>Can reformulate this problem: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0623" y="1091846"/>
                <a:ext cx="10515600" cy="2278884"/>
              </a:xfrm>
              <a:blipFill>
                <a:blip r:embed="rId2"/>
                <a:stretch>
                  <a:fillRect l="-1217" t="-4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17E70E-2374-4F5A-A367-1C9AFAD2DEA3}"/>
              </a:ext>
            </a:extLst>
          </p:cNvPr>
          <p:cNvSpPr/>
          <p:nvPr/>
        </p:nvSpPr>
        <p:spPr>
          <a:xfrm>
            <a:off x="8157485" y="3747869"/>
            <a:ext cx="2638884" cy="26963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C8B556-28C6-4F4C-A294-77A8CB04D816}"/>
              </a:ext>
            </a:extLst>
          </p:cNvPr>
          <p:cNvSpPr/>
          <p:nvPr/>
        </p:nvSpPr>
        <p:spPr>
          <a:xfrm>
            <a:off x="1009254" y="3747869"/>
            <a:ext cx="2638884" cy="26425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ABCB31-1EDB-4C34-B071-5FD12568DCFA}"/>
              </a:ext>
            </a:extLst>
          </p:cNvPr>
          <p:cNvSpPr/>
          <p:nvPr/>
        </p:nvSpPr>
        <p:spPr>
          <a:xfrm>
            <a:off x="4315600" y="3747869"/>
            <a:ext cx="2578577" cy="26425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11CE0B-7236-4B0C-A1F6-2404662D2C61}"/>
                  </a:ext>
                </a:extLst>
              </p:cNvPr>
              <p:cNvSpPr txBox="1"/>
              <p:nvPr/>
            </p:nvSpPr>
            <p:spPr>
              <a:xfrm>
                <a:off x="7034237" y="4630491"/>
                <a:ext cx="94740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11CE0B-7236-4B0C-A1F6-2404662D2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237" y="4630491"/>
                <a:ext cx="94740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84691E7F-E1D6-4851-92A9-A2E6F76868E4}"/>
              </a:ext>
            </a:extLst>
          </p:cNvPr>
          <p:cNvSpPr/>
          <p:nvPr/>
        </p:nvSpPr>
        <p:spPr>
          <a:xfrm>
            <a:off x="1009254" y="4692452"/>
            <a:ext cx="2638884" cy="446649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4F1A08-97C0-47D3-BAC0-FADCC705F4BC}"/>
              </a:ext>
            </a:extLst>
          </p:cNvPr>
          <p:cNvSpPr/>
          <p:nvPr/>
        </p:nvSpPr>
        <p:spPr>
          <a:xfrm rot="5400000">
            <a:off x="4234418" y="4833927"/>
            <a:ext cx="2638884" cy="466768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660AC0-8FA5-4162-9035-556C1E9B62BD}"/>
              </a:ext>
            </a:extLst>
          </p:cNvPr>
          <p:cNvSpPr/>
          <p:nvPr/>
        </p:nvSpPr>
        <p:spPr>
          <a:xfrm>
            <a:off x="8157485" y="4692453"/>
            <a:ext cx="2638884" cy="374858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8A83D-8EBC-4DEE-A214-0394A2626D2D}"/>
              </a:ext>
            </a:extLst>
          </p:cNvPr>
          <p:cNvSpPr/>
          <p:nvPr/>
        </p:nvSpPr>
        <p:spPr>
          <a:xfrm rot="5400000">
            <a:off x="7947636" y="4886200"/>
            <a:ext cx="2638884" cy="41969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5D777-9669-4756-A2CA-8403E6453E57}"/>
              </a:ext>
            </a:extLst>
          </p:cNvPr>
          <p:cNvSpPr/>
          <p:nvPr/>
        </p:nvSpPr>
        <p:spPr>
          <a:xfrm>
            <a:off x="9071884" y="4692453"/>
            <a:ext cx="391188" cy="41195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E8EA2-0D34-4B39-97E4-447CBE556675}"/>
                  </a:ext>
                </a:extLst>
              </p:cNvPr>
              <p:cNvSpPr txBox="1"/>
              <p:nvPr/>
            </p:nvSpPr>
            <p:spPr>
              <a:xfrm>
                <a:off x="1814856" y="4581192"/>
                <a:ext cx="5138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E8EA2-0D34-4B39-97E4-447CBE55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856" y="4581192"/>
                <a:ext cx="51384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E831D2-3F16-47E1-BD3D-2CC9A046C2A7}"/>
                  </a:ext>
                </a:extLst>
              </p:cNvPr>
              <p:cNvSpPr txBox="1"/>
              <p:nvPr/>
            </p:nvSpPr>
            <p:spPr>
              <a:xfrm>
                <a:off x="5273405" y="4581192"/>
                <a:ext cx="513840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E831D2-3F16-47E1-BD3D-2CC9A046C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405" y="4581192"/>
                <a:ext cx="513840" cy="5579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721295-CE0A-4D03-A1F4-36C0821CE480}"/>
                  </a:ext>
                </a:extLst>
              </p:cNvPr>
              <p:cNvSpPr txBox="1"/>
              <p:nvPr/>
            </p:nvSpPr>
            <p:spPr>
              <a:xfrm>
                <a:off x="8454132" y="4961149"/>
                <a:ext cx="636079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721295-CE0A-4D03-A1F4-36C0821CE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132" y="4961149"/>
                <a:ext cx="636079" cy="5579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08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8" grpId="0"/>
      <p:bldP spid="16" grpId="0" animBg="1"/>
      <p:bldP spid="17" grpId="0" animBg="1"/>
      <p:bldP spid="10" grpId="0" animBg="1"/>
      <p:bldP spid="11" grpId="0" animBg="1"/>
      <p:bldP spid="4" grpId="0" animBg="1"/>
      <p:bldP spid="18" grpId="0"/>
      <p:bldP spid="19" grpId="0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7917" y="994298"/>
                <a:ext cx="10515600" cy="218443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Consider a 2x2 matrix multiplication example: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7917" y="994298"/>
                <a:ext cx="10515600" cy="2184433"/>
              </a:xfrm>
              <a:blipFill>
                <a:blip r:embed="rId2"/>
                <a:stretch>
                  <a:fillRect l="-1333" t="-7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620C89-9B12-41CF-815F-7D531C3647F1}"/>
              </a:ext>
            </a:extLst>
          </p:cNvPr>
          <p:cNvSpPr txBox="1"/>
          <p:nvPr/>
        </p:nvSpPr>
        <p:spPr>
          <a:xfrm>
            <a:off x="481283" y="2794110"/>
            <a:ext cx="475281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/>
              <a:t>a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b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c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d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e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f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g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AD0BA-88A6-4E84-88BC-53E1515C0877}"/>
              </a:ext>
            </a:extLst>
          </p:cNvPr>
          <p:cNvSpPr txBox="1"/>
          <p:nvPr/>
        </p:nvSpPr>
        <p:spPr>
          <a:xfrm>
            <a:off x="4714903" y="3718490"/>
            <a:ext cx="475281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/>
              <a:t>w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x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y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z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FB535F-14BD-43EE-8056-3723A299F9E0}"/>
              </a:ext>
            </a:extLst>
          </p:cNvPr>
          <p:cNvCxnSpPr/>
          <p:nvPr/>
        </p:nvCxnSpPr>
        <p:spPr>
          <a:xfrm>
            <a:off x="884238" y="3083411"/>
            <a:ext cx="3688597" cy="88857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A6FAAB-4141-4608-86D8-28C780DC17A7}"/>
              </a:ext>
            </a:extLst>
          </p:cNvPr>
          <p:cNvCxnSpPr>
            <a:cxnSpLocks/>
          </p:cNvCxnSpPr>
          <p:nvPr/>
        </p:nvCxnSpPr>
        <p:spPr>
          <a:xfrm>
            <a:off x="884238" y="3083411"/>
            <a:ext cx="3688597" cy="13769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0663E-0380-458C-BAAF-94C52D410E05}"/>
              </a:ext>
            </a:extLst>
          </p:cNvPr>
          <p:cNvCxnSpPr>
            <a:cxnSpLocks/>
          </p:cNvCxnSpPr>
          <p:nvPr/>
        </p:nvCxnSpPr>
        <p:spPr>
          <a:xfrm flipV="1">
            <a:off x="973999" y="3959524"/>
            <a:ext cx="3581400" cy="107080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D37332-3015-48E9-9BB7-8CB26767C80F}"/>
              </a:ext>
            </a:extLst>
          </p:cNvPr>
          <p:cNvCxnSpPr>
            <a:cxnSpLocks/>
          </p:cNvCxnSpPr>
          <p:nvPr/>
        </p:nvCxnSpPr>
        <p:spPr>
          <a:xfrm flipV="1">
            <a:off x="973999" y="5013849"/>
            <a:ext cx="3648970" cy="164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61FFA5-9F67-45A0-B41B-4FD1C565ED5C}"/>
              </a:ext>
            </a:extLst>
          </p:cNvPr>
          <p:cNvCxnSpPr>
            <a:cxnSpLocks/>
          </p:cNvCxnSpPr>
          <p:nvPr/>
        </p:nvCxnSpPr>
        <p:spPr>
          <a:xfrm>
            <a:off x="920401" y="3518085"/>
            <a:ext cx="3652434" cy="4538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1057A4-B3E0-41C8-A1FB-7899FA7DF79B}"/>
              </a:ext>
            </a:extLst>
          </p:cNvPr>
          <p:cNvCxnSpPr>
            <a:cxnSpLocks/>
          </p:cNvCxnSpPr>
          <p:nvPr/>
        </p:nvCxnSpPr>
        <p:spPr>
          <a:xfrm>
            <a:off x="938483" y="3511857"/>
            <a:ext cx="3616916" cy="9484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59302E-2845-45E9-AB75-E246E63A907F}"/>
              </a:ext>
            </a:extLst>
          </p:cNvPr>
          <p:cNvCxnSpPr>
            <a:cxnSpLocks/>
          </p:cNvCxnSpPr>
          <p:nvPr/>
        </p:nvCxnSpPr>
        <p:spPr>
          <a:xfrm>
            <a:off x="920401" y="4090801"/>
            <a:ext cx="3652434" cy="9230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5501C7-E7DC-4C43-8DB3-C880F8A87D54}"/>
              </a:ext>
            </a:extLst>
          </p:cNvPr>
          <p:cNvCxnSpPr>
            <a:cxnSpLocks/>
          </p:cNvCxnSpPr>
          <p:nvPr/>
        </p:nvCxnSpPr>
        <p:spPr>
          <a:xfrm>
            <a:off x="870267" y="4074322"/>
            <a:ext cx="3720003" cy="13370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C97497-27F7-45E7-B073-EA8AA75B909B}"/>
              </a:ext>
            </a:extLst>
          </p:cNvPr>
          <p:cNvCxnSpPr>
            <a:cxnSpLocks/>
          </p:cNvCxnSpPr>
          <p:nvPr/>
        </p:nvCxnSpPr>
        <p:spPr>
          <a:xfrm>
            <a:off x="973999" y="4525475"/>
            <a:ext cx="3581400" cy="5048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A6A924E-5EDD-41CB-8A56-2B55397B4DA3}"/>
              </a:ext>
            </a:extLst>
          </p:cNvPr>
          <p:cNvCxnSpPr>
            <a:cxnSpLocks/>
          </p:cNvCxnSpPr>
          <p:nvPr/>
        </p:nvCxnSpPr>
        <p:spPr>
          <a:xfrm>
            <a:off x="956563" y="4525474"/>
            <a:ext cx="3666406" cy="9023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EB170AE-CB8E-4CEF-8B33-5F3F4F42FA9E}"/>
              </a:ext>
            </a:extLst>
          </p:cNvPr>
          <p:cNvCxnSpPr>
            <a:cxnSpLocks/>
          </p:cNvCxnSpPr>
          <p:nvPr/>
        </p:nvCxnSpPr>
        <p:spPr>
          <a:xfrm flipV="1">
            <a:off x="992727" y="4474317"/>
            <a:ext cx="3580108" cy="9906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E34FBB-C614-4ED8-985D-19D4CA0CBEE4}"/>
              </a:ext>
            </a:extLst>
          </p:cNvPr>
          <p:cNvCxnSpPr>
            <a:cxnSpLocks/>
          </p:cNvCxnSpPr>
          <p:nvPr/>
        </p:nvCxnSpPr>
        <p:spPr>
          <a:xfrm flipV="1">
            <a:off x="992727" y="5411328"/>
            <a:ext cx="3630242" cy="3719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E94443-D59C-417F-A16B-B960F60F193A}"/>
              </a:ext>
            </a:extLst>
          </p:cNvPr>
          <p:cNvCxnSpPr>
            <a:cxnSpLocks/>
          </p:cNvCxnSpPr>
          <p:nvPr/>
        </p:nvCxnSpPr>
        <p:spPr>
          <a:xfrm flipV="1">
            <a:off x="1020612" y="3955502"/>
            <a:ext cx="3552223" cy="206573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4EE9A39-8337-4BBA-95AD-316FF2A5D535}"/>
              </a:ext>
            </a:extLst>
          </p:cNvPr>
          <p:cNvCxnSpPr>
            <a:cxnSpLocks/>
          </p:cNvCxnSpPr>
          <p:nvPr/>
        </p:nvCxnSpPr>
        <p:spPr>
          <a:xfrm flipV="1">
            <a:off x="1048498" y="4988370"/>
            <a:ext cx="3552222" cy="10163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8901DDB-7D8D-4B67-A892-33B634770927}"/>
              </a:ext>
            </a:extLst>
          </p:cNvPr>
          <p:cNvCxnSpPr>
            <a:cxnSpLocks/>
          </p:cNvCxnSpPr>
          <p:nvPr/>
        </p:nvCxnSpPr>
        <p:spPr>
          <a:xfrm flipV="1">
            <a:off x="1048498" y="4460355"/>
            <a:ext cx="3541772" cy="19955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C3AA16D-7CF8-4084-B9BF-3EF6C8EA5DDC}"/>
              </a:ext>
            </a:extLst>
          </p:cNvPr>
          <p:cNvCxnSpPr>
            <a:cxnSpLocks/>
          </p:cNvCxnSpPr>
          <p:nvPr/>
        </p:nvCxnSpPr>
        <p:spPr>
          <a:xfrm flipV="1">
            <a:off x="1048497" y="5448521"/>
            <a:ext cx="3524337" cy="10191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F82B55A3-94B6-425B-80E6-6D034202A260}"/>
              </a:ext>
            </a:extLst>
          </p:cNvPr>
          <p:cNvSpPr txBox="1">
            <a:spLocks/>
          </p:cNvSpPr>
          <p:nvPr/>
        </p:nvSpPr>
        <p:spPr>
          <a:xfrm>
            <a:off x="5282118" y="3429000"/>
            <a:ext cx="6258953" cy="290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Represent this algorithm by a </a:t>
            </a:r>
            <a:r>
              <a:rPr lang="en-US" b="1" dirty="0"/>
              <a:t>bipartite graph</a:t>
            </a:r>
          </a:p>
          <a:p>
            <a:r>
              <a:rPr lang="en-US" dirty="0"/>
              <a:t>Start with the inputs and outputs</a:t>
            </a:r>
          </a:p>
          <a:p>
            <a:r>
              <a:rPr lang="en-US" dirty="0"/>
              <a:t>Each input contributes to two outputs</a:t>
            </a:r>
          </a:p>
          <a:p>
            <a:r>
              <a:rPr lang="en-US" dirty="0"/>
              <a:t>The complete graph shows the mapping from inputs to outputs</a:t>
            </a:r>
          </a:p>
        </p:txBody>
      </p:sp>
    </p:spTree>
    <p:extLst>
      <p:ext uri="{BB962C8B-B14F-4D97-AF65-F5344CB8AC3E}">
        <p14:creationId xmlns:p14="http://schemas.microsoft.com/office/powerpoint/2010/main" val="207982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For 2-step algorithm, </a:t>
                </a:r>
                <a:r>
                  <a:rPr lang="en-US" b="1" dirty="0"/>
                  <a:t>first map </a:t>
                </a:r>
                <a:r>
                  <a:rPr lang="en-US" dirty="0"/>
                  <a:t>process represent each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as a key-value pair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is the row index: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column index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the key,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is the column index: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row index  </a:t>
                </a:r>
              </a:p>
              <a:p>
                <a:r>
                  <a:rPr lang="en-US" b="1" dirty="0"/>
                  <a:t>First shuffle</a:t>
                </a:r>
                <a:r>
                  <a:rPr lang="en-US" dirty="0"/>
                  <a:t> groups rows and columns by common key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09628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For 2-step algorithm, </a:t>
                </a:r>
                <a:r>
                  <a:rPr lang="en-US" b="1" dirty="0"/>
                  <a:t>first reduce</a:t>
                </a:r>
                <a:r>
                  <a:rPr lang="en-US" dirty="0"/>
                  <a:t> process does the following multiplication: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map </a:t>
                </a:r>
                <a:r>
                  <a:rPr lang="en-US" dirty="0"/>
                  <a:t>process does nothing 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shuffle </a:t>
                </a:r>
                <a:r>
                  <a:rPr lang="en-US" dirty="0"/>
                  <a:t>groups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by common keys,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reduce </a:t>
                </a:r>
                <a:r>
                  <a:rPr lang="en-US" dirty="0"/>
                  <a:t>process computes the sum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over common key,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18139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Example: Matrix multiplication  </a:t>
            </a:r>
            <a:endParaRPr lang="en-US" sz="3200" b="1" dirty="0"/>
          </a:p>
          <a:p>
            <a:r>
              <a:rPr lang="en-US" dirty="0"/>
              <a:t>What if a row or column of the matrices does not fit in main memory</a:t>
            </a:r>
          </a:p>
          <a:p>
            <a:r>
              <a:rPr lang="en-US" dirty="0"/>
              <a:t>We can </a:t>
            </a:r>
            <a:r>
              <a:rPr lang="en-US" b="1" dirty="0"/>
              <a:t>chunk the matrices </a:t>
            </a:r>
          </a:p>
          <a:p>
            <a:pPr lvl="1"/>
            <a:r>
              <a:rPr lang="en-US" dirty="0"/>
              <a:t> Partition the rows and columns into strips</a:t>
            </a:r>
          </a:p>
          <a:p>
            <a:pPr lvl="1"/>
            <a:r>
              <a:rPr lang="en-US" dirty="0"/>
              <a:t>Compute the matrix products for each pair of stripes </a:t>
            </a:r>
          </a:p>
          <a:p>
            <a:pPr lvl="1"/>
            <a:r>
              <a:rPr lang="en-US" dirty="0"/>
              <a:t>Sum the products over the stripes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17284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9531"/>
            <a:ext cx="10515600" cy="5345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does not work for all analytic solutions</a:t>
            </a:r>
            <a:endParaRPr lang="en-US" sz="3200" b="1" dirty="0"/>
          </a:p>
          <a:p>
            <a:r>
              <a:rPr lang="en-US" dirty="0"/>
              <a:t>MapReduce only works for simple </a:t>
            </a:r>
            <a:r>
              <a:rPr lang="en-US" b="1" dirty="0"/>
              <a:t>execution graphs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Single transformation per map and reduce process pair </a:t>
            </a:r>
          </a:p>
          <a:p>
            <a:pPr lvl="1"/>
            <a:r>
              <a:rPr lang="en-US" dirty="0"/>
              <a:t>Can chain map and reduce process pairs up to a point</a:t>
            </a:r>
          </a:p>
          <a:p>
            <a:r>
              <a:rPr lang="en-US" dirty="0"/>
              <a:t>Many analytic algorithms are </a:t>
            </a:r>
            <a:r>
              <a:rPr lang="en-US" b="1" dirty="0"/>
              <a:t>iterative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ML algorithms </a:t>
            </a:r>
          </a:p>
          <a:p>
            <a:pPr lvl="1"/>
            <a:r>
              <a:rPr lang="en-US" dirty="0"/>
              <a:t>Optimization and dynamic programming</a:t>
            </a:r>
          </a:p>
          <a:p>
            <a:pPr lvl="1"/>
            <a:r>
              <a:rPr lang="en-US" dirty="0"/>
              <a:t>Stream processing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Iterative algorithms have complex execution graph </a:t>
            </a:r>
          </a:p>
          <a:p>
            <a:pPr lvl="1"/>
            <a:r>
              <a:rPr lang="en-US" dirty="0"/>
              <a:t>MapReduce does not accommodate these cases  </a:t>
            </a:r>
          </a:p>
          <a:p>
            <a:r>
              <a:rPr lang="en-US" dirty="0"/>
              <a:t>Need a </a:t>
            </a:r>
            <a:r>
              <a:rPr lang="en-US" b="1" dirty="0"/>
              <a:t>workflow</a:t>
            </a:r>
            <a:r>
              <a:rPr lang="en-US" dirty="0"/>
              <a:t> platform to handle complex execution graphs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Workflow Architectures</a:t>
            </a:r>
          </a:p>
        </p:txBody>
      </p:sp>
    </p:spTree>
    <p:extLst>
      <p:ext uri="{BB962C8B-B14F-4D97-AF65-F5344CB8AC3E}">
        <p14:creationId xmlns:p14="http://schemas.microsoft.com/office/powerpoint/2010/main" val="53452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587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/>
              <a:t>Spark architecture supports large-scale complex execution graphs </a:t>
            </a:r>
            <a:endParaRPr lang="en-US" sz="3200" b="1" dirty="0"/>
          </a:p>
          <a:p>
            <a:r>
              <a:rPr lang="en-US" dirty="0"/>
              <a:t>Spark was introduced in 2010 (</a:t>
            </a:r>
            <a:r>
              <a:rPr lang="en-US" dirty="0" err="1">
                <a:hlinkClick r:id="rId3"/>
              </a:rPr>
              <a:t>Zaharia</a:t>
            </a:r>
            <a:r>
              <a:rPr lang="en-US" dirty="0">
                <a:hlinkClick r:id="rId3"/>
              </a:rPr>
              <a:t>, et. al., 2011</a:t>
            </a:r>
            <a:r>
              <a:rPr lang="en-US" dirty="0"/>
              <a:t>) to overcome the limitations of the Hadoop MapReduce workflow   </a:t>
            </a:r>
          </a:p>
          <a:p>
            <a:r>
              <a:rPr lang="en-US" dirty="0"/>
              <a:t>Spark is based on a </a:t>
            </a:r>
            <a:r>
              <a:rPr lang="en-US" b="1" dirty="0"/>
              <a:t>lazy evaluation </a:t>
            </a:r>
            <a:r>
              <a:rPr lang="en-US" dirty="0"/>
              <a:t>model  </a:t>
            </a:r>
          </a:p>
          <a:p>
            <a:pPr lvl="1"/>
            <a:r>
              <a:rPr lang="en-US" dirty="0"/>
              <a:t>An execution graph is created for the specified workflow  </a:t>
            </a:r>
          </a:p>
          <a:p>
            <a:pPr lvl="1"/>
            <a:r>
              <a:rPr lang="en-US" dirty="0"/>
              <a:t>The graph is executed only for values required for the output , an </a:t>
            </a:r>
            <a:r>
              <a:rPr lang="en-US" b="1" dirty="0"/>
              <a:t>action</a:t>
            </a:r>
            <a:r>
              <a:rPr lang="en-US" dirty="0"/>
              <a:t> in Spark terminology </a:t>
            </a:r>
          </a:p>
          <a:p>
            <a:pPr lvl="1"/>
            <a:r>
              <a:rPr lang="en-US" dirty="0"/>
              <a:t>Lazy evaluation eliminates unnecessary calculations </a:t>
            </a:r>
          </a:p>
          <a:p>
            <a:r>
              <a:rPr lang="en-US" dirty="0"/>
              <a:t>All calculations along the graph are </a:t>
            </a:r>
            <a:r>
              <a:rPr lang="en-US" b="1" dirty="0"/>
              <a:t>performed in main memory</a:t>
            </a:r>
          </a:p>
          <a:p>
            <a:pPr lvl="1"/>
            <a:r>
              <a:rPr lang="en-US" dirty="0"/>
              <a:t>Look along entire graph to find values to keep in main memory</a:t>
            </a:r>
          </a:p>
          <a:p>
            <a:pPr lvl="1"/>
            <a:r>
              <a:rPr lang="en-US" dirty="0"/>
              <a:t>Limits disk I/O – can </a:t>
            </a:r>
            <a:r>
              <a:rPr lang="en-US" b="1" dirty="0"/>
              <a:t>speed execution by orders of magnitude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One of many tutorials on the Spark lazy execution model can be found </a:t>
            </a:r>
            <a:r>
              <a:rPr lang="en-US" sz="2000" dirty="0">
                <a:hlinkClick r:id="rId4"/>
              </a:rPr>
              <a:t>here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Workflow Architectures and Spark</a:t>
            </a:r>
          </a:p>
        </p:txBody>
      </p:sp>
    </p:spTree>
    <p:extLst>
      <p:ext uri="{BB962C8B-B14F-4D97-AF65-F5344CB8AC3E}">
        <p14:creationId xmlns:p14="http://schemas.microsoft.com/office/powerpoint/2010/main" val="323117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0" y="1095021"/>
            <a:ext cx="10515600" cy="1000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Example: Execution graph with several transformations and intermediate results</a:t>
            </a:r>
            <a:endParaRPr lang="en-US" sz="3200" b="1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Lazy Evaluation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F8D273-9B73-477E-AE14-D9083912B72B}"/>
              </a:ext>
            </a:extLst>
          </p:cNvPr>
          <p:cNvSpPr/>
          <p:nvPr/>
        </p:nvSpPr>
        <p:spPr>
          <a:xfrm>
            <a:off x="244238" y="5711607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53BA68-669D-4E8A-AF6D-F69E1EC2F150}"/>
              </a:ext>
            </a:extLst>
          </p:cNvPr>
          <p:cNvSpPr/>
          <p:nvPr/>
        </p:nvSpPr>
        <p:spPr>
          <a:xfrm>
            <a:off x="896514" y="3555061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8FD173-FF3E-4E26-8E2F-1F4E3073F2DB}"/>
              </a:ext>
            </a:extLst>
          </p:cNvPr>
          <p:cNvSpPr/>
          <p:nvPr/>
        </p:nvSpPr>
        <p:spPr>
          <a:xfrm>
            <a:off x="1748141" y="483714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EFA02C-193A-469A-8130-07C781E21667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1369963" y="4429529"/>
            <a:ext cx="516848" cy="53567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36A2D1-02EB-43C7-A852-06BD44C138E9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1191134" y="5583544"/>
            <a:ext cx="695677" cy="56529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376DDE-2ED9-420B-B3EF-357B3D8BF40D}"/>
              </a:ext>
            </a:extLst>
          </p:cNvPr>
          <p:cNvSpPr txBox="1"/>
          <p:nvPr/>
        </p:nvSpPr>
        <p:spPr>
          <a:xfrm>
            <a:off x="957014" y="4768321"/>
            <a:ext cx="1025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</a:t>
            </a:r>
          </a:p>
          <a:p>
            <a:r>
              <a:rPr lang="en-US" sz="2400" b="1" dirty="0" err="1"/>
              <a:t>Mult</a:t>
            </a:r>
            <a:endParaRPr lang="en-US" sz="2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E6D122-27C4-4B4E-A3F4-CEBA0B078608}"/>
              </a:ext>
            </a:extLst>
          </p:cNvPr>
          <p:cNvSpPr/>
          <p:nvPr/>
        </p:nvSpPr>
        <p:spPr>
          <a:xfrm>
            <a:off x="2716030" y="3200533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A71198-33E7-42BD-8DF8-90B8C2477B55}"/>
              </a:ext>
            </a:extLst>
          </p:cNvPr>
          <p:cNvSpPr/>
          <p:nvPr/>
        </p:nvSpPr>
        <p:spPr>
          <a:xfrm>
            <a:off x="3669050" y="4229161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D2ECCA-F1AF-4D3E-9956-FBDE0B660F61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2695037" y="4975565"/>
            <a:ext cx="1112683" cy="2722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4C13D0-2534-4524-9B04-95BADBC50DA0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3524257" y="3946938"/>
            <a:ext cx="283463" cy="4102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A80739-70E6-47EE-8382-D13C0FACD181}"/>
              </a:ext>
            </a:extLst>
          </p:cNvPr>
          <p:cNvSpPr txBox="1"/>
          <p:nvPr/>
        </p:nvSpPr>
        <p:spPr>
          <a:xfrm>
            <a:off x="4911381" y="3956394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Symbol" panose="05050102010706020507" pitchFamily="18" charset="2"/>
              </a:rPr>
              <a:t>s</a:t>
            </a:r>
            <a:r>
              <a:rPr lang="en-US" sz="3200" b="1" baseline="-25000" dirty="0" err="1"/>
              <a:t>h</a:t>
            </a:r>
            <a:endParaRPr lang="en-US" sz="3200" b="1" baseline="-25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7AAA43-85D2-45E5-9042-916365014120}"/>
              </a:ext>
            </a:extLst>
          </p:cNvPr>
          <p:cNvSpPr/>
          <p:nvPr/>
        </p:nvSpPr>
        <p:spPr>
          <a:xfrm>
            <a:off x="6053294" y="2310025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05D707-1ABB-4C6E-801C-E2072DB4D588}"/>
              </a:ext>
            </a:extLst>
          </p:cNvPr>
          <p:cNvSpPr/>
          <p:nvPr/>
        </p:nvSpPr>
        <p:spPr>
          <a:xfrm>
            <a:off x="7277073" y="3258975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112907-C432-4D74-8CD6-40A5053C337E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6861521" y="3056430"/>
            <a:ext cx="554222" cy="33060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889704-9A4E-41F8-AB0C-3CFB7AA901DD}"/>
              </a:ext>
            </a:extLst>
          </p:cNvPr>
          <p:cNvCxnSpPr>
            <a:cxnSpLocks/>
            <a:stCxn id="26" idx="6"/>
            <a:endCxn id="17" idx="3"/>
          </p:cNvCxnSpPr>
          <p:nvPr/>
        </p:nvCxnSpPr>
        <p:spPr>
          <a:xfrm flipV="1">
            <a:off x="6536855" y="4005379"/>
            <a:ext cx="878888" cy="4651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F30FD2F-E225-4D75-AB24-B3ACC13EBF5F}"/>
              </a:ext>
            </a:extLst>
          </p:cNvPr>
          <p:cNvSpPr txBox="1"/>
          <p:nvPr/>
        </p:nvSpPr>
        <p:spPr>
          <a:xfrm>
            <a:off x="6598662" y="3467755"/>
            <a:ext cx="102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D7D44A-2903-4204-B14A-BC5CC31BCBA8}"/>
              </a:ext>
            </a:extLst>
          </p:cNvPr>
          <p:cNvSpPr/>
          <p:nvPr/>
        </p:nvSpPr>
        <p:spPr>
          <a:xfrm>
            <a:off x="7928538" y="1693834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C872D49-EBE6-489F-9733-ACEC21337D99}"/>
              </a:ext>
            </a:extLst>
          </p:cNvPr>
          <p:cNvSpPr/>
          <p:nvPr/>
        </p:nvSpPr>
        <p:spPr>
          <a:xfrm>
            <a:off x="11039271" y="215698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337A2E-E082-4270-96BD-306432CE3B0B}"/>
              </a:ext>
            </a:extLst>
          </p:cNvPr>
          <p:cNvCxnSpPr>
            <a:cxnSpLocks/>
          </p:cNvCxnSpPr>
          <p:nvPr/>
        </p:nvCxnSpPr>
        <p:spPr>
          <a:xfrm flipV="1">
            <a:off x="8212245" y="3289846"/>
            <a:ext cx="1112683" cy="2722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A2F8A6-DD25-43F9-9375-48E77087EA77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8736765" y="2440239"/>
            <a:ext cx="588163" cy="23126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936067D-D3DC-43D1-B604-4416B52C2DC0}"/>
              </a:ext>
            </a:extLst>
          </p:cNvPr>
          <p:cNvSpPr txBox="1"/>
          <p:nvPr/>
        </p:nvSpPr>
        <p:spPr>
          <a:xfrm>
            <a:off x="8728750" y="2671505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D0D8C5-8D84-400D-8814-7A8C3EDB1079}"/>
              </a:ext>
            </a:extLst>
          </p:cNvPr>
          <p:cNvSpPr/>
          <p:nvPr/>
        </p:nvSpPr>
        <p:spPr>
          <a:xfrm>
            <a:off x="5589959" y="4033296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B53DEB-4933-4501-BD82-DA3A62CD6795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4607232" y="4470530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9C6EDAB-ED2E-40E7-BBD7-5EB8955C1666}"/>
              </a:ext>
            </a:extLst>
          </p:cNvPr>
          <p:cNvSpPr txBox="1"/>
          <p:nvPr/>
        </p:nvSpPr>
        <p:spPr>
          <a:xfrm>
            <a:off x="3210365" y="4357224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FEFCB49-F3E3-473C-B1E9-2BFFC53AC915}"/>
              </a:ext>
            </a:extLst>
          </p:cNvPr>
          <p:cNvSpPr/>
          <p:nvPr/>
        </p:nvSpPr>
        <p:spPr>
          <a:xfrm>
            <a:off x="9164028" y="2551523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F91B62-BB60-4E2F-98C6-DF2D83DE5EC2}"/>
              </a:ext>
            </a:extLst>
          </p:cNvPr>
          <p:cNvSpPr txBox="1"/>
          <p:nvPr/>
        </p:nvSpPr>
        <p:spPr>
          <a:xfrm>
            <a:off x="10372405" y="2157369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ymbol" panose="05050102010706020507" pitchFamily="18" charset="2"/>
              </a:rPr>
              <a:t>s</a:t>
            </a:r>
            <a:r>
              <a:rPr lang="en-US" sz="3200" b="1" baseline="-25000" dirty="0">
                <a:latin typeface="Symbol" panose="05050102010706020507" pitchFamily="18" charset="2"/>
              </a:rPr>
              <a:t>o</a:t>
            </a:r>
            <a:endParaRPr lang="en-US" sz="3200" b="1" baseline="-25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24AF71-892C-44AB-81D4-AD78C51DC874}"/>
              </a:ext>
            </a:extLst>
          </p:cNvPr>
          <p:cNvCxnSpPr>
            <a:cxnSpLocks/>
          </p:cNvCxnSpPr>
          <p:nvPr/>
        </p:nvCxnSpPr>
        <p:spPr>
          <a:xfrm flipV="1">
            <a:off x="10068256" y="2671505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2882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Spark architecture supports large-scale complex execution graphs </a:t>
            </a:r>
            <a:endParaRPr lang="en-US" sz="3200" b="1" dirty="0"/>
          </a:p>
          <a:p>
            <a:r>
              <a:rPr lang="en-US" dirty="0"/>
              <a:t>Spark architecture is based on a fundamental data structure, the </a:t>
            </a:r>
            <a:r>
              <a:rPr lang="en-US" b="1" dirty="0"/>
              <a:t>Resilient Distributed Dataset (RDD)</a:t>
            </a:r>
            <a:r>
              <a:rPr lang="en-US" dirty="0"/>
              <a:t>   </a:t>
            </a:r>
          </a:p>
          <a:p>
            <a:r>
              <a:rPr lang="en-US" dirty="0"/>
              <a:t>Execution of RDDs is </a:t>
            </a:r>
            <a:r>
              <a:rPr lang="en-US" b="1" dirty="0"/>
              <a:t>distributed </a:t>
            </a:r>
            <a:r>
              <a:rPr lang="en-US" dirty="0"/>
              <a:t>across the nodes of a cluster</a:t>
            </a:r>
          </a:p>
          <a:p>
            <a:r>
              <a:rPr lang="en-US" dirty="0"/>
              <a:t>Each RDD is </a:t>
            </a:r>
            <a:r>
              <a:rPr lang="en-US" b="1" dirty="0"/>
              <a:t>immutable</a:t>
            </a:r>
          </a:p>
          <a:p>
            <a:pPr lvl="1"/>
            <a:r>
              <a:rPr lang="en-US" dirty="0"/>
              <a:t>Applying a </a:t>
            </a:r>
            <a:r>
              <a:rPr lang="en-US" b="1" dirty="0"/>
              <a:t>transformation</a:t>
            </a:r>
            <a:r>
              <a:rPr lang="en-US" dirty="0"/>
              <a:t> to an RDD creates a new RDD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One of many tutorials on Spark RDDs can be found </a:t>
            </a:r>
            <a:r>
              <a:rPr lang="en-US" sz="2000" dirty="0">
                <a:hlinkClick r:id="rId2"/>
              </a:rPr>
              <a:t>here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The Apache Spark project has created extensive </a:t>
            </a:r>
            <a:r>
              <a:rPr lang="en-US" sz="2000" dirty="0">
                <a:hlinkClick r:id="rId3"/>
              </a:rPr>
              <a:t>documentation on programming Spark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You can find the Apache Spark project documentation on cluster deployment </a:t>
            </a:r>
            <a:r>
              <a:rPr lang="en-US" sz="2000" dirty="0">
                <a:hlinkClick r:id="rId4"/>
              </a:rPr>
              <a:t>here</a:t>
            </a:r>
            <a:r>
              <a:rPr lang="en-US" sz="2000" dirty="0"/>
              <a:t>.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138572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probability of a false positive test we will accept –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lower the significance level the higher the probability of not rejecting the null –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are key properties of RDDs? </a:t>
            </a:r>
            <a:endParaRPr lang="en-US" sz="3200" b="1" dirty="0"/>
          </a:p>
          <a:p>
            <a:r>
              <a:rPr lang="en-US" dirty="0"/>
              <a:t>RDDs are resilient to failure   </a:t>
            </a:r>
          </a:p>
          <a:p>
            <a:pPr lvl="1"/>
            <a:r>
              <a:rPr lang="en-US" dirty="0"/>
              <a:t>Use a distributed file system to recover from partial cluster failure</a:t>
            </a:r>
          </a:p>
          <a:p>
            <a:pPr lvl="1"/>
            <a:r>
              <a:rPr lang="en-US" dirty="0"/>
              <a:t>Immutable RDDs are persistent, so can restart calculation</a:t>
            </a:r>
          </a:p>
          <a:p>
            <a:r>
              <a:rPr lang="en-US" dirty="0"/>
              <a:t>RDDs partition data across a cluster</a:t>
            </a:r>
          </a:p>
          <a:p>
            <a:r>
              <a:rPr lang="en-US" dirty="0"/>
              <a:t>An RDD contains the </a:t>
            </a:r>
            <a:r>
              <a:rPr lang="en-US"/>
              <a:t>execution graph</a:t>
            </a:r>
            <a:endParaRPr lang="en-US" dirty="0"/>
          </a:p>
          <a:p>
            <a:pPr lvl="1"/>
            <a:r>
              <a:rPr lang="en-US" dirty="0"/>
              <a:t>RDD has all the information required to compute an action (output)</a:t>
            </a:r>
          </a:p>
          <a:p>
            <a:pPr lvl="1"/>
            <a:r>
              <a:rPr lang="en-US" dirty="0"/>
              <a:t>RDDs use execution graph to distribute workload across a cluster </a:t>
            </a:r>
          </a:p>
          <a:p>
            <a:r>
              <a:rPr lang="en-US" dirty="0"/>
              <a:t>Two types of transformations</a:t>
            </a:r>
          </a:p>
          <a:p>
            <a:pPr lvl="1"/>
            <a:r>
              <a:rPr lang="en-US" b="1" dirty="0"/>
              <a:t>Fine grain or narrow </a:t>
            </a:r>
            <a:r>
              <a:rPr lang="en-US" dirty="0"/>
              <a:t>only affect certain data values </a:t>
            </a:r>
          </a:p>
          <a:p>
            <a:pPr lvl="1"/>
            <a:r>
              <a:rPr lang="en-US" b="1" dirty="0"/>
              <a:t>Course grain or wide </a:t>
            </a:r>
            <a:r>
              <a:rPr lang="en-US" dirty="0"/>
              <a:t>are global – use MapReduce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139399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632"/>
            <a:ext cx="10515600" cy="5364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Required if you are enrolled for Graduate Credit</a:t>
            </a:r>
          </a:p>
          <a:p>
            <a:r>
              <a:rPr lang="en-US" dirty="0"/>
              <a:t>Project proposal and final report comprise </a:t>
            </a:r>
            <a:r>
              <a:rPr lang="en-US" b="1" dirty="0"/>
              <a:t>30% of overall grade</a:t>
            </a:r>
            <a:r>
              <a:rPr lang="en-US" dirty="0"/>
              <a:t>! </a:t>
            </a:r>
          </a:p>
          <a:p>
            <a:r>
              <a:rPr lang="en-US" dirty="0"/>
              <a:t>Your chance to pull the concepts of the course together and show what you can do</a:t>
            </a:r>
          </a:p>
          <a:p>
            <a:pPr lvl="1"/>
            <a:r>
              <a:rPr lang="en-US" dirty="0"/>
              <a:t>Good addition to your data science portfolio</a:t>
            </a:r>
          </a:p>
          <a:p>
            <a:r>
              <a:rPr lang="en-US" dirty="0"/>
              <a:t>Working independently, you will:</a:t>
            </a:r>
          </a:p>
          <a:p>
            <a:pPr lvl="1"/>
            <a:r>
              <a:rPr lang="en-US" dirty="0"/>
              <a:t>Select a data set and </a:t>
            </a:r>
            <a:r>
              <a:rPr lang="en-US" b="1" dirty="0"/>
              <a:t>problem of interest to you</a:t>
            </a:r>
          </a:p>
          <a:p>
            <a:pPr lvl="1"/>
            <a:r>
              <a:rPr lang="en-US" dirty="0"/>
              <a:t>Explore and understand the data set in depth</a:t>
            </a:r>
          </a:p>
          <a:p>
            <a:pPr lvl="1"/>
            <a:r>
              <a:rPr lang="en-US" dirty="0"/>
              <a:t>Use data mining methods within the scope of the course to extract information and discover relationships</a:t>
            </a:r>
          </a:p>
          <a:p>
            <a:pPr lvl="1"/>
            <a:r>
              <a:rPr lang="en-US" dirty="0"/>
              <a:t>Write and submit a professional quality report</a:t>
            </a:r>
          </a:p>
          <a:p>
            <a:r>
              <a:rPr lang="en-US" dirty="0"/>
              <a:t>Please see assignments Canvas for specific grading criteria </a:t>
            </a:r>
          </a:p>
        </p:txBody>
      </p:sp>
    </p:spTree>
    <p:extLst>
      <p:ext uri="{BB962C8B-B14F-4D97-AF65-F5344CB8AC3E}">
        <p14:creationId xmlns:p14="http://schemas.microsoft.com/office/powerpoint/2010/main" val="421697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082"/>
            <a:ext cx="10515600" cy="55177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What constitutes a suitable project? </a:t>
            </a:r>
          </a:p>
          <a:p>
            <a:r>
              <a:rPr lang="en-US" dirty="0"/>
              <a:t>Must be focused on data mining methods and algorithms </a:t>
            </a:r>
          </a:p>
          <a:p>
            <a:pPr lvl="1"/>
            <a:r>
              <a:rPr lang="en-US" dirty="0"/>
              <a:t>Methods and algorithms within the scope of the course</a:t>
            </a:r>
          </a:p>
          <a:p>
            <a:pPr lvl="1"/>
            <a:r>
              <a:rPr lang="en-US" dirty="0"/>
              <a:t>Primary </a:t>
            </a:r>
            <a:r>
              <a:rPr lang="en-US" b="1" dirty="0"/>
              <a:t>focus on unsupervised learning methods</a:t>
            </a:r>
          </a:p>
          <a:p>
            <a:pPr lvl="1"/>
            <a:r>
              <a:rPr lang="en-US" dirty="0"/>
              <a:t>This in not a supervised machine learning course: </a:t>
            </a:r>
            <a:r>
              <a:rPr lang="en-US" b="1" dirty="0">
                <a:solidFill>
                  <a:srgbClr val="C00000"/>
                </a:solidFill>
              </a:rPr>
              <a:t>supervised machine learning is generally not appropriate!</a:t>
            </a:r>
          </a:p>
          <a:p>
            <a:pPr lvl="1"/>
            <a:r>
              <a:rPr lang="en-US" dirty="0"/>
              <a:t>Clustering project must </a:t>
            </a:r>
            <a:r>
              <a:rPr lang="en-US" b="1" dirty="0">
                <a:solidFill>
                  <a:srgbClr val="C00000"/>
                </a:solidFill>
              </a:rPr>
              <a:t>go beyond k-means and apply several modern methods!</a:t>
            </a:r>
            <a:endParaRPr lang="en-US" b="1" dirty="0"/>
          </a:p>
          <a:p>
            <a:r>
              <a:rPr lang="en-US" dirty="0"/>
              <a:t>Sufficient publicly available data – ask instructor for exceptions</a:t>
            </a:r>
          </a:p>
          <a:p>
            <a:r>
              <a:rPr lang="en-US" dirty="0"/>
              <a:t>Appropriate scope </a:t>
            </a:r>
          </a:p>
          <a:p>
            <a:pPr lvl="1"/>
            <a:r>
              <a:rPr lang="en-US" dirty="0"/>
              <a:t>If you have sufficient background (e.g. course prerequisites) expect to </a:t>
            </a:r>
            <a:r>
              <a:rPr lang="en-US" b="1" dirty="0"/>
              <a:t>spend about 80 hours on your project</a:t>
            </a:r>
          </a:p>
          <a:p>
            <a:pPr lvl="1"/>
            <a:r>
              <a:rPr lang="en-US" dirty="0"/>
              <a:t>If you are building key skills (e.g. programming, statistics) additional effort will be required</a:t>
            </a:r>
          </a:p>
        </p:txBody>
      </p:sp>
    </p:spTree>
    <p:extLst>
      <p:ext uri="{BB962C8B-B14F-4D97-AF65-F5344CB8AC3E}">
        <p14:creationId xmlns:p14="http://schemas.microsoft.com/office/powerpoint/2010/main" val="371946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375"/>
            <a:ext cx="10515600" cy="5665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Project proposal helps ensure your project has:</a:t>
            </a:r>
          </a:p>
          <a:p>
            <a:r>
              <a:rPr lang="en-US" dirty="0"/>
              <a:t>Clear and reasonable data mining objective</a:t>
            </a:r>
          </a:p>
          <a:p>
            <a:pPr lvl="1"/>
            <a:r>
              <a:rPr lang="en-US" dirty="0"/>
              <a:t>Must be understandable to non-technical audience</a:t>
            </a:r>
          </a:p>
          <a:p>
            <a:r>
              <a:rPr lang="en-US" dirty="0"/>
              <a:t>Appropriate scope</a:t>
            </a:r>
          </a:p>
          <a:p>
            <a:pPr lvl="1"/>
            <a:r>
              <a:rPr lang="en-US" dirty="0"/>
              <a:t>Sufficient depth – depth of data depth of analysis</a:t>
            </a:r>
          </a:p>
          <a:p>
            <a:pPr lvl="1"/>
            <a:r>
              <a:rPr lang="en-US" dirty="0"/>
              <a:t>Not too ambitious!</a:t>
            </a:r>
          </a:p>
          <a:p>
            <a:r>
              <a:rPr lang="en-US" dirty="0"/>
              <a:t>Required data are available</a:t>
            </a:r>
          </a:p>
          <a:p>
            <a:pPr lvl="1"/>
            <a:r>
              <a:rPr lang="en-US" dirty="0"/>
              <a:t>Compete enough to execute project</a:t>
            </a:r>
          </a:p>
          <a:p>
            <a:pPr lvl="1"/>
            <a:r>
              <a:rPr lang="en-US" dirty="0"/>
              <a:t>Sufficient volume and complexity </a:t>
            </a:r>
          </a:p>
          <a:p>
            <a:pPr lvl="1"/>
            <a:r>
              <a:rPr lang="en-US" dirty="0"/>
              <a:t>But not too massive!</a:t>
            </a:r>
          </a:p>
          <a:p>
            <a:r>
              <a:rPr lang="en-US" dirty="0"/>
              <a:t>Use of appropriate data mining methods</a:t>
            </a:r>
          </a:p>
          <a:p>
            <a:pPr lvl="1"/>
            <a:r>
              <a:rPr lang="en-US" dirty="0"/>
              <a:t>Correctly selected for proposed objective</a:t>
            </a:r>
          </a:p>
          <a:p>
            <a:pPr lvl="1"/>
            <a:r>
              <a:rPr lang="en-US" dirty="0"/>
              <a:t>In scope of course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8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082"/>
            <a:ext cx="10515600" cy="56105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Project report must:</a:t>
            </a:r>
          </a:p>
          <a:p>
            <a:r>
              <a:rPr lang="en-US" dirty="0"/>
              <a:t>Have introduction (summary) stating objectives and conclusions, understandable to the intended non-technical audience  </a:t>
            </a:r>
          </a:p>
          <a:p>
            <a:r>
              <a:rPr lang="en-US" dirty="0"/>
              <a:t>Support conclusions based on evidence gathered in the data mining process</a:t>
            </a:r>
          </a:p>
          <a:p>
            <a:r>
              <a:rPr lang="en-US" dirty="0"/>
              <a:t>Demonstrate that data has been prepared correctly </a:t>
            </a:r>
          </a:p>
          <a:p>
            <a:r>
              <a:rPr lang="en-US" dirty="0"/>
              <a:t>Explain the data exploration and knowledge discovery process</a:t>
            </a:r>
          </a:p>
          <a:p>
            <a:pPr lvl="1"/>
            <a:r>
              <a:rPr lang="en-US" dirty="0"/>
              <a:t>Requires technical depth </a:t>
            </a:r>
          </a:p>
          <a:p>
            <a:pPr lvl="1"/>
            <a:r>
              <a:rPr lang="en-US" dirty="0"/>
              <a:t>Clear text and graphics  </a:t>
            </a:r>
          </a:p>
          <a:p>
            <a:r>
              <a:rPr lang="en-US" dirty="0"/>
              <a:t>Use appropriate methods and algorithms</a:t>
            </a:r>
          </a:p>
          <a:p>
            <a:pPr lvl="1"/>
            <a:r>
              <a:rPr lang="en-US" b="1" dirty="0"/>
              <a:t>In depth analysis</a:t>
            </a:r>
          </a:p>
          <a:p>
            <a:r>
              <a:rPr lang="en-US" dirty="0"/>
              <a:t>Improve initial results by </a:t>
            </a:r>
            <a:r>
              <a:rPr lang="en-US" b="1" dirty="0"/>
              <a:t>enhancing methods or using other algorithms</a:t>
            </a:r>
          </a:p>
          <a:p>
            <a:r>
              <a:rPr lang="en-US" dirty="0"/>
              <a:t>Show professional levels of code organization (e.g. use of function, commenting, good variable names,..) in an appendix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6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082"/>
            <a:ext cx="10515600" cy="5353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Suitable projects – only ideas, pick a project that interests you:</a:t>
            </a:r>
          </a:p>
          <a:p>
            <a:r>
              <a:rPr lang="en-US" dirty="0"/>
              <a:t>Suitable methods include, but not limited to:   </a:t>
            </a:r>
          </a:p>
          <a:p>
            <a:pPr lvl="1"/>
            <a:r>
              <a:rPr lang="en-US" dirty="0"/>
              <a:t>Unsupervised learning – many possible models</a:t>
            </a:r>
          </a:p>
          <a:p>
            <a:pPr lvl="1"/>
            <a:r>
              <a:rPr lang="en-US" dirty="0"/>
              <a:t>Large scale similarity measures  </a:t>
            </a:r>
          </a:p>
          <a:p>
            <a:pPr lvl="1"/>
            <a:r>
              <a:rPr lang="en-US" dirty="0"/>
              <a:t>Recommenders and factorization   </a:t>
            </a:r>
          </a:p>
          <a:p>
            <a:pPr lvl="1"/>
            <a:r>
              <a:rPr lang="en-US" dirty="0"/>
              <a:t>Graph models </a:t>
            </a:r>
          </a:p>
          <a:p>
            <a:pPr lvl="1"/>
            <a:r>
              <a:rPr lang="en-US" b="1" dirty="0"/>
              <a:t>Not supervised machine learning!</a:t>
            </a:r>
          </a:p>
          <a:p>
            <a:r>
              <a:rPr lang="en-US" dirty="0"/>
              <a:t>Suitable datasets and problems include, but not limited to:  </a:t>
            </a:r>
          </a:p>
          <a:p>
            <a:pPr lvl="1"/>
            <a:r>
              <a:rPr lang="en-US" dirty="0"/>
              <a:t>Genetic data and gene expression</a:t>
            </a:r>
          </a:p>
          <a:p>
            <a:pPr lvl="1"/>
            <a:r>
              <a:rPr lang="en-US" dirty="0"/>
              <a:t>Text data, information retrieval, similarity search, etc.</a:t>
            </a:r>
          </a:p>
          <a:p>
            <a:pPr lvl="1"/>
            <a:r>
              <a:rPr lang="en-US" dirty="0"/>
              <a:t>Streaming and large scale time series data, event processing   </a:t>
            </a:r>
          </a:p>
          <a:p>
            <a:pPr lvl="1"/>
            <a:r>
              <a:rPr lang="en-US" dirty="0"/>
              <a:t>Graph data, social networks, etc.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0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Scalable computing for mining massive datasets</a:t>
            </a:r>
            <a:endParaRPr lang="en-US" sz="3200" b="1" dirty="0"/>
          </a:p>
          <a:p>
            <a:r>
              <a:rPr lang="en-US" dirty="0"/>
              <a:t>Dataset size and complexity growing rapidly with time   </a:t>
            </a:r>
          </a:p>
          <a:p>
            <a:r>
              <a:rPr lang="en-US" dirty="0"/>
              <a:t>Scalable computing required for scalable analytics  </a:t>
            </a:r>
          </a:p>
          <a:p>
            <a:r>
              <a:rPr lang="en-US" dirty="0"/>
              <a:t>Limitations for scaling analytics   </a:t>
            </a:r>
          </a:p>
          <a:p>
            <a:pPr lvl="1"/>
            <a:r>
              <a:rPr lang="en-US" sz="2800" dirty="0"/>
              <a:t>Computing speed</a:t>
            </a:r>
          </a:p>
          <a:p>
            <a:pPr lvl="1"/>
            <a:r>
              <a:rPr lang="en-US" sz="2800" dirty="0"/>
              <a:t>Main memory size   </a:t>
            </a:r>
          </a:p>
          <a:p>
            <a:pPr lvl="1"/>
            <a:r>
              <a:rPr lang="en-US" sz="2800" dirty="0"/>
              <a:t>File system size  </a:t>
            </a:r>
          </a:p>
          <a:p>
            <a:pPr lvl="1"/>
            <a:r>
              <a:rPr lang="en-US" sz="2800" dirty="0"/>
              <a:t>Network bandwidth</a:t>
            </a:r>
          </a:p>
          <a:p>
            <a:r>
              <a:rPr lang="en-US" sz="3200" dirty="0"/>
              <a:t>Use MapReduce algorithm for simple execution graph </a:t>
            </a:r>
          </a:p>
          <a:p>
            <a:r>
              <a:rPr lang="en-US" sz="3200" dirty="0"/>
              <a:t>Use workflow architecture for complex execution graph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00111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sz="3200" dirty="0"/>
              <a:t>FDR control methods limit the false positive rate (Type I errors) </a:t>
            </a:r>
          </a:p>
          <a:p>
            <a:pPr lvl="1"/>
            <a:r>
              <a:rPr lang="en-US" sz="2800" dirty="0"/>
              <a:t>Want to limit Type II errors – non-discovery   </a:t>
            </a:r>
          </a:p>
          <a:p>
            <a:r>
              <a:rPr lang="en-US" sz="3200" dirty="0"/>
              <a:t>Statistical methods   </a:t>
            </a:r>
          </a:p>
          <a:p>
            <a:pPr lvl="1"/>
            <a:r>
              <a:rPr lang="en-US" sz="2800" dirty="0"/>
              <a:t>Bonferroni correction </a:t>
            </a:r>
          </a:p>
          <a:p>
            <a:pPr lvl="1"/>
            <a:r>
              <a:rPr lang="en-US" sz="2800" dirty="0"/>
              <a:t>Holm’s method</a:t>
            </a:r>
          </a:p>
          <a:p>
            <a:pPr lvl="1"/>
            <a:r>
              <a:rPr lang="en-US" sz="2800" dirty="0" err="1"/>
              <a:t>Benjamini</a:t>
            </a:r>
            <a:r>
              <a:rPr lang="en-US" sz="2800" dirty="0"/>
              <a:t>-Hochberg FDR control  </a:t>
            </a:r>
          </a:p>
          <a:p>
            <a:r>
              <a:rPr lang="en-US" sz="3200" dirty="0"/>
              <a:t>Sampling based methods  </a:t>
            </a:r>
          </a:p>
          <a:p>
            <a:pPr lvl="1"/>
            <a:r>
              <a:rPr lang="en-US" sz="2800" dirty="0"/>
              <a:t>Example: use mini-hashing sampling   </a:t>
            </a:r>
          </a:p>
          <a:p>
            <a:pPr lvl="1"/>
            <a:r>
              <a:rPr lang="en-US" sz="2800" dirty="0"/>
              <a:t>We will discuss later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Scalable computing for mining massive datasets </a:t>
            </a:r>
            <a:endParaRPr lang="en-US" sz="3200" b="1" dirty="0"/>
          </a:p>
          <a:p>
            <a:r>
              <a:rPr lang="en-US" dirty="0"/>
              <a:t>Dataset size and complexity growing rapidly with time   </a:t>
            </a:r>
          </a:p>
          <a:p>
            <a:r>
              <a:rPr lang="en-US" dirty="0"/>
              <a:t>Scalable computing required for analytics at massive scale  </a:t>
            </a:r>
          </a:p>
          <a:p>
            <a:r>
              <a:rPr lang="en-US" dirty="0"/>
              <a:t>What are the limitations for scaling analytics?   </a:t>
            </a:r>
          </a:p>
          <a:p>
            <a:pPr lvl="1"/>
            <a:r>
              <a:rPr lang="en-US" sz="2800" dirty="0"/>
              <a:t>Computing speed?</a:t>
            </a:r>
          </a:p>
          <a:p>
            <a:pPr lvl="1"/>
            <a:r>
              <a:rPr lang="en-US" sz="2800" dirty="0"/>
              <a:t>Main memory size?   </a:t>
            </a:r>
          </a:p>
          <a:p>
            <a:pPr lvl="1"/>
            <a:r>
              <a:rPr lang="en-US" sz="2800" dirty="0"/>
              <a:t>File system size?  </a:t>
            </a:r>
          </a:p>
          <a:p>
            <a:pPr lvl="1"/>
            <a:r>
              <a:rPr lang="en-US" sz="2800" dirty="0"/>
              <a:t>Network bandwidth?</a:t>
            </a:r>
          </a:p>
          <a:p>
            <a:pPr lvl="1"/>
            <a:endParaRPr lang="en-US" sz="2800" dirty="0"/>
          </a:p>
          <a:p>
            <a:pPr marL="0" indent="0">
              <a:buNone/>
            </a:pPr>
            <a:r>
              <a:rPr lang="en-US" dirty="0"/>
              <a:t>Note: much of the subject discussed here falls under data engineering which is not the focal point of our course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Computing speed   </a:t>
            </a:r>
            <a:endParaRPr lang="en-US" sz="3200" b="1" dirty="0"/>
          </a:p>
          <a:p>
            <a:r>
              <a:rPr lang="en-US" dirty="0"/>
              <a:t>Historically, computing speed was a significant limitation  </a:t>
            </a:r>
          </a:p>
          <a:p>
            <a:r>
              <a:rPr lang="en-US" dirty="0"/>
              <a:t>Computing capacity has increased massively </a:t>
            </a:r>
          </a:p>
          <a:p>
            <a:pPr lvl="1"/>
            <a:r>
              <a:rPr lang="en-US" dirty="0"/>
              <a:t>Parallel computing well established by 1980s</a:t>
            </a:r>
          </a:p>
          <a:p>
            <a:pPr lvl="1"/>
            <a:r>
              <a:rPr lang="en-US" dirty="0"/>
              <a:t>Cost of computing has dropped exponentially </a:t>
            </a:r>
          </a:p>
          <a:p>
            <a:pPr lvl="1"/>
            <a:r>
              <a:rPr lang="en-US" dirty="0"/>
              <a:t>1980 – about $100,000 per MFLOP</a:t>
            </a:r>
          </a:p>
          <a:p>
            <a:pPr lvl="1"/>
            <a:r>
              <a:rPr lang="en-US" dirty="0"/>
              <a:t>2020 – about $0.10 per MFLOP</a:t>
            </a:r>
          </a:p>
          <a:p>
            <a:r>
              <a:rPr lang="en-US" dirty="0"/>
              <a:t>Introduction of cluster and cloud computing in 2000’s </a:t>
            </a:r>
          </a:p>
          <a:p>
            <a:pPr lvl="1"/>
            <a:r>
              <a:rPr lang="en-US" dirty="0"/>
              <a:t>Massive on-demand capacity now available economically </a:t>
            </a:r>
          </a:p>
          <a:p>
            <a:pPr lvl="1"/>
            <a:r>
              <a:rPr lang="en-US" dirty="0"/>
              <a:t>1000s of CPU in cluster</a:t>
            </a:r>
          </a:p>
          <a:p>
            <a:r>
              <a:rPr lang="en-US" dirty="0"/>
              <a:t>For properly designed analytics algorithms computing speed is rarely a limitation now days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Analytics Computing</a:t>
            </a:r>
          </a:p>
        </p:txBody>
      </p:sp>
    </p:spTree>
    <p:extLst>
      <p:ext uri="{BB962C8B-B14F-4D97-AF65-F5344CB8AC3E}">
        <p14:creationId xmlns:p14="http://schemas.microsoft.com/office/powerpoint/2010/main" val="61472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Main memory size</a:t>
            </a:r>
            <a:endParaRPr lang="en-US" sz="3200" b="1" dirty="0"/>
          </a:p>
          <a:p>
            <a:r>
              <a:rPr lang="en-US" dirty="0"/>
              <a:t>Working (main) memory still a limitation on analytics algorithms </a:t>
            </a:r>
          </a:p>
          <a:p>
            <a:r>
              <a:rPr lang="en-US" dirty="0"/>
              <a:t>Memory costs and speeds have changed dramatically with time   </a:t>
            </a:r>
          </a:p>
          <a:p>
            <a:pPr lvl="1"/>
            <a:r>
              <a:rPr lang="en-US" dirty="0"/>
              <a:t>1980s - $1000 per MB, 10 MHz bus speed</a:t>
            </a:r>
          </a:p>
          <a:p>
            <a:pPr lvl="1"/>
            <a:r>
              <a:rPr lang="en-US" dirty="0"/>
              <a:t>2020 - $0.01 per MB, 3 GHz bus speed</a:t>
            </a:r>
          </a:p>
          <a:p>
            <a:r>
              <a:rPr lang="en-US" dirty="0"/>
              <a:t>But, data set sizes have grown faster!</a:t>
            </a:r>
          </a:p>
          <a:p>
            <a:r>
              <a:rPr lang="en-US" dirty="0"/>
              <a:t>Main memory requirement remains a limitation of analytic algorithms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 </a:t>
            </a:r>
          </a:p>
        </p:txBody>
      </p:sp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File system size  </a:t>
            </a:r>
            <a:endParaRPr lang="en-US" sz="3200" b="1" dirty="0"/>
          </a:p>
          <a:p>
            <a:r>
              <a:rPr lang="en-US" dirty="0"/>
              <a:t>File systems have grown to accommodate massive dataset size   </a:t>
            </a:r>
          </a:p>
          <a:p>
            <a:r>
              <a:rPr lang="en-US" dirty="0"/>
              <a:t>Disk cost has changed dramatically, but seek time has not kept pace </a:t>
            </a:r>
          </a:p>
          <a:p>
            <a:pPr lvl="1"/>
            <a:r>
              <a:rPr lang="en-US" dirty="0"/>
              <a:t>1980s - $100 per MB, average 20 </a:t>
            </a:r>
            <a:r>
              <a:rPr lang="en-US" dirty="0" err="1"/>
              <a:t>ms</a:t>
            </a:r>
            <a:r>
              <a:rPr lang="en-US" dirty="0"/>
              <a:t> seek time   </a:t>
            </a:r>
          </a:p>
          <a:p>
            <a:pPr lvl="1"/>
            <a:r>
              <a:rPr lang="en-US" dirty="0"/>
              <a:t>2020 - $0.0001 per MB, average 2 </a:t>
            </a:r>
            <a:r>
              <a:rPr lang="en-US" dirty="0" err="1"/>
              <a:t>ms</a:t>
            </a:r>
            <a:r>
              <a:rPr lang="en-US" dirty="0"/>
              <a:t> seek time </a:t>
            </a:r>
          </a:p>
          <a:p>
            <a:r>
              <a:rPr lang="en-US" dirty="0"/>
              <a:t>Disks in the file system are the mostly likely to component to fail in a cluster   </a:t>
            </a:r>
          </a:p>
          <a:p>
            <a:r>
              <a:rPr lang="en-US" dirty="0"/>
              <a:t>Disk transfer rate is about 200 MB/sec  </a:t>
            </a:r>
          </a:p>
          <a:p>
            <a:pPr lvl="1"/>
            <a:r>
              <a:rPr lang="en-US" dirty="0"/>
              <a:t>Slow compared to bus speed  </a:t>
            </a:r>
          </a:p>
          <a:p>
            <a:pPr lvl="1"/>
            <a:r>
              <a:rPr lang="en-US" dirty="0"/>
              <a:t>Large scale analytic algorithms need to </a:t>
            </a:r>
            <a:r>
              <a:rPr lang="en-US" b="1" dirty="0"/>
              <a:t>limit disk access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21634</TotalTime>
  <Words>3376</Words>
  <Application>Microsoft Office PowerPoint</Application>
  <PresentationFormat>Widescreen</PresentationFormat>
  <Paragraphs>527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Symbol</vt:lpstr>
      <vt:lpstr>Office Theme</vt:lpstr>
      <vt:lpstr>CSCI E-108 Data Mining, Discovery and Exploration Big Data Analytic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Graduate Independent project</vt:lpstr>
      <vt:lpstr>Graduate Independent project</vt:lpstr>
      <vt:lpstr>Graduate Independent project</vt:lpstr>
      <vt:lpstr>Graduate Independent project</vt:lpstr>
      <vt:lpstr>Graduate Independent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383</cp:revision>
  <cp:lastPrinted>2019-09-03T23:18:19Z</cp:lastPrinted>
  <dcterms:created xsi:type="dcterms:W3CDTF">2019-08-02T23:14:29Z</dcterms:created>
  <dcterms:modified xsi:type="dcterms:W3CDTF">2023-06-21T21:12:02Z</dcterms:modified>
</cp:coreProperties>
</file>