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8" r:id="rId2"/>
  </p:sldMasterIdLst>
  <p:notesMasterIdLst>
    <p:notesMasterId r:id="rId44"/>
  </p:notesMasterIdLst>
  <p:sldIdLst>
    <p:sldId id="275" r:id="rId3"/>
    <p:sldId id="603" r:id="rId4"/>
    <p:sldId id="634" r:id="rId5"/>
    <p:sldId id="746" r:id="rId6"/>
    <p:sldId id="677" r:id="rId7"/>
    <p:sldId id="755" r:id="rId8"/>
    <p:sldId id="756" r:id="rId9"/>
    <p:sldId id="757" r:id="rId10"/>
    <p:sldId id="723" r:id="rId11"/>
    <p:sldId id="704" r:id="rId12"/>
    <p:sldId id="722" r:id="rId13"/>
    <p:sldId id="727" r:id="rId14"/>
    <p:sldId id="729" r:id="rId15"/>
    <p:sldId id="731" r:id="rId16"/>
    <p:sldId id="708" r:id="rId17"/>
    <p:sldId id="720" r:id="rId18"/>
    <p:sldId id="711" r:id="rId19"/>
    <p:sldId id="709" r:id="rId20"/>
    <p:sldId id="710" r:id="rId21"/>
    <p:sldId id="733" r:id="rId22"/>
    <p:sldId id="715" r:id="rId23"/>
    <p:sldId id="745" r:id="rId24"/>
    <p:sldId id="726" r:id="rId25"/>
    <p:sldId id="739" r:id="rId26"/>
    <p:sldId id="744" r:id="rId27"/>
    <p:sldId id="742" r:id="rId28"/>
    <p:sldId id="743" r:id="rId29"/>
    <p:sldId id="734" r:id="rId30"/>
    <p:sldId id="702" r:id="rId31"/>
    <p:sldId id="716" r:id="rId32"/>
    <p:sldId id="735" r:id="rId33"/>
    <p:sldId id="620" r:id="rId34"/>
    <p:sldId id="606" r:id="rId35"/>
    <p:sldId id="607" r:id="rId36"/>
    <p:sldId id="622" r:id="rId37"/>
    <p:sldId id="621" r:id="rId38"/>
    <p:sldId id="626" r:id="rId39"/>
    <p:sldId id="627" r:id="rId40"/>
    <p:sldId id="740" r:id="rId41"/>
    <p:sldId id="741" r:id="rId42"/>
    <p:sldId id="724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79" d="100"/>
          <a:sy n="79" d="100"/>
        </p:scale>
        <p:origin x="223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60DB7-3564-4028-881B-4A225B453265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153DAB-225E-4C94-B4AB-0DAFDAA76F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04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208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7857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4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8819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7713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511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5134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7245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19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9451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1466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7066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36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794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467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71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435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523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8592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215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30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8570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2168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946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1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267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95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C5912-CAA7-4FB7-965B-638681FFCE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3D0E1-4B2E-4D02-B716-46C6957C2E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8131D9-15AB-48BB-8030-6175A546A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FABB9-0CC8-4432-925B-39F4593F5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FBD0F9-4858-496F-BEF5-699809086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12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D696E-352C-49B2-9E02-5B7A7152E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A0937-9F6F-4CE8-BAB0-DA6EA1A3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FF0085-FB03-4A5C-9D66-580A92FD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890D2-4DBA-44DB-B786-02402406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0AECD-947A-4D5C-BC32-A0EFDBC43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8993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9A070C-9203-44D4-9389-42F341A010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A0DB5-DBBA-4022-8560-ADA0E8321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E63C7A-C164-49A8-8A99-41A63CEFF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70F653-49BF-4261-B3D3-C2246834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EA5250-D0E5-442A-98E8-64DB2FF8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3589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045989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135068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979367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ubtitle 2"/>
          <p:cNvSpPr>
            <a:spLocks noGrp="1"/>
          </p:cNvSpPr>
          <p:nvPr>
            <p:ph type="subTitle" idx="1"/>
          </p:nvPr>
        </p:nvSpPr>
        <p:spPr>
          <a:xfrm>
            <a:off x="193273" y="5132441"/>
            <a:ext cx="8409867" cy="1460779"/>
          </a:xfrm>
          <a:prstGeom prst="rect">
            <a:avLst/>
          </a:prstGeom>
        </p:spPr>
        <p:txBody>
          <a:bodyPr lIns="137160" tIns="137160" rIns="137160" bIns="137160" anchor="b" anchorCtr="0">
            <a:normAutofit/>
          </a:bodyPr>
          <a:lstStyle>
            <a:lvl1pPr marL="0" indent="0" algn="l" defTabSz="914052" rtl="0" eaLnBrk="1" latinLnBrk="0" hangingPunct="1">
              <a:lnSpc>
                <a:spcPct val="100000"/>
              </a:lnSpc>
              <a:spcBef>
                <a:spcPts val="0"/>
              </a:spcBef>
              <a:buSzPct val="90000"/>
              <a:buFont typeface="Arial" pitchFamily="34" charset="0"/>
              <a:buNone/>
              <a:defRPr lang="en-US" sz="2400" b="0" kern="0" spc="0" baseline="0" dirty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4570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0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1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2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2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1993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63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7589457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12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D92556-C7BC-4DE3-9278-20DEB566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D6B4E-9726-48B7-95FC-86DC5068328F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CF3D86-F32C-46DE-BDA1-539591F02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78CCB-6CF9-4770-B736-7F633976F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99AF1-9C60-444A-B0F3-23DBD8E420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19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866E9-C3C0-48BB-817F-E7E1E3366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9DF04-827A-4ED9-A7C9-CED392FA0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5C4C6-E792-4319-9E04-4F71ED95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5B080-AB8A-421E-8F0D-69D84EC87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587AB-3A54-4CD4-89FA-0FBC0F966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20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61D9C-3FFC-41D3-A198-B22DC5C58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C99C15-240F-4D3C-AD19-127FB016E1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B87E9-2100-4242-B4CB-E46FEBE6E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867874-A9A3-4444-AEA5-B0C2FA92E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D42EC-871E-4097-966D-9E0CA0E2A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78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FC38C-5C11-4496-8021-D48C6F3B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EF58E-F443-4946-9A4B-A464F3D48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CA899-E094-48B9-9B76-B701C9261B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214799-DB41-4C22-9EA1-F073A4C3C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A33724-A031-46F9-80C9-7DDBA99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2D850D-AB31-4191-AF92-22470AD9E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55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5B26F-CE03-4F26-ACA2-1ED1EA5C4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7CCA1B-F800-4A2F-AAE3-CEE1ABBB75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8DE177-5235-4882-AA01-3ECE06D5E7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47571-62F7-4D47-8D88-F2ACF4DDF0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81A0C0-4AE7-4352-B7C3-413D810291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9137CF-787D-421F-9BCF-BE694F2C8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1DC48C-602E-4939-8349-51D56B3D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7E9656-0087-4E23-BC8F-950C952D1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5780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DC3D7-8634-48B6-8FB7-06708103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5D6755-34D7-4A06-AB10-27C7E465D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24AC4E-DD1A-4FA0-B432-BC904BF8A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33E03D-D14C-48DF-AABC-EDD1A1D72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4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6FB963-D414-412C-B10C-6C29FE331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C5DE7-18E4-40B9-B98D-04A22F32C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C35D5-3E63-4B51-9F0E-920E73630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047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19D0A-B97D-4DDD-BFD9-5A01EDADD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9C32E-EC8D-4F8B-B815-339B90CA5A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A288C-1BE4-497F-98B7-2E5077151A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B72D46-EAD4-415C-A624-2DB4438E6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16A0B4-5110-4D5C-8247-255820C64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6BEED2-7596-4C63-A4DC-15263A370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604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05D6E-010D-46DE-B7B8-26F95CD6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5B9DBE-02E5-412E-B5E1-0EF016EDD2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5AC693-2794-4EE2-8CE4-2CF839816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D6179B-BD06-434D-88BE-2FCE9975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3289BE-7FA3-47F1-8A2E-0BC03551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9843D9-897E-4FA7-A95A-7AFDDBA9F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191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2EE92-87CB-4FD5-B91D-C59EC8D51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BF0E1-A364-40B5-BC0C-3BE9D9A14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1310C0-F0F3-4F98-81D3-906780F89F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2B3463-61C8-4819-BC9A-C94FD847F060}" type="datetimeFigureOut">
              <a:rPr lang="en-US" smtClean="0"/>
              <a:t>7/29/2024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90BF1B-55AF-4313-A077-2E67AE818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13C8F-10C2-41C1-87DB-2A43F3AFC2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5320B-7F3C-4D6F-8D55-3D71907A9C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45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  <p:sldLayoutId id="214748367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9"/>
          <p:cNvSpPr>
            <a:spLocks noGrp="1"/>
          </p:cNvSpPr>
          <p:nvPr>
            <p:ph type="title"/>
          </p:nvPr>
        </p:nvSpPr>
        <p:spPr>
          <a:xfrm>
            <a:off x="379514" y="182215"/>
            <a:ext cx="11524432" cy="1063487"/>
          </a:xfrm>
          <a:prstGeom prst="rect">
            <a:avLst/>
          </a:prstGeom>
        </p:spPr>
        <p:txBody>
          <a:bodyPr vert="horz" lIns="91409" tIns="45705" rIns="91409" bIns="45705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51639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71" r:id="rId3"/>
  </p:sldLayoutIdLst>
  <p:txStyles>
    <p:titleStyle>
      <a:lvl1pPr algn="l" defTabSz="914088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</p:titleStyle>
    <p:bodyStyle>
      <a:lvl1pPr marL="342783" indent="-342783" algn="l" defTabSz="914088" rtl="0" eaLnBrk="1" latinLnBrk="0" hangingPunct="1">
        <a:spcBef>
          <a:spcPts val="1200"/>
        </a:spcBef>
        <a:buFont typeface="Arial" pitchFamily="34" charset="0"/>
        <a:buChar char="•"/>
        <a:defRPr sz="3200" b="1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1pPr>
      <a:lvl2pPr marL="742698" indent="-285652" algn="l" defTabSz="914088" rtl="0" eaLnBrk="1" latinLnBrk="0" hangingPunct="1">
        <a:spcBef>
          <a:spcPts val="300"/>
        </a:spcBef>
        <a:spcAft>
          <a:spcPts val="300"/>
        </a:spcAft>
        <a:buFont typeface="Arial" pitchFamily="34" charset="0"/>
        <a:buChar char="–"/>
        <a:defRPr sz="28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2pPr>
      <a:lvl3pPr marL="1142612" indent="-228522" algn="l" defTabSz="914088" rtl="0" eaLnBrk="1" latinLnBrk="0" hangingPunct="1">
        <a:spcBef>
          <a:spcPts val="200"/>
        </a:spcBef>
        <a:spcAft>
          <a:spcPts val="200"/>
        </a:spcAft>
        <a:buFont typeface="Arial" pitchFamily="34" charset="0"/>
        <a:buChar char="•"/>
        <a:defRPr sz="24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3pPr>
      <a:lvl4pPr marL="1599657" indent="-228522" algn="l" defTabSz="914088" rtl="0" eaLnBrk="1" latinLnBrk="0" hangingPunct="1">
        <a:spcBef>
          <a:spcPct val="20000"/>
        </a:spcBef>
        <a:buFont typeface="Arial" pitchFamily="34" charset="0"/>
        <a:buChar char="–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4pPr>
      <a:lvl5pPr marL="2056700" indent="-228522" algn="l" defTabSz="914088" rtl="0" eaLnBrk="1" latinLnBrk="0" hangingPunct="1">
        <a:spcBef>
          <a:spcPct val="20000"/>
        </a:spcBef>
        <a:buFont typeface="Arial" pitchFamily="34" charset="0"/>
        <a:buChar char="»"/>
        <a:defRPr sz="2000" kern="0" baseline="0">
          <a:solidFill>
            <a:schemeClr val="tx1"/>
          </a:solidFill>
          <a:latin typeface="Segoe UI Light" panose="020B0502040204020203" pitchFamily="34" charset="0"/>
          <a:ea typeface="Segoe UI Light" panose="020B0502040204020203" pitchFamily="34" charset="0"/>
          <a:cs typeface="Segoe UI Light" panose="020B0502040204020203" pitchFamily="34" charset="0"/>
        </a:defRPr>
      </a:lvl5pPr>
      <a:lvl6pPr marL="2513745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0789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7833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4878" indent="-228522" algn="l" defTabSz="9140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44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08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133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7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222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267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311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358" algn="l" defTabSz="9140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ilianweng.github.io/posts/2018-08-12-vae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ftp/arxiv/papers/1301/1301.3849.pdf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6.02691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025" y="983276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to Dimensionality Reduction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6152" y="4041385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2023, 2024,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Why is dimensionality reduction possible? </a:t>
            </a:r>
          </a:p>
          <a:p>
            <a:r>
              <a:rPr lang="en-US" dirty="0">
                <a:latin typeface="+mn-lt"/>
              </a:rPr>
              <a:t>Consider the information content of each feature</a:t>
            </a:r>
          </a:p>
          <a:p>
            <a:pPr lvl="1"/>
            <a:r>
              <a:rPr lang="en-US" dirty="0">
                <a:latin typeface="+mn-lt"/>
              </a:rPr>
              <a:t>Information of a feature is only unique if it is independent of all other features </a:t>
            </a:r>
          </a:p>
          <a:p>
            <a:pPr lvl="1"/>
            <a:r>
              <a:rPr lang="en-US" dirty="0">
                <a:latin typeface="+mn-lt"/>
              </a:rPr>
              <a:t>Dependent features have redundant information </a:t>
            </a:r>
          </a:p>
          <a:p>
            <a:r>
              <a:rPr lang="en-US" dirty="0">
                <a:latin typeface="+mn-lt"/>
              </a:rPr>
              <a:t>Dimensionality can be reduced if features are dependent </a:t>
            </a:r>
          </a:p>
          <a:p>
            <a:pPr lvl="1"/>
            <a:r>
              <a:rPr lang="en-US" dirty="0">
                <a:latin typeface="+mn-lt"/>
              </a:rPr>
              <a:t>Almost always the case in real-world data </a:t>
            </a:r>
          </a:p>
          <a:p>
            <a:pPr lvl="1"/>
            <a:r>
              <a:rPr lang="en-US" dirty="0">
                <a:latin typeface="+mn-lt"/>
              </a:rPr>
              <a:t>Linear dependency, e.g. </a:t>
            </a:r>
            <a:r>
              <a:rPr lang="en-US">
                <a:latin typeface="+mn-lt"/>
              </a:rPr>
              <a:t>correlation  </a:t>
            </a:r>
            <a:endParaRPr lang="en-US" dirty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Nonlinear dependency </a:t>
            </a:r>
          </a:p>
          <a:p>
            <a:pPr lvl="1"/>
            <a:r>
              <a:rPr lang="en-US" dirty="0">
                <a:latin typeface="+mn-lt"/>
              </a:rPr>
              <a:t>Feature values lie on a </a:t>
            </a:r>
            <a:r>
              <a:rPr lang="en-US" b="1" dirty="0">
                <a:latin typeface="+mn-lt"/>
              </a:rPr>
              <a:t>low-dimensional manifold</a:t>
            </a:r>
            <a:r>
              <a:rPr lang="en-US" dirty="0">
                <a:latin typeface="+mn-lt"/>
              </a:rPr>
              <a:t> in a higher dimensional space</a:t>
            </a:r>
          </a:p>
          <a:p>
            <a:r>
              <a:rPr lang="en-US" dirty="0">
                <a:latin typeface="+mn-lt"/>
              </a:rPr>
              <a:t>Dependency implies effective dimensionality less than number of features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01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are the properties good dimensionality reduction algorithms?</a:t>
            </a:r>
          </a:p>
          <a:p>
            <a:r>
              <a:rPr lang="en-US" dirty="0">
                <a:latin typeface="+mn-lt"/>
              </a:rPr>
              <a:t>Goal is to find a mapping to the lower dimensional manifold or embedding space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minimize error </a:t>
            </a:r>
            <a:r>
              <a:rPr lang="en-US" dirty="0">
                <a:latin typeface="+mn-lt"/>
              </a:rPr>
              <a:t>with respect to the original data  </a:t>
            </a:r>
          </a:p>
          <a:p>
            <a:pPr lvl="1"/>
            <a:r>
              <a:rPr lang="en-US" dirty="0">
                <a:latin typeface="+mn-lt"/>
              </a:rPr>
              <a:t>Ideally, reconstruct original data by inverse transformation  </a:t>
            </a:r>
          </a:p>
          <a:p>
            <a:r>
              <a:rPr lang="en-US" dirty="0">
                <a:latin typeface="+mn-lt"/>
              </a:rPr>
              <a:t>Embedding should </a:t>
            </a:r>
            <a:r>
              <a:rPr lang="en-US" b="1" dirty="0">
                <a:latin typeface="+mn-lt"/>
              </a:rPr>
              <a:t>preserve distances</a:t>
            </a:r>
          </a:p>
          <a:p>
            <a:pPr lvl="1"/>
            <a:r>
              <a:rPr lang="en-US" dirty="0">
                <a:latin typeface="+mn-lt"/>
              </a:rPr>
              <a:t>Distances or similarities should not be distorted by transformation </a:t>
            </a: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4592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>
                    <a:latin typeface="+mn-lt"/>
                  </a:rPr>
                  <a:t>Linear embedding methods</a:t>
                </a:r>
              </a:p>
              <a:p>
                <a:r>
                  <a:rPr lang="en-US" dirty="0">
                    <a:latin typeface="+mn-lt"/>
                  </a:rPr>
                  <a:t>Principal Component Analysis: PCA, SVD</a:t>
                </a:r>
              </a:p>
              <a:p>
                <a:pPr lvl="1"/>
                <a:r>
                  <a:rPr lang="en-US" dirty="0">
                    <a:latin typeface="+mn-lt"/>
                  </a:rPr>
                  <a:t>Pearson, 1901</a:t>
                </a:r>
              </a:p>
              <a:p>
                <a:pPr lvl="1"/>
                <a:r>
                  <a:rPr lang="en-US" dirty="0">
                    <a:latin typeface="+mn-lt"/>
                  </a:rPr>
                  <a:t>A generative model</a:t>
                </a:r>
              </a:p>
              <a:p>
                <a:r>
                  <a:rPr lang="en-US" b="1" dirty="0">
                    <a:latin typeface="+mn-lt"/>
                  </a:rPr>
                  <a:t>Latent Factor Models </a:t>
                </a:r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Used for recommenders for example</a:t>
                </a:r>
              </a:p>
              <a:p>
                <a:r>
                  <a:rPr lang="en-US" dirty="0">
                    <a:latin typeface="+mn-lt"/>
                  </a:rPr>
                  <a:t>Create a linear map between feature space of dimension p to lower dimensional space of dimension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map assumes same factor weights used for all values of each feature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1111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447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51816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+mn-lt"/>
              </a:rPr>
              <a:t>Nonlinear embedding </a:t>
            </a:r>
            <a:r>
              <a:rPr lang="en-US" dirty="0">
                <a:latin typeface="+mn-lt"/>
              </a:rPr>
              <a:t>methods</a:t>
            </a:r>
          </a:p>
          <a:p>
            <a:r>
              <a:rPr lang="en-US" dirty="0">
                <a:latin typeface="+mn-lt"/>
              </a:rPr>
              <a:t>Kernel PCA – topic today </a:t>
            </a:r>
          </a:p>
          <a:p>
            <a:r>
              <a:rPr lang="en-US" dirty="0">
                <a:latin typeface="+mn-lt"/>
              </a:rPr>
              <a:t>Projection methods for high dimensional spaces – Part 2   </a:t>
            </a:r>
          </a:p>
          <a:p>
            <a:r>
              <a:rPr lang="en-US" dirty="0">
                <a:latin typeface="+mn-lt"/>
              </a:rPr>
              <a:t>Manifold learning for visualization   - Part 2  </a:t>
            </a:r>
          </a:p>
          <a:p>
            <a:pPr lvl="1"/>
            <a:r>
              <a:rPr lang="en-US" dirty="0">
                <a:latin typeface="+mn-lt"/>
              </a:rPr>
              <a:t>Spectral embedding   </a:t>
            </a:r>
          </a:p>
          <a:p>
            <a:pPr lvl="1"/>
            <a:r>
              <a:rPr lang="en-US" dirty="0">
                <a:latin typeface="+mn-lt"/>
              </a:rPr>
              <a:t>UMAP</a:t>
            </a:r>
          </a:p>
          <a:p>
            <a:pPr lvl="1"/>
            <a:r>
              <a:rPr lang="en-US" dirty="0" err="1">
                <a:latin typeface="+mn-lt"/>
              </a:rPr>
              <a:t>Etc</a:t>
            </a:r>
            <a:r>
              <a:rPr lang="en-US" dirty="0">
                <a:latin typeface="+mn-lt"/>
              </a:rPr>
              <a:t>……</a:t>
            </a:r>
          </a:p>
          <a:p>
            <a:r>
              <a:rPr lang="en-US" dirty="0">
                <a:latin typeface="+mn-lt"/>
              </a:rPr>
              <a:t>Deep autoencoders, other NN-based embedding methods</a:t>
            </a:r>
          </a:p>
          <a:p>
            <a:pPr lvl="1"/>
            <a:r>
              <a:rPr lang="en-US" dirty="0">
                <a:latin typeface="+mn-lt"/>
              </a:rPr>
              <a:t>Beyond the scope of this course   </a:t>
            </a:r>
          </a:p>
          <a:p>
            <a:pPr lvl="1"/>
            <a:r>
              <a:rPr lang="en-US" dirty="0">
                <a:latin typeface="+mn-lt"/>
              </a:rPr>
              <a:t>For a well written tutorial on using VAEs as image generative models see </a:t>
            </a:r>
            <a:r>
              <a:rPr lang="en-US" dirty="0">
                <a:latin typeface="+mn-lt"/>
                <a:hlinkClick r:id="rId3"/>
              </a:rPr>
              <a:t>this post by the amazing Lily Wang of NVIDIA, 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446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Linear Embedding with PCA</a:t>
            </a:r>
          </a:p>
        </p:txBody>
      </p:sp>
    </p:spTree>
    <p:extLst>
      <p:ext uri="{BB962C8B-B14F-4D97-AF65-F5344CB8AC3E}">
        <p14:creationId xmlns:p14="http://schemas.microsoft.com/office/powerpoint/2010/main" val="6800915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10094"/>
            <a:ext cx="11525250" cy="55874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PCA applies a linear projection from sample space to an orthogonal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Start with the original features of the model matrix in the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-dimensional sample space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Compute a linear transformation to an orthogonal space </a:t>
            </a:r>
          </a:p>
          <a:p>
            <a:pPr lvl="1"/>
            <a:r>
              <a:rPr lang="en-US" dirty="0">
                <a:latin typeface="+mn-lt"/>
              </a:rPr>
              <a:t>Principle (1</a:t>
            </a:r>
            <a:r>
              <a:rPr lang="en-US" baseline="30000" dirty="0">
                <a:latin typeface="+mn-lt"/>
              </a:rPr>
              <a:t>st</a:t>
            </a:r>
            <a:r>
              <a:rPr lang="en-US" dirty="0">
                <a:latin typeface="+mn-lt"/>
              </a:rPr>
              <a:t>) axis with highest variance  </a:t>
            </a:r>
          </a:p>
          <a:p>
            <a:pPr lvl="1"/>
            <a:r>
              <a:rPr lang="en-US" dirty="0">
                <a:latin typeface="+mn-lt"/>
              </a:rPr>
              <a:t>Each axis is orthogonal to the others, explaining maximum remaining variance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Chose first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projection axes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+mn-lt"/>
              </a:rPr>
              <a:t>Transform projects data into an orthogonal space, </a:t>
            </a:r>
            <a:r>
              <a:rPr lang="en-US" i="1" dirty="0">
                <a:latin typeface="+mn-lt"/>
              </a:rPr>
              <a:t>l</a:t>
            </a:r>
            <a:r>
              <a:rPr lang="en-US" dirty="0">
                <a:latin typeface="+mn-lt"/>
              </a:rPr>
              <a:t> &lt; </a:t>
            </a:r>
            <a:r>
              <a:rPr lang="en-US" i="1" dirty="0">
                <a:latin typeface="+mn-lt"/>
              </a:rPr>
              <a:t>p</a:t>
            </a:r>
            <a:r>
              <a:rPr lang="en-US" dirty="0">
                <a:latin typeface="+mn-lt"/>
              </a:rPr>
              <a:t>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9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Principle components are a projection onto an orthogonal space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Start with the 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feature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are not orthogonal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Nonzero correlation between features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 projection or weight matrix,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defines the transformation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dimensional orthogonal space,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the matrix product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𝑇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is an orthogonal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matrix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b="1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Transformation is from a Euclidean space another Euclidean space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87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b="1" dirty="0">
                    <a:latin typeface="+mn-lt"/>
                  </a:rPr>
                  <a:t>Transformation is linear</a:t>
                </a:r>
                <a:r>
                  <a:rPr lang="en-US" dirty="0">
                    <a:latin typeface="+mn-lt"/>
                  </a:rPr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Linear transform is a </a:t>
                </a:r>
                <a:r>
                  <a:rPr lang="en-US" b="1" dirty="0">
                    <a:latin typeface="+mn-lt"/>
                  </a:rPr>
                  <a:t>pure rotation and scale</a:t>
                </a:r>
              </a:p>
              <a:p>
                <a:r>
                  <a:rPr lang="en-US" b="1" dirty="0">
                    <a:latin typeface="+mn-lt"/>
                  </a:rPr>
                  <a:t>Not an affine transformation</a:t>
                </a:r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Therefore, </a:t>
                </a:r>
                <a:r>
                  <a:rPr lang="en-US" b="1" dirty="0">
                    <a:latin typeface="+mn-lt"/>
                  </a:rPr>
                  <a:t>must zero center the columns </a:t>
                </a:r>
                <a:r>
                  <a:rPr lang="en-US" dirty="0">
                    <a:latin typeface="+mn-lt"/>
                  </a:rPr>
                  <a:t>before applying PCA!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10094"/>
                <a:ext cx="11525250" cy="5587408"/>
              </a:xfrm>
              <a:blipFill>
                <a:blip r:embed="rId3"/>
                <a:stretch>
                  <a:fillRect l="-1111" t="-1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356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Start with zero mean Normally distributed data with covariance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1.0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High dependency between the two variables </a:t>
                </a:r>
              </a:p>
              <a:p>
                <a:r>
                  <a:rPr lang="en-US" dirty="0">
                    <a:latin typeface="+mn-lt"/>
                  </a:rPr>
                  <a:t>Marginal distributions are Normal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8E358561-6C6F-49BE-A10C-539FD3E2E2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03" y="1009835"/>
            <a:ext cx="6056792" cy="5626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53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Linear Dimensionality Reduction - PCA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PCA applies a linear projection from sample space to an orthogonal space </a:t>
                </a:r>
              </a:p>
              <a:p>
                <a:r>
                  <a:rPr lang="en-US" dirty="0">
                    <a:latin typeface="+mn-lt"/>
                  </a:rPr>
                  <a:t>First (primary) axis now has 95% of variance</a:t>
                </a:r>
              </a:p>
              <a:p>
                <a:r>
                  <a:rPr lang="en-US" dirty="0">
                    <a:latin typeface="+mn-lt"/>
                  </a:rPr>
                  <a:t>Second axis has low variance (5%) and information</a:t>
                </a:r>
              </a:p>
              <a:p>
                <a:r>
                  <a:rPr lang="en-US" dirty="0">
                    <a:latin typeface="+mn-lt"/>
                  </a:rPr>
                  <a:t>Covariance is now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𝑐𝑜𝑣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.92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Space is orthogonal!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51674" y="983512"/>
                <a:ext cx="5261122" cy="5587408"/>
              </a:xfrm>
              <a:blipFill>
                <a:blip r:embed="rId3"/>
                <a:stretch>
                  <a:fillRect l="-2433" t="-1745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F9B3FCB-0F0A-4636-9826-58676357D1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270" y="864030"/>
            <a:ext cx="5897032" cy="5669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21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 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9307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Principal Component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2813239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Properties of principle components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The projection directions are determined by the eigenvectors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Form an orthogonal coordinate system   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No correlation between dimensions  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Each PC ordered by magnitude of eigenvalues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cov</m:t>
                    </m:r>
                    <m:r>
                      <a:rPr lang="en-US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)</m:t>
                    </m:r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Ordered by decreasing variance (scale)</a:t>
                </a:r>
              </a:p>
              <a:p>
                <a:pPr lvl="1"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Can select fraction of variance to retain by setting number of eigenvalues used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211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Given the principle components, dimensionality reduction is easy 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For all components the </a:t>
                </a:r>
                <a:r>
                  <a:rPr lang="en-US" b="1" dirty="0">
                    <a:cs typeface="Segoe UI" panose="020B0502040204020203" pitchFamily="34" charset="0"/>
                  </a:rPr>
                  <a:t>transformation</a:t>
                </a:r>
                <a:r>
                  <a:rPr lang="en-US" dirty="0">
                    <a:cs typeface="Segoe UI" panose="020B0502040204020203" pitchFamily="34" charset="0"/>
                  </a:rPr>
                  <a:t> to the full dimensional orthogonal space is </a:t>
                </a: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</m:oMath>
                  </m:oMathPara>
                </a14:m>
                <a:endParaRPr lang="en-US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We can limit the dimensionality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to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 components </a:t>
                </a:r>
              </a:p>
              <a:p>
                <a:pPr>
                  <a:tabLst>
                    <a:tab pos="7543800" algn="l"/>
                  </a:tabLst>
                </a:pPr>
                <a:endParaRPr lang="en-US" sz="100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</a:t>
                </a:r>
              </a:p>
              <a:p>
                <a:pPr>
                  <a:tabLst>
                    <a:tab pos="7543800" algn="l"/>
                  </a:tabLst>
                </a:pPr>
                <a:r>
                  <a:rPr lang="en-US" dirty="0">
                    <a:cs typeface="Segoe UI" panose="020B0502040204020203" pitchFamily="34" charset="0"/>
                  </a:rPr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 is the projection to an </a:t>
                </a:r>
                <a:r>
                  <a:rPr lang="en-US" dirty="0" err="1">
                    <a:cs typeface="Segoe UI" panose="020B0502040204020203" pitchFamily="34" charset="0"/>
                  </a:rPr>
                  <a:t>orthongonal</a:t>
                </a:r>
                <a:r>
                  <a:rPr lang="en-US" dirty="0">
                    <a:cs typeface="Segoe UI" panose="020B0502040204020203" pitchFamily="34" charset="0"/>
                  </a:rPr>
                  <a:t> </a:t>
                </a:r>
                <a:r>
                  <a:rPr lang="en-US" dirty="0" err="1">
                    <a:cs typeface="Segoe UI" panose="020B0502040204020203" pitchFamily="34" charset="0"/>
                  </a:rPr>
                  <a:t>Euclideian</a:t>
                </a:r>
                <a:r>
                  <a:rPr lang="en-US" dirty="0">
                    <a:cs typeface="Segoe UI" panose="020B0502040204020203" pitchFamily="34" charset="0"/>
                  </a:rPr>
                  <a:t> space with </a:t>
                </a:r>
                <a:r>
                  <a:rPr lang="en-US" b="1" dirty="0">
                    <a:cs typeface="Segoe UI" panose="020B0502040204020203" pitchFamily="34" charset="0"/>
                  </a:rPr>
                  <a:t>first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𝒍</m:t>
                    </m:r>
                  </m:oMath>
                </a14:m>
                <a:r>
                  <a:rPr lang="en-US" b="1" dirty="0">
                    <a:cs typeface="Segoe UI" panose="020B0502040204020203" pitchFamily="34" charset="0"/>
                  </a:rPr>
                  <a:t> principle components as axes</a:t>
                </a:r>
              </a:p>
              <a:p>
                <a:pPr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dirty="0">
                  <a:cs typeface="Segoe UI" panose="020B0502040204020203" pitchFamily="34" charset="0"/>
                </a:endParaRPr>
              </a:p>
              <a:p>
                <a:pPr marL="0" indent="0">
                  <a:buNone/>
                  <a:tabLst>
                    <a:tab pos="7543800" algn="l"/>
                  </a:tabLst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70591"/>
                <a:ext cx="11525250" cy="5405194"/>
              </a:xfrm>
              <a:blipFill>
                <a:blip r:embed="rId2"/>
                <a:stretch>
                  <a:fillRect l="-1058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8362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37E6F3E-34BF-FC27-C222-7F2C5DA01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381" y="2142501"/>
            <a:ext cx="6127976" cy="47154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Principle Component 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E274-B4C9-49D5-BB15-6A382137E2D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1032570"/>
            <a:ext cx="11525250" cy="12113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cs typeface="Segoe UI" panose="020B0502040204020203" pitchFamily="34" charset="0"/>
              </a:rPr>
              <a:t>How many components do you need?    </a:t>
            </a:r>
            <a:endParaRPr lang="en-US" sz="2800" b="1" dirty="0">
              <a:latin typeface="+mn-lt"/>
              <a:cs typeface="Segoe UI" panose="020B0502040204020203" pitchFamily="34" charset="0"/>
            </a:endParaRPr>
          </a:p>
          <a:p>
            <a:pPr>
              <a:tabLst>
                <a:tab pos="7543800" algn="l"/>
              </a:tabLst>
            </a:pPr>
            <a:r>
              <a:rPr lang="en-US" dirty="0">
                <a:cs typeface="Segoe UI" panose="020B0502040204020203" pitchFamily="34" charset="0"/>
              </a:rPr>
              <a:t>Need to retain enough components to </a:t>
            </a:r>
            <a:r>
              <a:rPr lang="en-US" b="1" dirty="0">
                <a:cs typeface="Segoe UI" panose="020B0502040204020203" pitchFamily="34" charset="0"/>
              </a:rPr>
              <a:t>explain most of the variance   </a:t>
            </a:r>
          </a:p>
          <a:p>
            <a:pPr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dirty="0">
              <a:cs typeface="Segoe UI" panose="020B0502040204020203" pitchFamily="34" charset="0"/>
            </a:endParaRPr>
          </a:p>
          <a:p>
            <a:pPr marL="0" indent="0">
              <a:buNone/>
              <a:tabLst>
                <a:tab pos="7543800" algn="l"/>
              </a:tabLst>
            </a:pPr>
            <a:endParaRPr lang="en-US" sz="2800" dirty="0">
              <a:latin typeface="+mn-lt"/>
              <a:cs typeface="Segoe UI" panose="020B0502040204020203" pitchFamily="34" charset="0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03B235B-D614-CA59-8088-A828BBA8F4E4}"/>
              </a:ext>
            </a:extLst>
          </p:cNvPr>
          <p:cNvSpPr/>
          <p:nvPr/>
        </p:nvSpPr>
        <p:spPr>
          <a:xfrm>
            <a:off x="7697165" y="5977561"/>
            <a:ext cx="310987" cy="220682"/>
          </a:xfrm>
          <a:prstGeom prst="rightBrac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/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sz="2400" dirty="0"/>
                  <a:t> components </a:t>
                </a:r>
                <a:r>
                  <a:rPr lang="en-US" sz="2400" b="1" dirty="0"/>
                  <a:t>explain most variance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B05E10-7705-5C2D-3897-09BB3375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575" y="5256905"/>
                <a:ext cx="3018439" cy="830997"/>
              </a:xfrm>
              <a:prstGeom prst="rect">
                <a:avLst/>
              </a:prstGeom>
              <a:blipFill>
                <a:blip r:embed="rId3"/>
                <a:stretch>
                  <a:fillRect l="-3232" t="-5839" r="-808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85891F37-514B-788D-D514-C5C3C33EF5ED}"/>
              </a:ext>
            </a:extLst>
          </p:cNvPr>
          <p:cNvSpPr/>
          <p:nvPr/>
        </p:nvSpPr>
        <p:spPr>
          <a:xfrm>
            <a:off x="5125032" y="5571678"/>
            <a:ext cx="381964" cy="333041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5FE45A-7578-D0ED-3383-6C5BDAA2564E}"/>
              </a:ext>
            </a:extLst>
          </p:cNvPr>
          <p:cNvSpPr txBox="1"/>
          <p:nvPr/>
        </p:nvSpPr>
        <p:spPr>
          <a:xfrm>
            <a:off x="7954155" y="5657935"/>
            <a:ext cx="39044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Apparent random variation – </a:t>
            </a:r>
            <a:r>
              <a:rPr lang="en-US" sz="2400" b="1" dirty="0"/>
              <a:t>irreducible error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E6CF04-DE03-807D-FD99-F1A1FD373DA5}"/>
              </a:ext>
            </a:extLst>
          </p:cNvPr>
          <p:cNvCxnSpPr>
            <a:cxnSpLocks/>
          </p:cNvCxnSpPr>
          <p:nvPr/>
        </p:nvCxnSpPr>
        <p:spPr>
          <a:xfrm flipH="1">
            <a:off x="2488557" y="5738199"/>
            <a:ext cx="2827457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112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principle component decomposition?</a:t>
                </a:r>
              </a:p>
              <a:p>
                <a:r>
                  <a:rPr lang="en-US" dirty="0">
                    <a:latin typeface="+mn-lt"/>
                  </a:rPr>
                  <a:t>PCA is a linear projection from high dimensional space to low dimensional orthogonal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Good only if </a:t>
                </a:r>
                <a:r>
                  <a:rPr lang="en-US" b="1" dirty="0">
                    <a:latin typeface="+mn-lt"/>
                  </a:rPr>
                  <a:t>dependency between variables is linear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minimizes least square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Appropriate only for </a:t>
                </a:r>
                <a:r>
                  <a:rPr lang="en-US" b="1" dirty="0">
                    <a:latin typeface="+mn-lt"/>
                  </a:rPr>
                  <a:t>Euclidean space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Adversely affected by outliers</a:t>
                </a:r>
              </a:p>
              <a:p>
                <a:r>
                  <a:rPr lang="en-US" dirty="0">
                    <a:latin typeface="+mn-lt"/>
                  </a:rPr>
                  <a:t>PCA </a:t>
                </a:r>
                <a:r>
                  <a:rPr lang="en-US" b="1" dirty="0">
                    <a:latin typeface="+mn-lt"/>
                  </a:rPr>
                  <a:t>approximately preserves Euclidian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linear transformation  </a:t>
                </a:r>
              </a:p>
              <a:p>
                <a:r>
                  <a:rPr lang="en-US" dirty="0">
                    <a:latin typeface="+mn-lt"/>
                  </a:rPr>
                  <a:t>PCA is a fast and efficient algorithm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need to find largest </a:t>
                </a:r>
                <a:r>
                  <a:rPr lang="en-US" i="1" dirty="0">
                    <a:latin typeface="+mn-lt"/>
                  </a:rPr>
                  <a:t>l</a:t>
                </a:r>
                <a:r>
                  <a:rPr lang="en-US" dirty="0">
                    <a:latin typeface="+mn-lt"/>
                  </a:rPr>
                  <a:t> eigenvalues </a:t>
                </a:r>
              </a:p>
              <a:p>
                <a:pPr lvl="1"/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6"/>
                <a:ext cx="11525250" cy="5505561"/>
              </a:xfrm>
              <a:blipFill>
                <a:blip r:embed="rId3"/>
                <a:stretch>
                  <a:fillRect l="-1111" t="-1883" b="-18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023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525250" cy="5505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Data preparation for PCA</a:t>
            </a:r>
          </a:p>
          <a:p>
            <a:r>
              <a:rPr lang="en-US" dirty="0">
                <a:latin typeface="+mn-lt"/>
              </a:rPr>
              <a:t>Treat outliers since PCA susceptible</a:t>
            </a:r>
          </a:p>
          <a:p>
            <a:pPr lvl="1"/>
            <a:r>
              <a:rPr lang="en-US" dirty="0">
                <a:latin typeface="+mn-lt"/>
              </a:rPr>
              <a:t>Details are problem dependent</a:t>
            </a:r>
          </a:p>
          <a:p>
            <a:pPr lvl="1"/>
            <a:r>
              <a:rPr lang="en-US" dirty="0">
                <a:latin typeface="+mn-lt"/>
              </a:rPr>
              <a:t>If outliers inherent in data, consider nonlinear method like spectral decomposition </a:t>
            </a:r>
          </a:p>
          <a:p>
            <a:r>
              <a:rPr lang="en-US" dirty="0">
                <a:latin typeface="+mn-lt"/>
              </a:rPr>
              <a:t>Demean the variables </a:t>
            </a:r>
          </a:p>
          <a:p>
            <a:pPr lvl="1"/>
            <a:r>
              <a:rPr lang="en-US" dirty="0">
                <a:latin typeface="+mn-lt"/>
              </a:rPr>
              <a:t>PCA is a </a:t>
            </a:r>
            <a:r>
              <a:rPr lang="en-US" b="1" dirty="0">
                <a:latin typeface="+mn-lt"/>
              </a:rPr>
              <a:t>linear transformation  </a:t>
            </a:r>
          </a:p>
          <a:p>
            <a:pPr lvl="1"/>
            <a:r>
              <a:rPr lang="en-US" b="1" dirty="0">
                <a:latin typeface="+mn-lt"/>
              </a:rPr>
              <a:t>But not an affine transformation! </a:t>
            </a:r>
          </a:p>
          <a:p>
            <a:r>
              <a:rPr lang="en-US" dirty="0">
                <a:latin typeface="+mn-lt"/>
              </a:rPr>
              <a:t>Transforming variables to unit variance can improve convergence </a:t>
            </a:r>
          </a:p>
          <a:p>
            <a:pPr lvl="1"/>
            <a:r>
              <a:rPr lang="en-US" dirty="0">
                <a:latin typeface="+mn-lt"/>
              </a:rPr>
              <a:t>Particularly important in high dimensions   </a:t>
            </a:r>
          </a:p>
        </p:txBody>
      </p:sp>
    </p:spTree>
    <p:extLst>
      <p:ext uri="{BB962C8B-B14F-4D97-AF65-F5344CB8AC3E}">
        <p14:creationId xmlns:p14="http://schemas.microsoft.com/office/powerpoint/2010/main" val="4020669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4630511" cy="55527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Iris dataset</a:t>
            </a:r>
          </a:p>
          <a:p>
            <a:r>
              <a:rPr lang="en-US" dirty="0">
                <a:latin typeface="+mn-lt"/>
              </a:rPr>
              <a:t>3 spices of iris flowers</a:t>
            </a:r>
          </a:p>
          <a:p>
            <a:r>
              <a:rPr lang="en-US" dirty="0">
                <a:latin typeface="+mn-lt"/>
              </a:rPr>
              <a:t>4 dimensions of measurements</a:t>
            </a:r>
          </a:p>
          <a:p>
            <a:r>
              <a:rPr lang="en-US" dirty="0">
                <a:latin typeface="+mn-lt"/>
              </a:rPr>
              <a:t>1 species well separated</a:t>
            </a:r>
          </a:p>
          <a:p>
            <a:r>
              <a:rPr lang="en-US" dirty="0">
                <a:latin typeface="+mn-lt"/>
              </a:rPr>
              <a:t>2 species overlap in all dimensions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BB5B1-F557-90EF-5B08-6B80A6D14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7311" y="940527"/>
            <a:ext cx="6464152" cy="5824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854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198518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6"/>
            <a:ext cx="11626396" cy="53095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Example, first 2 principle components explain about 95% of variance for Iris dataset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0E5ABA-8D23-A4C5-1AB1-7D7CAF1D0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08" y="1589913"/>
            <a:ext cx="5912862" cy="4638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748342-3D29-2CB4-0DEE-E9F89154C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0862" y="1736217"/>
            <a:ext cx="5872554" cy="4492153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1D7BCE-6F4C-8C8D-8163-06D3BC54F83E}"/>
              </a:ext>
            </a:extLst>
          </p:cNvPr>
          <p:cNvSpPr txBox="1">
            <a:spLocks/>
          </p:cNvSpPr>
          <p:nvPr/>
        </p:nvSpPr>
        <p:spPr>
          <a:xfrm>
            <a:off x="820347" y="6228370"/>
            <a:ext cx="4969112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Variance ratio by PCA component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F04179E-E79F-AD3A-3DFA-39E4ADCEDCF6}"/>
              </a:ext>
            </a:extLst>
          </p:cNvPr>
          <p:cNvSpPr txBox="1">
            <a:spLocks/>
          </p:cNvSpPr>
          <p:nvPr/>
        </p:nvSpPr>
        <p:spPr>
          <a:xfrm>
            <a:off x="6712107" y="6238820"/>
            <a:ext cx="5413248" cy="5309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Scatterplot of first 2 PCA Components</a:t>
            </a:r>
          </a:p>
        </p:txBody>
      </p:sp>
    </p:spTree>
    <p:extLst>
      <p:ext uri="{BB962C8B-B14F-4D97-AF65-F5344CB8AC3E}">
        <p14:creationId xmlns:p14="http://schemas.microsoft.com/office/powerpoint/2010/main" val="41194896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Singular Value Decomposition</a:t>
            </a:r>
          </a:p>
        </p:txBody>
      </p:sp>
    </p:spTree>
    <p:extLst>
      <p:ext uri="{BB962C8B-B14F-4D97-AF65-F5344CB8AC3E}">
        <p14:creationId xmlns:p14="http://schemas.microsoft.com/office/powerpoint/2010/main" val="2573738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Singular value decomposition (SVD) is a computational efficient matrix decomposition  </a:t>
                </a:r>
                <a:endParaRPr lang="en-US" sz="2800" b="1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Given a matrix,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computing the covariance,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𝑝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−1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cs typeface="Segoe UI" panose="020B0502040204020203" pitchFamily="34" charset="0"/>
                  </a:rPr>
                  <a:t>, is computationally intensive -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cs typeface="Segoe UI" panose="020B0502040204020203" pitchFamily="34" charset="0"/>
                </a:endParaRPr>
              </a:p>
              <a:p>
                <a:pPr lvl="1"/>
                <a:r>
                  <a:rPr lang="en-US" dirty="0">
                    <a:latin typeface="+mn-lt"/>
                    <a:cs typeface="Segoe UI" panose="020B0502040204020203" pitchFamily="34" charset="0"/>
                  </a:rPr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sparse,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𝑋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is dense   </a:t>
                </a:r>
              </a:p>
              <a:p>
                <a:r>
                  <a:rPr lang="en-US" dirty="0">
                    <a:cs typeface="Segoe UI" panose="020B0502040204020203" pitchFamily="34" charset="0"/>
                  </a:rPr>
                  <a:t>SVD operates directly 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𝑋</m:t>
                    </m:r>
                  </m:oMath>
                </a14:m>
                <a:endParaRPr lang="en-US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SVD provides an alternative: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U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𝑙𝑒𝑓𝑡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b="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S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𝑑𝑖𝑎𝑔𝑜𝑛𝑎𝑙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𝑚𝑎𝑡𝑟𝑖𝑥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𝑜𝑓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𝑣𝑎𝑙𝑢𝑒𝑠</m:t>
                      </m:r>
                    </m:oMath>
                  </m:oMathPara>
                </a14:m>
                <a:endParaRPr lang="en-US" sz="2800" b="0" dirty="0">
                  <a:latin typeface="+mn-lt"/>
                  <a:ea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𝑉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𝑟𝑖𝑔h𝑡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𝑜𝑟𝑡h𝑜𝑛𝑜𝑟𝑚𝑎𝑙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𝑠𝑖𝑛𝑔𝑢𝑙𝑎𝑟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𝑣𝑒𝑐𝑡𝑜𝑟𝑠</m:t>
                      </m:r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790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Cluster models scale poorly with dimensionality      </a:t>
            </a:r>
          </a:p>
          <a:p>
            <a:r>
              <a:rPr lang="en-US" dirty="0">
                <a:latin typeface="+mn-lt"/>
              </a:rPr>
              <a:t>Consider sampling required to maintain the same uniformly distributed sampling density in a hypercube: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An example of the </a:t>
            </a:r>
            <a:r>
              <a:rPr lang="en-US" sz="3200" dirty="0">
                <a:latin typeface="Script MT Bold" panose="03040602040607080904" pitchFamily="66" charset="0"/>
              </a:rPr>
              <a:t>Curse of Dimensionality!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E1149323-83B4-49D3-B3E7-A6A9431512F5}"/>
              </a:ext>
            </a:extLst>
          </p:cNvPr>
          <p:cNvGraphicFramePr>
            <a:graphicFrameLocks noGrp="1"/>
          </p:cNvGraphicFramePr>
          <p:nvPr/>
        </p:nvGraphicFramePr>
        <p:xfrm>
          <a:off x="893232" y="2325917"/>
          <a:ext cx="520276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1384">
                  <a:extLst>
                    <a:ext uri="{9D8B030D-6E8A-4147-A177-3AD203B41FA5}">
                      <a16:colId xmlns:a16="http://schemas.microsoft.com/office/drawing/2014/main" val="1864476824"/>
                    </a:ext>
                  </a:extLst>
                </a:gridCol>
                <a:gridCol w="2601384">
                  <a:extLst>
                    <a:ext uri="{9D8B030D-6E8A-4147-A177-3AD203B41FA5}">
                      <a16:colId xmlns:a16="http://schemas.microsoft.com/office/drawing/2014/main" val="29992291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Dimensions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Samples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802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08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53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888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0654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10</a:t>
                      </a:r>
                      <a:r>
                        <a:rPr lang="en-US" sz="2400" baseline="3000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4637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9852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8F462-DC1F-48AF-8BA3-5D8B8871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6623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  <a:cs typeface="Segoe UI" panose="020B0502040204020203" pitchFamily="34" charset="0"/>
              </a:rPr>
              <a:t>Singular Value Decomposition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How can we do dimensionality reduction with SVD?</a:t>
                </a:r>
                <a:endParaRPr lang="en-US" sz="28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  <a:cs typeface="Segoe UI" panose="020B0502040204020203" pitchFamily="34" charset="0"/>
                  </a:rPr>
                  <a:t>The relationship between SVD and PCA is:  </a:t>
                </a:r>
              </a:p>
              <a:p>
                <a:pPr marL="0" indent="0">
                  <a:buNone/>
                </a:pPr>
                <a:endParaRPr lang="en-US" sz="1000" b="0" dirty="0">
                  <a:latin typeface="Cambria Math" panose="02040503050406030204" pitchFamily="18" charset="0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𝑋𝑊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𝑆</m:t>
                      </m:r>
                      <m:sSup>
                        <m:sSupPr>
                          <m:ctrlPr>
                            <a:rPr lang="el-G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𝑉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𝑊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r>
                  <a:rPr lang="en-US" dirty="0">
                    <a:cs typeface="Segoe UI" panose="020B0502040204020203" pitchFamily="34" charset="0"/>
                  </a:rPr>
                  <a:t>We can construct a lower dimensional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with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𝑝</m:t>
                    </m:r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limited dimension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cs typeface="Segoe UI" panose="020B0502040204020203" pitchFamily="34" charset="0"/>
                  </a:rPr>
                  <a:t> 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𝑙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cs typeface="Segoe UI" panose="020B0502040204020203" pitchFamily="34" charset="0"/>
                              </a:rPr>
                              <m:t>)</m:t>
                            </m:r>
                          </m:sup>
                        </m:sSup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𝑈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Segoe UI" panose="020B0502040204020203" pitchFamily="34" charset="0"/>
                                </a:rPr>
                                <m:t>)</m:t>
                              </m:r>
                            </m:sup>
                          </m:sSup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cs typeface="Segoe UI" panose="020B0502040204020203" pitchFamily="34" charset="0"/>
                  </a:rPr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</a:t>
                </a:r>
                <a:r>
                  <a:rPr lang="en-US" dirty="0">
                    <a:cs typeface="Segoe UI" panose="020B0502040204020203" pitchFamily="34" charset="0"/>
                  </a:rPr>
                  <a:t>has</a:t>
                </a:r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columns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𝑊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has first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𝑙</m:t>
                    </m:r>
                  </m:oMath>
                </a14:m>
                <a:r>
                  <a:rPr lang="en-US" dirty="0">
                    <a:latin typeface="+mn-lt"/>
                    <a:cs typeface="Segoe UI" panose="020B0502040204020203" pitchFamily="34" charset="0"/>
                  </a:rPr>
                  <a:t> non-zero singular values</a:t>
                </a:r>
              </a:p>
              <a:p>
                <a:pPr marL="0" indent="0">
                  <a:buNone/>
                </a:pPr>
                <a:endParaRPr lang="en-US" sz="2800" dirty="0">
                  <a:latin typeface="+mn-lt"/>
                  <a:cs typeface="Segoe UI" panose="020B0502040204020203" pitchFamily="34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48E274-B4C9-49D5-BB15-6A382137E2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79514" y="1265273"/>
                <a:ext cx="11525250" cy="5410511"/>
              </a:xfrm>
              <a:blipFill>
                <a:blip r:embed="rId2"/>
                <a:stretch>
                  <a:fillRect l="-1058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075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Nonlinear Embedding with Kernel PCA</a:t>
            </a:r>
          </a:p>
        </p:txBody>
      </p:sp>
    </p:spTree>
    <p:extLst>
      <p:ext uri="{BB962C8B-B14F-4D97-AF65-F5344CB8AC3E}">
        <p14:creationId xmlns:p14="http://schemas.microsoft.com/office/powerpoint/2010/main" val="26067334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Nonlinear Kernel PCA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For many problems a linear map does not provide optimal projections! </a:t>
            </a:r>
          </a:p>
          <a:p>
            <a:r>
              <a:rPr lang="en-US" dirty="0">
                <a:latin typeface="+mn-lt"/>
              </a:rPr>
              <a:t>How can we </a:t>
            </a:r>
            <a:r>
              <a:rPr lang="en-US" b="1" dirty="0">
                <a:latin typeface="+mn-lt"/>
              </a:rPr>
              <a:t>transform a nonlinear space </a:t>
            </a:r>
            <a:r>
              <a:rPr lang="en-US" dirty="0">
                <a:latin typeface="+mn-lt"/>
              </a:rPr>
              <a:t>to a linear space?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kernel transformation  </a:t>
            </a:r>
          </a:p>
          <a:p>
            <a:r>
              <a:rPr lang="en-US" dirty="0">
                <a:latin typeface="+mn-lt"/>
              </a:rPr>
              <a:t>Kernel methods map original nonlinear space to </a:t>
            </a:r>
            <a:r>
              <a:rPr lang="en-US" b="1" dirty="0">
                <a:latin typeface="+mn-lt"/>
              </a:rPr>
              <a:t>higher dimensional linear space  </a:t>
            </a:r>
          </a:p>
          <a:p>
            <a:r>
              <a:rPr lang="en-US" dirty="0">
                <a:latin typeface="+mn-lt"/>
              </a:rPr>
              <a:t>Perform PCA in the linear space    </a:t>
            </a:r>
          </a:p>
          <a:p>
            <a:endParaRPr lang="en-US" sz="2800" dirty="0">
              <a:latin typeface="+mn-lt"/>
            </a:endParaRP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8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158704" y="1273536"/>
            <a:ext cx="5877466" cy="4800951"/>
          </a:xfrm>
        </p:spPr>
        <p:txBody>
          <a:bodyPr>
            <a:normAutofit/>
          </a:bodyPr>
          <a:lstStyle/>
          <a:p>
            <a:r>
              <a:rPr lang="en-US" dirty="0">
                <a:latin typeface="+mn-lt"/>
              </a:rPr>
              <a:t>Start with 2-dimensional feature space, </a:t>
            </a:r>
            <a:r>
              <a:rPr lang="en-US" b="1" dirty="0">
                <a:latin typeface="+mn-lt"/>
              </a:rPr>
              <a:t>X</a:t>
            </a:r>
            <a:r>
              <a:rPr lang="en-US" dirty="0">
                <a:latin typeface="+mn-lt"/>
              </a:rPr>
              <a:t> = [x</a:t>
            </a:r>
            <a:r>
              <a:rPr lang="en-US" baseline="-25000" dirty="0">
                <a:latin typeface="+mn-lt"/>
              </a:rPr>
              <a:t>1</a:t>
            </a:r>
            <a:r>
              <a:rPr lang="en-US" dirty="0">
                <a:latin typeface="+mn-lt"/>
              </a:rPr>
              <a:t>,x</a:t>
            </a:r>
            <a:r>
              <a:rPr lang="en-US" baseline="-25000" dirty="0">
                <a:latin typeface="+mn-lt"/>
              </a:rPr>
              <a:t>2</a:t>
            </a:r>
            <a:r>
              <a:rPr lang="en-US" dirty="0">
                <a:latin typeface="+mn-lt"/>
              </a:rPr>
              <a:t>]</a:t>
            </a:r>
          </a:p>
          <a:p>
            <a:r>
              <a:rPr lang="en-US" dirty="0">
                <a:latin typeface="+mn-lt"/>
              </a:rPr>
              <a:t>2- values = {</a:t>
            </a:r>
            <a:r>
              <a:rPr lang="en-US" dirty="0" err="1">
                <a:latin typeface="+mn-lt"/>
              </a:rPr>
              <a:t>circle,plus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Is there any optimal separating hyperplane? </a:t>
            </a:r>
          </a:p>
          <a:p>
            <a:r>
              <a:rPr lang="en-US" b="1" dirty="0">
                <a:latin typeface="+mn-lt"/>
              </a:rPr>
              <a:t>No!</a:t>
            </a:r>
          </a:p>
          <a:p>
            <a:r>
              <a:rPr lang="en-US" dirty="0">
                <a:latin typeface="+mn-lt"/>
              </a:rPr>
              <a:t>The optimal separator is nonlinear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709064" y="479667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67558" y="19751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812576" y="192631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334427" y="133979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102141" y="380816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95138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98653" y="395954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137945" y="4252738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61176" y="385142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51838" y="325872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88085" y="280953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60714" y="3709045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53774" y="2850383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236279" y="226759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52331" y="5798127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52337" y="5856378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913138" y="2562707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278800" y="3523576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52288" y="1245031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905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11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Understanding nonlinear case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170D7C8-4988-4116-A146-7D0F7CABDB08}"/>
              </a:ext>
            </a:extLst>
          </p:cNvPr>
          <p:cNvSpPr/>
          <p:nvPr/>
        </p:nvSpPr>
        <p:spPr>
          <a:xfrm>
            <a:off x="3658239" y="508913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ross 5">
            <a:extLst>
              <a:ext uri="{FF2B5EF4-FFF2-40B4-BE49-F238E27FC236}">
                <a16:creationId xmlns:a16="http://schemas.microsoft.com/office/drawing/2014/main" id="{5DC764E5-E11A-4BC1-8940-4FABC20025A4}"/>
              </a:ext>
            </a:extLst>
          </p:cNvPr>
          <p:cNvSpPr/>
          <p:nvPr/>
        </p:nvSpPr>
        <p:spPr>
          <a:xfrm>
            <a:off x="3916733" y="226764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626564-6E2E-4094-A74C-91A6C87E110A}"/>
              </a:ext>
            </a:extLst>
          </p:cNvPr>
          <p:cNvSpPr/>
          <p:nvPr/>
        </p:nvSpPr>
        <p:spPr>
          <a:xfrm>
            <a:off x="1761751" y="2218775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04FBCDC-A401-4AC8-86A5-71457D3613F0}"/>
              </a:ext>
            </a:extLst>
          </p:cNvPr>
          <p:cNvSpPr/>
          <p:nvPr/>
        </p:nvSpPr>
        <p:spPr>
          <a:xfrm>
            <a:off x="3283602" y="163225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773419-88D0-41C1-B045-8EA0D76133CF}"/>
              </a:ext>
            </a:extLst>
          </p:cNvPr>
          <p:cNvSpPr/>
          <p:nvPr/>
        </p:nvSpPr>
        <p:spPr>
          <a:xfrm>
            <a:off x="1051316" y="41006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AEDA4E-BB83-430A-B692-548987B2FD3F}"/>
              </a:ext>
            </a:extLst>
          </p:cNvPr>
          <p:cNvSpPr/>
          <p:nvPr/>
        </p:nvSpPr>
        <p:spPr>
          <a:xfrm>
            <a:off x="1844313" y="3652186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CF5D769-40C9-4160-8C14-AD94C48F2256}"/>
              </a:ext>
            </a:extLst>
          </p:cNvPr>
          <p:cNvSpPr/>
          <p:nvPr/>
        </p:nvSpPr>
        <p:spPr>
          <a:xfrm>
            <a:off x="2847828" y="4252002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481DCA1-73DC-40BA-B76B-42A5B70AD774}"/>
              </a:ext>
            </a:extLst>
          </p:cNvPr>
          <p:cNvSpPr/>
          <p:nvPr/>
        </p:nvSpPr>
        <p:spPr>
          <a:xfrm>
            <a:off x="2087120" y="454519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26C62569-89D8-470E-92A6-F3A1328C15C2}"/>
              </a:ext>
            </a:extLst>
          </p:cNvPr>
          <p:cNvSpPr/>
          <p:nvPr/>
        </p:nvSpPr>
        <p:spPr>
          <a:xfrm>
            <a:off x="5010351" y="414388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>
            <a:extLst>
              <a:ext uri="{FF2B5EF4-FFF2-40B4-BE49-F238E27FC236}">
                <a16:creationId xmlns:a16="http://schemas.microsoft.com/office/drawing/2014/main" id="{FFAC50D2-2412-4710-B7B4-B43ECAF0D1D7}"/>
              </a:ext>
            </a:extLst>
          </p:cNvPr>
          <p:cNvSpPr/>
          <p:nvPr/>
        </p:nvSpPr>
        <p:spPr>
          <a:xfrm>
            <a:off x="3501013" y="355118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ross 15">
            <a:extLst>
              <a:ext uri="{FF2B5EF4-FFF2-40B4-BE49-F238E27FC236}">
                <a16:creationId xmlns:a16="http://schemas.microsoft.com/office/drawing/2014/main" id="{7B710B56-B1BE-4F00-8D79-E3FACFFB84B0}"/>
              </a:ext>
            </a:extLst>
          </p:cNvPr>
          <p:cNvSpPr/>
          <p:nvPr/>
        </p:nvSpPr>
        <p:spPr>
          <a:xfrm>
            <a:off x="4537260" y="3101996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>
            <a:extLst>
              <a:ext uri="{FF2B5EF4-FFF2-40B4-BE49-F238E27FC236}">
                <a16:creationId xmlns:a16="http://schemas.microsoft.com/office/drawing/2014/main" id="{06911D95-8670-46F0-B239-B9886254E308}"/>
              </a:ext>
            </a:extLst>
          </p:cNvPr>
          <p:cNvSpPr/>
          <p:nvPr/>
        </p:nvSpPr>
        <p:spPr>
          <a:xfrm>
            <a:off x="4109889" y="400150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>
            <a:extLst>
              <a:ext uri="{FF2B5EF4-FFF2-40B4-BE49-F238E27FC236}">
                <a16:creationId xmlns:a16="http://schemas.microsoft.com/office/drawing/2014/main" id="{6C782711-2F5B-45B3-B4F5-A14BC9F18923}"/>
              </a:ext>
            </a:extLst>
          </p:cNvPr>
          <p:cNvSpPr/>
          <p:nvPr/>
        </p:nvSpPr>
        <p:spPr>
          <a:xfrm>
            <a:off x="2902949" y="314284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>
            <a:extLst>
              <a:ext uri="{FF2B5EF4-FFF2-40B4-BE49-F238E27FC236}">
                <a16:creationId xmlns:a16="http://schemas.microsoft.com/office/drawing/2014/main" id="{3F654C0F-E858-4448-B8B9-8AD53E060283}"/>
              </a:ext>
            </a:extLst>
          </p:cNvPr>
          <p:cNvSpPr/>
          <p:nvPr/>
        </p:nvSpPr>
        <p:spPr>
          <a:xfrm>
            <a:off x="5185454" y="2560058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C24244-D8FB-4B4B-8AF0-A0F8787EED0F}"/>
              </a:ext>
            </a:extLst>
          </p:cNvPr>
          <p:cNvCxnSpPr/>
          <p:nvPr/>
        </p:nvCxnSpPr>
        <p:spPr>
          <a:xfrm>
            <a:off x="1601506" y="6090586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9669B7C9-41C7-4EA1-89B5-3AD0DB31AB5F}"/>
              </a:ext>
            </a:extLst>
          </p:cNvPr>
          <p:cNvSpPr txBox="1">
            <a:spLocks/>
          </p:cNvSpPr>
          <p:nvPr/>
        </p:nvSpPr>
        <p:spPr>
          <a:xfrm>
            <a:off x="2301512" y="6148837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E8CAAF-4F8A-4B62-879F-4E41A73B159A}"/>
              </a:ext>
            </a:extLst>
          </p:cNvPr>
          <p:cNvCxnSpPr>
            <a:cxnSpLocks/>
          </p:cNvCxnSpPr>
          <p:nvPr/>
        </p:nvCxnSpPr>
        <p:spPr>
          <a:xfrm flipH="1" flipV="1">
            <a:off x="862313" y="2855166"/>
            <a:ext cx="9912" cy="261889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0BCAD698-AC15-445C-B1EC-9CBF98E6AA1D}"/>
              </a:ext>
            </a:extLst>
          </p:cNvPr>
          <p:cNvSpPr txBox="1">
            <a:spLocks/>
          </p:cNvSpPr>
          <p:nvPr/>
        </p:nvSpPr>
        <p:spPr>
          <a:xfrm rot="16200000">
            <a:off x="-329625" y="3816035"/>
            <a:ext cx="1904039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Feature 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B1B4DF-6FFC-4391-9FFA-2D05B04220B7}"/>
              </a:ext>
            </a:extLst>
          </p:cNvPr>
          <p:cNvSpPr/>
          <p:nvPr/>
        </p:nvSpPr>
        <p:spPr>
          <a:xfrm>
            <a:off x="2301463" y="1537490"/>
            <a:ext cx="2870641" cy="3512949"/>
          </a:xfrm>
          <a:custGeom>
            <a:avLst/>
            <a:gdLst>
              <a:gd name="connsiteX0" fmla="*/ 2390193 w 2870641"/>
              <a:gd name="connsiteY0" fmla="*/ 0 h 3512949"/>
              <a:gd name="connsiteX1" fmla="*/ 1568783 w 2870641"/>
              <a:gd name="connsiteY1" fmla="*/ 371959 h 3512949"/>
              <a:gd name="connsiteX2" fmla="*/ 747373 w 2870641"/>
              <a:gd name="connsiteY2" fmla="*/ 852406 h 3512949"/>
              <a:gd name="connsiteX3" fmla="*/ 91278 w 2870641"/>
              <a:gd name="connsiteY3" fmla="*/ 1374183 h 3512949"/>
              <a:gd name="connsiteX4" fmla="*/ 39617 w 2870641"/>
              <a:gd name="connsiteY4" fmla="*/ 1833966 h 3512949"/>
              <a:gd name="connsiteX5" fmla="*/ 416743 w 2870641"/>
              <a:gd name="connsiteY5" fmla="*/ 2345410 h 3512949"/>
              <a:gd name="connsiteX6" fmla="*/ 830031 w 2870641"/>
              <a:gd name="connsiteY6" fmla="*/ 2536555 h 3512949"/>
              <a:gd name="connsiteX7" fmla="*/ 1858085 w 2870641"/>
              <a:gd name="connsiteY7" fmla="*/ 3068664 h 3512949"/>
              <a:gd name="connsiteX8" fmla="*/ 2870641 w 2870641"/>
              <a:gd name="connsiteY8" fmla="*/ 3512949 h 35129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870641" h="3512949">
                <a:moveTo>
                  <a:pt x="2390193" y="0"/>
                </a:moveTo>
                <a:cubicBezTo>
                  <a:pt x="2116389" y="114945"/>
                  <a:pt x="1842586" y="229891"/>
                  <a:pt x="1568783" y="371959"/>
                </a:cubicBezTo>
                <a:cubicBezTo>
                  <a:pt x="1294980" y="514027"/>
                  <a:pt x="993624" y="685369"/>
                  <a:pt x="747373" y="852406"/>
                </a:cubicBezTo>
                <a:cubicBezTo>
                  <a:pt x="501122" y="1019443"/>
                  <a:pt x="209237" y="1210590"/>
                  <a:pt x="91278" y="1374183"/>
                </a:cubicBezTo>
                <a:cubicBezTo>
                  <a:pt x="-26681" y="1537776"/>
                  <a:pt x="-14627" y="1672095"/>
                  <a:pt x="39617" y="1833966"/>
                </a:cubicBezTo>
                <a:cubicBezTo>
                  <a:pt x="93861" y="1995837"/>
                  <a:pt x="285007" y="2228312"/>
                  <a:pt x="416743" y="2345410"/>
                </a:cubicBezTo>
                <a:cubicBezTo>
                  <a:pt x="548479" y="2462508"/>
                  <a:pt x="589807" y="2416013"/>
                  <a:pt x="830031" y="2536555"/>
                </a:cubicBezTo>
                <a:cubicBezTo>
                  <a:pt x="1070255" y="2657097"/>
                  <a:pt x="1517983" y="2905932"/>
                  <a:pt x="1858085" y="3068664"/>
                </a:cubicBezTo>
                <a:cubicBezTo>
                  <a:pt x="2198187" y="3231396"/>
                  <a:pt x="2682078" y="3419959"/>
                  <a:pt x="2870641" y="3512949"/>
                </a:cubicBezTo>
              </a:path>
            </a:pathLst>
          </a:cu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2BB39AE-F243-4D84-B10E-FC9B26EE6ED1}"/>
              </a:ext>
            </a:extLst>
          </p:cNvPr>
          <p:cNvCxnSpPr>
            <a:cxnSpLocks/>
          </p:cNvCxnSpPr>
          <p:nvPr/>
        </p:nvCxnSpPr>
        <p:spPr>
          <a:xfrm>
            <a:off x="8497482" y="3303270"/>
            <a:ext cx="29280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F54D605-782D-4E6C-B09B-5175B60851D7}"/>
              </a:ext>
            </a:extLst>
          </p:cNvPr>
          <p:cNvSpPr txBox="1">
            <a:spLocks/>
          </p:cNvSpPr>
          <p:nvPr/>
        </p:nvSpPr>
        <p:spPr>
          <a:xfrm>
            <a:off x="11385387" y="3113976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X1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2C6ADEF9-DE30-47FF-B6F0-3C51B7CB72B0}"/>
              </a:ext>
            </a:extLst>
          </p:cNvPr>
          <p:cNvSpPr txBox="1">
            <a:spLocks/>
          </p:cNvSpPr>
          <p:nvPr/>
        </p:nvSpPr>
        <p:spPr>
          <a:xfrm rot="17421530">
            <a:off x="6901692" y="6083131"/>
            <a:ext cx="671995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X2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B185FFD-DE63-42E0-813C-5AA3E35066DB}"/>
              </a:ext>
            </a:extLst>
          </p:cNvPr>
          <p:cNvCxnSpPr>
            <a:cxnSpLocks/>
          </p:cNvCxnSpPr>
          <p:nvPr/>
        </p:nvCxnSpPr>
        <p:spPr>
          <a:xfrm flipH="1">
            <a:off x="7334759" y="3303270"/>
            <a:ext cx="1162723" cy="27118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F0A2F18-EDF6-4D8C-893F-DB05687A19E5}"/>
              </a:ext>
            </a:extLst>
          </p:cNvPr>
          <p:cNvCxnSpPr>
            <a:cxnSpLocks/>
          </p:cNvCxnSpPr>
          <p:nvPr/>
        </p:nvCxnSpPr>
        <p:spPr>
          <a:xfrm flipV="1">
            <a:off x="8497482" y="2041610"/>
            <a:ext cx="0" cy="12616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FF80C491-4D8A-4CEB-B302-CF19985548EA}"/>
              </a:ext>
            </a:extLst>
          </p:cNvPr>
          <p:cNvSpPr txBox="1">
            <a:spLocks/>
          </p:cNvSpPr>
          <p:nvPr/>
        </p:nvSpPr>
        <p:spPr>
          <a:xfrm>
            <a:off x="8103219" y="1628241"/>
            <a:ext cx="579834" cy="45205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latin typeface="+mn-lt"/>
              </a:rPr>
              <a:t>X3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EC602B12-FF50-4085-B846-C59A6A8478FB}"/>
              </a:ext>
            </a:extLst>
          </p:cNvPr>
          <p:cNvSpPr/>
          <p:nvPr/>
        </p:nvSpPr>
        <p:spPr>
          <a:xfrm rot="19826153">
            <a:off x="6553006" y="2454164"/>
            <a:ext cx="4912786" cy="2208691"/>
          </a:xfrm>
          <a:prstGeom prst="triangle">
            <a:avLst>
              <a:gd name="adj" fmla="val 51070"/>
            </a:avLst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D285511-1505-4B6F-8979-9BCDD4A47EFE}"/>
              </a:ext>
            </a:extLst>
          </p:cNvPr>
          <p:cNvSpPr/>
          <p:nvPr/>
        </p:nvSpPr>
        <p:spPr>
          <a:xfrm>
            <a:off x="10586691" y="335972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DAEB4D46-7E04-470C-93AE-5632B8852BF6}"/>
              </a:ext>
            </a:extLst>
          </p:cNvPr>
          <p:cNvSpPr/>
          <p:nvPr/>
        </p:nvSpPr>
        <p:spPr>
          <a:xfrm>
            <a:off x="7846003" y="4908119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490F79AB-05F3-4CBF-A43C-1212C14709F4}"/>
              </a:ext>
            </a:extLst>
          </p:cNvPr>
          <p:cNvSpPr/>
          <p:nvPr/>
        </p:nvSpPr>
        <p:spPr>
          <a:xfrm>
            <a:off x="9002787" y="3394320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D841B21C-AC37-4853-9407-075A1AB9D167}"/>
              </a:ext>
            </a:extLst>
          </p:cNvPr>
          <p:cNvSpPr/>
          <p:nvPr/>
        </p:nvSpPr>
        <p:spPr>
          <a:xfrm>
            <a:off x="8336737" y="3789061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28D4463-2681-47B9-A9A0-0222B74FFD36}"/>
              </a:ext>
            </a:extLst>
          </p:cNvPr>
          <p:cNvSpPr/>
          <p:nvPr/>
        </p:nvSpPr>
        <p:spPr>
          <a:xfrm>
            <a:off x="8617451" y="2889893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D27EEDFE-DCC6-4C56-ADC7-74621F9AB064}"/>
              </a:ext>
            </a:extLst>
          </p:cNvPr>
          <p:cNvSpPr/>
          <p:nvPr/>
        </p:nvSpPr>
        <p:spPr>
          <a:xfrm>
            <a:off x="8316260" y="441363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44A170BA-F210-4AB6-B838-1DE3EE44E88D}"/>
              </a:ext>
            </a:extLst>
          </p:cNvPr>
          <p:cNvSpPr/>
          <p:nvPr/>
        </p:nvSpPr>
        <p:spPr>
          <a:xfrm>
            <a:off x="9574641" y="3651347"/>
            <a:ext cx="366793" cy="3409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Cross 48">
            <a:extLst>
              <a:ext uri="{FF2B5EF4-FFF2-40B4-BE49-F238E27FC236}">
                <a16:creationId xmlns:a16="http://schemas.microsoft.com/office/drawing/2014/main" id="{C488C66A-5FCC-42EB-9882-D39BF3D72A5D}"/>
              </a:ext>
            </a:extLst>
          </p:cNvPr>
          <p:cNvSpPr/>
          <p:nvPr/>
        </p:nvSpPr>
        <p:spPr>
          <a:xfrm>
            <a:off x="9080508" y="212832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6B85C66D-1EC1-4035-9366-2BE27A930063}"/>
              </a:ext>
            </a:extLst>
          </p:cNvPr>
          <p:cNvSpPr/>
          <p:nvPr/>
        </p:nvSpPr>
        <p:spPr>
          <a:xfrm>
            <a:off x="9887774" y="2536487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Cross 50">
            <a:extLst>
              <a:ext uri="{FF2B5EF4-FFF2-40B4-BE49-F238E27FC236}">
                <a16:creationId xmlns:a16="http://schemas.microsoft.com/office/drawing/2014/main" id="{DFE09F84-8965-4BF4-9E14-202EF2ABF055}"/>
              </a:ext>
            </a:extLst>
          </p:cNvPr>
          <p:cNvSpPr/>
          <p:nvPr/>
        </p:nvSpPr>
        <p:spPr>
          <a:xfrm>
            <a:off x="9478983" y="4453790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Cross 51">
            <a:extLst>
              <a:ext uri="{FF2B5EF4-FFF2-40B4-BE49-F238E27FC236}">
                <a16:creationId xmlns:a16="http://schemas.microsoft.com/office/drawing/2014/main" id="{77686ED9-3338-45CB-A0B1-1C5883D0F728}"/>
              </a:ext>
            </a:extLst>
          </p:cNvPr>
          <p:cNvSpPr/>
          <p:nvPr/>
        </p:nvSpPr>
        <p:spPr>
          <a:xfrm>
            <a:off x="8883009" y="5024262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Cross 52">
            <a:extLst>
              <a:ext uri="{FF2B5EF4-FFF2-40B4-BE49-F238E27FC236}">
                <a16:creationId xmlns:a16="http://schemas.microsoft.com/office/drawing/2014/main" id="{063D9500-0615-47D7-B3C9-7486E5E90F3A}"/>
              </a:ext>
            </a:extLst>
          </p:cNvPr>
          <p:cNvSpPr/>
          <p:nvPr/>
        </p:nvSpPr>
        <p:spPr>
          <a:xfrm>
            <a:off x="10224860" y="4079631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Cross 53">
            <a:extLst>
              <a:ext uri="{FF2B5EF4-FFF2-40B4-BE49-F238E27FC236}">
                <a16:creationId xmlns:a16="http://schemas.microsoft.com/office/drawing/2014/main" id="{F3AFD335-9542-4FE7-9668-6C1343E72B8B}"/>
              </a:ext>
            </a:extLst>
          </p:cNvPr>
          <p:cNvSpPr/>
          <p:nvPr/>
        </p:nvSpPr>
        <p:spPr>
          <a:xfrm>
            <a:off x="10807504" y="2171909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Cross 54">
            <a:extLst>
              <a:ext uri="{FF2B5EF4-FFF2-40B4-BE49-F238E27FC236}">
                <a16:creationId xmlns:a16="http://schemas.microsoft.com/office/drawing/2014/main" id="{E56122CD-9E62-4817-A15D-1BF283EAAB85}"/>
              </a:ext>
            </a:extLst>
          </p:cNvPr>
          <p:cNvSpPr/>
          <p:nvPr/>
        </p:nvSpPr>
        <p:spPr>
          <a:xfrm>
            <a:off x="8674360" y="1770524"/>
            <a:ext cx="402956" cy="392624"/>
          </a:xfrm>
          <a:prstGeom prst="plus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Arrow: Striped Right 55">
            <a:extLst>
              <a:ext uri="{FF2B5EF4-FFF2-40B4-BE49-F238E27FC236}">
                <a16:creationId xmlns:a16="http://schemas.microsoft.com/office/drawing/2014/main" id="{66A2F8D6-408E-42F6-94C7-355493BFA592}"/>
              </a:ext>
            </a:extLst>
          </p:cNvPr>
          <p:cNvSpPr/>
          <p:nvPr/>
        </p:nvSpPr>
        <p:spPr>
          <a:xfrm>
            <a:off x="5790866" y="2387521"/>
            <a:ext cx="2346184" cy="1799010"/>
          </a:xfrm>
          <a:prstGeom prst="stripedRightArrow">
            <a:avLst/>
          </a:prstGeom>
          <a:solidFill>
            <a:schemeClr val="bg2">
              <a:lumMod val="10000"/>
              <a:alpha val="2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Kernel Transformation to new space</a:t>
            </a:r>
          </a:p>
        </p:txBody>
      </p:sp>
      <p:sp>
        <p:nvSpPr>
          <p:cNvPr id="57" name="Content Placeholder 2">
            <a:extLst>
              <a:ext uri="{FF2B5EF4-FFF2-40B4-BE49-F238E27FC236}">
                <a16:creationId xmlns:a16="http://schemas.microsoft.com/office/drawing/2014/main" id="{9E054753-56DD-4799-87FC-32C4BC28B4B3}"/>
              </a:ext>
            </a:extLst>
          </p:cNvPr>
          <p:cNvSpPr txBox="1">
            <a:spLocks/>
          </p:cNvSpPr>
          <p:nvPr/>
        </p:nvSpPr>
        <p:spPr>
          <a:xfrm>
            <a:off x="8386146" y="5648952"/>
            <a:ext cx="1903639" cy="8036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>
                <a:solidFill>
                  <a:srgbClr val="FF0000"/>
                </a:solidFill>
                <a:latin typeface="+mn-lt"/>
              </a:rPr>
              <a:t>Separating Hyperplane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8C05652A-823E-4FD4-9F54-C4957CA6D5AD}"/>
              </a:ext>
            </a:extLst>
          </p:cNvPr>
          <p:cNvCxnSpPr>
            <a:cxnSpLocks/>
          </p:cNvCxnSpPr>
          <p:nvPr/>
        </p:nvCxnSpPr>
        <p:spPr>
          <a:xfrm flipH="1" flipV="1">
            <a:off x="8393136" y="5153853"/>
            <a:ext cx="181858" cy="57719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ontent Placeholder 2">
            <a:extLst>
              <a:ext uri="{FF2B5EF4-FFF2-40B4-BE49-F238E27FC236}">
                <a16:creationId xmlns:a16="http://schemas.microsoft.com/office/drawing/2014/main" id="{3B2623EB-6475-4C51-A837-2C1A531E3714}"/>
              </a:ext>
            </a:extLst>
          </p:cNvPr>
          <p:cNvSpPr txBox="1">
            <a:spLocks/>
          </p:cNvSpPr>
          <p:nvPr/>
        </p:nvSpPr>
        <p:spPr>
          <a:xfrm>
            <a:off x="6705600" y="864815"/>
            <a:ext cx="5442575" cy="77731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Transform problem to a new space where observations are linearly separable </a:t>
            </a:r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B5E3A40E-2A1D-4AFD-8FC4-E023A4D53819}"/>
              </a:ext>
            </a:extLst>
          </p:cNvPr>
          <p:cNvSpPr txBox="1">
            <a:spLocks/>
          </p:cNvSpPr>
          <p:nvPr/>
        </p:nvSpPr>
        <p:spPr>
          <a:xfrm>
            <a:off x="254955" y="918518"/>
            <a:ext cx="5615667" cy="74741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+mn-lt"/>
              </a:rPr>
              <a:t>Observations are not linearly separable in the original feature space</a:t>
            </a:r>
          </a:p>
          <a:p>
            <a:endParaRPr lang="en-US" sz="3300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7516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for nonlinear separation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22887"/>
            <a:ext cx="11171533" cy="55721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What types of functions can we use as basis functions?</a:t>
            </a:r>
          </a:p>
          <a:p>
            <a:r>
              <a:rPr lang="en-US" sz="2800" dirty="0">
                <a:latin typeface="+mn-lt"/>
              </a:rPr>
              <a:t>Any orthogona</a:t>
            </a:r>
            <a:r>
              <a:rPr lang="en-US" dirty="0">
                <a:latin typeface="+mn-lt"/>
              </a:rPr>
              <a:t>l set of functions</a:t>
            </a:r>
          </a:p>
          <a:p>
            <a:pPr lvl="1"/>
            <a:r>
              <a:rPr lang="en-US" dirty="0">
                <a:latin typeface="+mn-lt"/>
              </a:rPr>
              <a:t>Polynomials – supported by Scikit-learn</a:t>
            </a:r>
          </a:p>
          <a:p>
            <a:pPr lvl="1"/>
            <a:r>
              <a:rPr lang="en-US" dirty="0">
                <a:latin typeface="+mn-lt"/>
              </a:rPr>
              <a:t>Radial basis functions – default in Scikit-learn</a:t>
            </a:r>
          </a:p>
          <a:p>
            <a:pPr lvl="1"/>
            <a:r>
              <a:rPr lang="en-US" dirty="0">
                <a:latin typeface="+mn-lt"/>
              </a:rPr>
              <a:t>Hyperbolic tangent functions – supported in Scikit-learn, and used in some neural networks</a:t>
            </a:r>
          </a:p>
          <a:p>
            <a:pPr lvl="1"/>
            <a:r>
              <a:rPr lang="en-US" dirty="0">
                <a:latin typeface="+mn-lt"/>
              </a:rPr>
              <a:t>And many other basis functions – </a:t>
            </a:r>
          </a:p>
          <a:p>
            <a:r>
              <a:rPr lang="en-US" dirty="0">
                <a:latin typeface="+mn-lt"/>
              </a:rPr>
              <a:t>Dictionary learning </a:t>
            </a:r>
          </a:p>
          <a:p>
            <a:pPr lvl="1"/>
            <a:r>
              <a:rPr lang="en-US" dirty="0">
                <a:latin typeface="+mn-lt"/>
              </a:rPr>
              <a:t>Fourier expansions, Wavelet functions, etc. </a:t>
            </a:r>
          </a:p>
          <a:p>
            <a:pPr lvl="1"/>
            <a:r>
              <a:rPr lang="en-US" dirty="0">
                <a:latin typeface="+mn-lt"/>
              </a:rPr>
              <a:t>Supported in Scikit-learn </a:t>
            </a:r>
          </a:p>
          <a:p>
            <a:pPr lvl="1"/>
            <a:r>
              <a:rPr lang="en-US" dirty="0">
                <a:latin typeface="+mn-lt"/>
              </a:rPr>
              <a:t>We will not discuss this method further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2439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Mapping to Linear Space with a Kernel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to we perform the kernel expansion?  </a:t>
                </a:r>
              </a:p>
              <a:p>
                <a:r>
                  <a:rPr lang="en-US" dirty="0">
                    <a:latin typeface="+mn-lt"/>
                  </a:rPr>
                  <a:t>Transform parameterizes the transformation to a hyperplane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d>
                        <m:dPr>
                          <m:begChr m:val="⟨"/>
                          <m:endChr m:val="⟩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   Where</a:t>
                </a:r>
              </a:p>
              <a:p>
                <a:pPr lvl="1"/>
                <a:r>
                  <a:rPr lang="en-US" dirty="0">
                    <a:latin typeface="+mn-lt"/>
                  </a:rPr>
                  <a:t>The sum is over the </a:t>
                </a:r>
                <a:r>
                  <a:rPr lang="en-US" i="1" dirty="0">
                    <a:latin typeface="+mn-lt"/>
                  </a:rPr>
                  <a:t>N</a:t>
                </a:r>
                <a:r>
                  <a:rPr lang="en-US" dirty="0">
                    <a:latin typeface="+mn-lt"/>
                  </a:rPr>
                  <a:t> samples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= </a:t>
                </a:r>
                <a:r>
                  <a:rPr lang="en-US" b="1" dirty="0">
                    <a:latin typeface="+mn-lt"/>
                  </a:rPr>
                  <a:t>Learned weight</a:t>
                </a:r>
                <a:r>
                  <a:rPr lang="en-US" dirty="0">
                    <a:latin typeface="+mn-lt"/>
                  </a:rPr>
                  <a:t> (coefficient) for basis function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basis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function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𝐢𝐧𝐧𝐞𝐫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or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𝐝𝐨𝐭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𝐩𝐫𝐨𝐝𝐮𝐜𝐭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of the basis functions – the </a:t>
                </a:r>
                <a:r>
                  <a:rPr lang="en-US" b="1" dirty="0">
                    <a:latin typeface="+mn-lt"/>
                  </a:rPr>
                  <a:t>kernel</a:t>
                </a:r>
              </a:p>
              <a:p>
                <a:pPr marL="45720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86312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nonlinear separation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Some examples of basis functions:</a:t>
                </a:r>
              </a:p>
              <a:p>
                <a:r>
                  <a:rPr lang="en-US" dirty="0" err="1">
                    <a:latin typeface="+mn-lt"/>
                  </a:rPr>
                  <a:t>dth</a:t>
                </a:r>
                <a:r>
                  <a:rPr lang="en-US" dirty="0">
                    <a:latin typeface="+mn-lt"/>
                  </a:rPr>
                  <a:t> degree polynomials: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=(1+ 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br>
                  <a:rPr lang="en-US" dirty="0">
                    <a:latin typeface="+mn-lt"/>
                  </a:rPr>
                </a:br>
                <a:r>
                  <a:rPr lang="en-US" dirty="0">
                    <a:latin typeface="+mn-lt"/>
                  </a:rPr>
                  <a:t>hyperparameter - d</a:t>
                </a:r>
              </a:p>
              <a:p>
                <a:r>
                  <a:rPr lang="en-US" dirty="0">
                    <a:latin typeface="+mn-lt"/>
                  </a:rPr>
                  <a:t>Radial basis: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b="0" i="1" baseline="3000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b="0" dirty="0">
                    <a:latin typeface="+mn-lt"/>
                    <a:ea typeface="Cambria Math" panose="02040503050406030204" pitchFamily="18" charset="0"/>
                  </a:rPr>
                </a:br>
                <a:r>
                  <a:rPr lang="en-US" b="0" dirty="0">
                    <a:latin typeface="+mn-lt"/>
                    <a:ea typeface="Cambria Math" panose="02040503050406030204" pitchFamily="18" charset="0"/>
                  </a:rPr>
                  <a:t>hyperparameter - </a:t>
                </a:r>
                <a:r>
                  <a:rPr lang="en-US" b="0" i="1" dirty="0">
                    <a:latin typeface="Symbol" panose="05050102010706020507" pitchFamily="18" charset="2"/>
                    <a:ea typeface="Cambria Math" panose="02040503050406030204" pitchFamily="18" charset="0"/>
                  </a:rPr>
                  <a:t>g</a:t>
                </a:r>
                <a:endParaRPr lang="en-US" i="1" dirty="0">
                  <a:latin typeface="Symbol" panose="05050102010706020507" pitchFamily="18" charset="2"/>
                </a:endParaRPr>
              </a:p>
              <a:p>
                <a:r>
                  <a:rPr lang="en-US" dirty="0">
                    <a:latin typeface="+mn-lt"/>
                  </a:rPr>
                  <a:t>Hyperbolic tangent: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br>
                  <a:rPr lang="en-US" b="0" dirty="0">
                    <a:latin typeface="+mn-lt"/>
                  </a:rPr>
                </a:br>
                <a:r>
                  <a:rPr lang="en-US" b="0" dirty="0">
                    <a:latin typeface="+mn-lt"/>
                  </a:rPr>
                  <a:t>hyperparameters –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1</a:t>
                </a:r>
                <a:r>
                  <a:rPr lang="en-US" b="0" dirty="0">
                    <a:latin typeface="+mn-lt"/>
                  </a:rPr>
                  <a:t>, </a:t>
                </a:r>
                <a:r>
                  <a:rPr lang="en-US" b="0" dirty="0">
                    <a:latin typeface="Symbol" panose="05050102010706020507" pitchFamily="18" charset="2"/>
                  </a:rPr>
                  <a:t>k</a:t>
                </a:r>
                <a:r>
                  <a:rPr lang="en-US" b="0" baseline="-25000" dirty="0">
                    <a:latin typeface="+mn-lt"/>
                  </a:rPr>
                  <a:t>2</a:t>
                </a:r>
                <a:endParaRPr lang="en-US" baseline="-25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22887"/>
                <a:ext cx="11171533" cy="5572189"/>
              </a:xfrm>
              <a:blipFill>
                <a:blip r:embed="rId3"/>
                <a:stretch>
                  <a:fillRect l="-1146" t="-18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7879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Kernels </a:t>
            </a:r>
            <a:r>
              <a:rPr lang="en-US"/>
              <a:t>nonlinear separation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An example: </a:t>
                </a:r>
                <a:r>
                  <a:rPr lang="en-US" sz="2800" dirty="0">
                    <a:latin typeface="+mn-lt"/>
                  </a:rPr>
                  <a:t>2nd – degree polynomial</a:t>
                </a:r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 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=(1+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2 </m:t>
                          </m:r>
                        </m:sup>
                      </m:sSup>
                    </m:oMath>
                  </m:oMathPara>
                </a14:m>
                <a:endParaRPr lang="en-US" sz="2800" b="0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sz="2800" b="0" dirty="0"/>
                  <a:t>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=1+2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   </a:t>
                </a:r>
              </a:p>
              <a:p>
                <a:pPr marL="457200" lvl="1" indent="0">
                  <a:buNone/>
                </a:pPr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The basis functions are,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</a:rPr>
                  <a:t>,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800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>
                  <a:latin typeface="+mn-lt"/>
                </a:endParaRPr>
              </a:p>
              <a:p>
                <a:pPr lvl="1">
                  <a:spcAft>
                    <a:spcPts val="1200"/>
                  </a:spcAft>
                </a:pPr>
                <a:r>
                  <a:rPr lang="en-US" sz="2800" dirty="0">
                    <a:latin typeface="+mn-lt"/>
                  </a:rPr>
                  <a:t>Using these basis functions directly expands the dimensionality by a factor of 6</a:t>
                </a:r>
              </a:p>
              <a:p>
                <a:r>
                  <a:rPr lang="en-US" sz="3000" dirty="0">
                    <a:latin typeface="+mn-lt"/>
                  </a:rPr>
                  <a:t>Instead use the kernel which only requires an inner product and an exponentiation</a:t>
                </a:r>
              </a:p>
              <a:p>
                <a:r>
                  <a:rPr lang="en-US" sz="3000" dirty="0">
                    <a:latin typeface="+mn-lt"/>
                  </a:rPr>
                  <a:t>Kernel method has no increase in dimensionality</a:t>
                </a:r>
              </a:p>
              <a:p>
                <a:r>
                  <a:rPr lang="en-US" sz="3000" dirty="0">
                    <a:latin typeface="+mn-lt"/>
                  </a:rPr>
                  <a:t>The foregoing is known as the </a:t>
                </a:r>
                <a:r>
                  <a:rPr lang="en-US" sz="3000" b="1" dirty="0">
                    <a:latin typeface="+mn-lt"/>
                  </a:rPr>
                  <a:t>kernel trick</a:t>
                </a:r>
                <a:br>
                  <a:rPr lang="en-US" sz="3200" dirty="0">
                    <a:latin typeface="+mn-lt"/>
                  </a:rPr>
                </a:br>
                <a:endParaRPr lang="en-US" sz="3200" baseline="-25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2223"/>
                <a:ext cx="11171533" cy="5377913"/>
              </a:xfrm>
              <a:blipFill>
                <a:blip r:embed="rId3"/>
                <a:stretch>
                  <a:fillRect l="-983" t="-2831" r="-1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7457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are the properties of kernel principle component decomposition?</a:t>
                </a:r>
              </a:p>
              <a:p>
                <a:r>
                  <a:rPr lang="en-US" dirty="0">
                    <a:latin typeface="+mn-lt"/>
                  </a:rPr>
                  <a:t>Kernel PCA is a nonlinear projection from high dimensional space to low dimensional space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𝑊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𝑓𝑜𝑟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𝑋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𝑇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𝑖𝑛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ℝ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Segoe UI" panose="020B0502040204020203" pitchFamily="34" charset="0"/>
                            </a:rPr>
                            <m:t>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, 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𝑙</m:t>
                      </m:r>
                      <m:r>
                        <a:rPr lang="en-US" i="1"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Minimizes reconstruction error only if </a:t>
                </a:r>
                <a:r>
                  <a:rPr lang="en-US" b="1" dirty="0">
                    <a:latin typeface="+mn-lt"/>
                  </a:rPr>
                  <a:t>kernel is good approximation of dependency between variables   </a:t>
                </a:r>
              </a:p>
              <a:p>
                <a:pPr lvl="1"/>
                <a:r>
                  <a:rPr lang="en-US" dirty="0">
                    <a:latin typeface="+mn-lt"/>
                  </a:rPr>
                  <a:t>Weights,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to build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from basis functions are learned by minimizing least squares error  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minimizes error </a:t>
                </a:r>
                <a:r>
                  <a:rPr lang="en-US" dirty="0">
                    <a:latin typeface="+mn-lt"/>
                  </a:rPr>
                  <a:t>with original data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Appropriate for non-Euclidean spaces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Kernel PCA adversely affected by outliers</a:t>
                </a:r>
              </a:p>
              <a:p>
                <a:r>
                  <a:rPr lang="en-US" dirty="0">
                    <a:latin typeface="+mn-lt"/>
                  </a:rPr>
                  <a:t>Kernel PCA </a:t>
                </a:r>
                <a:r>
                  <a:rPr lang="en-US" b="1" dirty="0">
                    <a:latin typeface="+mn-lt"/>
                  </a:rPr>
                  <a:t>approximately preserves distances</a:t>
                </a:r>
              </a:p>
              <a:p>
                <a:pPr lvl="1"/>
                <a:r>
                  <a:rPr lang="en-US" dirty="0">
                    <a:latin typeface="+mn-lt"/>
                  </a:rPr>
                  <a:t>Distances are preserved within the error of the transformation  </a:t>
                </a:r>
              </a:p>
              <a:p>
                <a:r>
                  <a:rPr lang="en-US" dirty="0">
                    <a:latin typeface="+mn-lt"/>
                  </a:rPr>
                  <a:t>Kernel PCA is computationally efficient</a:t>
                </a:r>
              </a:p>
              <a:p>
                <a:pPr lvl="1"/>
                <a:r>
                  <a:rPr lang="en-US" dirty="0">
                    <a:latin typeface="+mn-lt"/>
                  </a:rPr>
                  <a:t>Kernel trick creates linear transformation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4777"/>
                <a:ext cx="11525250" cy="5181690"/>
              </a:xfrm>
              <a:blipFill>
                <a:blip r:embed="rId3"/>
                <a:stretch>
                  <a:fillRect l="-952" t="-2941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3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The curse of dimensionality means that all clusters are the same in high dimensions</a:t>
            </a:r>
          </a:p>
          <a:p>
            <a:r>
              <a:rPr lang="en-US" dirty="0">
                <a:latin typeface="+mn-lt"/>
              </a:rPr>
              <a:t>Sampling density decreases exponentially   </a:t>
            </a:r>
          </a:p>
          <a:p>
            <a:r>
              <a:rPr lang="en-US" dirty="0">
                <a:latin typeface="+mn-lt"/>
              </a:rPr>
              <a:t>Distances converge to the same length in a high dimensional space  </a:t>
            </a:r>
          </a:p>
          <a:p>
            <a:r>
              <a:rPr lang="en-US" sz="2800" dirty="0">
                <a:latin typeface="+mn-lt"/>
              </a:rPr>
              <a:t>The choice of metric does not help </a:t>
            </a:r>
          </a:p>
          <a:p>
            <a:pPr lvl="1"/>
            <a:r>
              <a:rPr lang="en-US" b="1" dirty="0">
                <a:latin typeface="+mn-lt"/>
              </a:rPr>
              <a:t>All distances are the same in high dimensions!  </a:t>
            </a:r>
          </a:p>
          <a:p>
            <a:r>
              <a:rPr lang="en-US" dirty="0">
                <a:latin typeface="+mn-lt"/>
              </a:rPr>
              <a:t>Implication is that high-dimensional cluster models are easy to overfit!!</a:t>
            </a:r>
          </a:p>
        </p:txBody>
      </p:sp>
    </p:spTree>
    <p:extLst>
      <p:ext uri="{BB962C8B-B14F-4D97-AF65-F5344CB8AC3E}">
        <p14:creationId xmlns:p14="http://schemas.microsoft.com/office/powerpoint/2010/main" val="3920829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Autofit/>
          </a:bodyPr>
          <a:lstStyle/>
          <a:p>
            <a:r>
              <a:rPr lang="en-US" sz="3600" dirty="0"/>
              <a:t>Kernel Principle Component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4777"/>
            <a:ext cx="11525250" cy="6568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Kernel PCA creates a nonlinear projection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6DE1DB-2FB0-1A8C-8607-228E8DAA6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298" y="1661596"/>
            <a:ext cx="5820027" cy="43577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2C90DC-8F53-FDD5-583E-B8B527695E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588" y="1661595"/>
            <a:ext cx="5933114" cy="435777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8D4ECA6-FB06-1A0D-A537-1F116D7AEED0}"/>
              </a:ext>
            </a:extLst>
          </p:cNvPr>
          <p:cNvSpPr txBox="1">
            <a:spLocks/>
          </p:cNvSpPr>
          <p:nvPr/>
        </p:nvSpPr>
        <p:spPr>
          <a:xfrm>
            <a:off x="741807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Linear PCA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E059E98-3214-D7B9-EB2F-42169D15862A}"/>
              </a:ext>
            </a:extLst>
          </p:cNvPr>
          <p:cNvSpPr txBox="1">
            <a:spLocks/>
          </p:cNvSpPr>
          <p:nvPr/>
        </p:nvSpPr>
        <p:spPr>
          <a:xfrm>
            <a:off x="6680345" y="6115838"/>
            <a:ext cx="5178280" cy="656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Kernel PCA, cosine kernel</a:t>
            </a:r>
          </a:p>
        </p:txBody>
      </p:sp>
    </p:spTree>
    <p:extLst>
      <p:ext uri="{BB962C8B-B14F-4D97-AF65-F5344CB8AC3E}">
        <p14:creationId xmlns:p14="http://schemas.microsoft.com/office/powerpoint/2010/main" val="252569921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Introduction to dimensionality reduction </a:t>
            </a:r>
          </a:p>
          <a:p>
            <a:r>
              <a:rPr lang="en-US" dirty="0">
                <a:latin typeface="+mn-lt"/>
              </a:rPr>
              <a:t>Principle component analysis (PCA)</a:t>
            </a:r>
          </a:p>
          <a:p>
            <a:r>
              <a:rPr lang="en-US" dirty="0">
                <a:latin typeface="+mn-lt"/>
              </a:rPr>
              <a:t>Singular value decomposition (SVD)</a:t>
            </a:r>
          </a:p>
          <a:p>
            <a:r>
              <a:rPr lang="en-US" dirty="0">
                <a:latin typeface="+mn-lt"/>
              </a:rPr>
              <a:t>Kernel principle component analysis for non-linear projection    </a:t>
            </a:r>
          </a:p>
        </p:txBody>
      </p:sp>
    </p:spTree>
    <p:extLst>
      <p:ext uri="{BB962C8B-B14F-4D97-AF65-F5344CB8AC3E}">
        <p14:creationId xmlns:p14="http://schemas.microsoft.com/office/powerpoint/2010/main" val="1650401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Cluster models scale poorly with dimensionality </a:t>
                </a:r>
              </a:p>
              <a:p>
                <a:r>
                  <a:rPr lang="en-US" dirty="0">
                    <a:latin typeface="+mn-lt"/>
                  </a:rPr>
                  <a:t>Following </a:t>
                </a:r>
                <a:r>
                  <a:rPr lang="en-US" dirty="0">
                    <a:latin typeface="+mn-lt"/>
                    <a:hlinkClick r:id="rId3"/>
                  </a:rPr>
                  <a:t>Dasgupta, 2001</a:t>
                </a:r>
                <a:r>
                  <a:rPr lang="en-US" dirty="0">
                    <a:latin typeface="+mn-lt"/>
                  </a:rPr>
                  <a:t>, consider the expected value of a zero-centered vector in high-dimensional space,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 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Now, consider a zero-centered Gaussian distribution with covariance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Each dimension independent</a:t>
                </a:r>
              </a:p>
              <a:p>
                <a:pPr lvl="1"/>
                <a:r>
                  <a:rPr lang="en-US" dirty="0">
                    <a:latin typeface="+mn-lt"/>
                  </a:rPr>
                  <a:t>Distribution is</a:t>
                </a:r>
                <a14:m>
                  <m:oMath xmlns:m="http://schemas.openxmlformats.org/officeDocument/2006/math"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𝑁𝑜𝑟𝑚𝑎𝑙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</a:rPr>
                  <a:t>Density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dirty="0">
                    <a:latin typeface="+mn-lt"/>
                  </a:rPr>
                  <a:t> the density is concentrated in a thin spherical shell of radius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 other words, all distances converge to the same value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5" y="896079"/>
                <a:ext cx="11321349" cy="5887493"/>
              </a:xfrm>
              <a:blipFill>
                <a:blip r:embed="rId4"/>
                <a:stretch>
                  <a:fillRect l="-1077" t="-1760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2365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Demonstration of the Curse of Dimensionality </a:t>
                </a:r>
              </a:p>
              <a:p>
                <a:r>
                  <a:rPr lang="en-US" dirty="0">
                    <a:latin typeface="+mn-lt"/>
                  </a:rPr>
                  <a:t>Distances all become the same as dimensionality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⇒∞</m:t>
                    </m:r>
                  </m:oMath>
                </a14:m>
                <a:r>
                  <a:rPr lang="en-US" dirty="0">
                    <a:latin typeface="+mn-lt"/>
                  </a:rPr>
                  <a:t>    </a:t>
                </a:r>
              </a:p>
              <a:p>
                <a:r>
                  <a:rPr lang="en-US" dirty="0">
                    <a:latin typeface="+mn-lt"/>
                  </a:rPr>
                  <a:t>Distribution becomes centered 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+mn-lt"/>
                    <a:hlinkClick r:id="rId3"/>
                  </a:rPr>
                  <a:t>From Dasgupta, 2001  </a:t>
                </a:r>
                <a:endParaRPr lang="en-US" sz="2000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7276" y="896080"/>
                <a:ext cx="4191799" cy="4046168"/>
              </a:xfrm>
              <a:blipFill>
                <a:blip r:embed="rId4"/>
                <a:stretch>
                  <a:fillRect l="-2907" t="-2560" r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6F66FF1-478F-F2C0-9C59-A195E4134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4408" y="841472"/>
            <a:ext cx="7234392" cy="5914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473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1404600" cy="530954"/>
          </a:xfrm>
        </p:spPr>
        <p:txBody>
          <a:bodyPr>
            <a:noAutofit/>
          </a:bodyPr>
          <a:lstStyle/>
          <a:p>
            <a:r>
              <a:rPr lang="en-US" sz="3200" dirty="0"/>
              <a:t>What Could Possibly Go Wrong? </a:t>
            </a:r>
            <a:r>
              <a:rPr lang="en-US" sz="4000" dirty="0">
                <a:latin typeface="Script MT Bold" panose="03040602040607080904" pitchFamily="66" charset="0"/>
              </a:rPr>
              <a:t>Curse of Dimensionality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7275" y="896079"/>
            <a:ext cx="11321349" cy="56028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we extend clustering to higher dimensions?    </a:t>
            </a:r>
          </a:p>
          <a:p>
            <a:r>
              <a:rPr lang="en-US" dirty="0">
                <a:latin typeface="+mn-lt"/>
              </a:rPr>
              <a:t>Reducing dimensionality can help</a:t>
            </a:r>
          </a:p>
          <a:p>
            <a:r>
              <a:rPr lang="en-US" dirty="0">
                <a:latin typeface="+mn-lt"/>
              </a:rPr>
              <a:t>Need to create a </a:t>
            </a:r>
            <a:r>
              <a:rPr lang="en-US" b="1" dirty="0">
                <a:latin typeface="+mn-lt"/>
              </a:rPr>
              <a:t>lower dimensional embedding </a:t>
            </a:r>
          </a:p>
          <a:p>
            <a:r>
              <a:rPr lang="en-US" dirty="0">
                <a:latin typeface="+mn-lt"/>
              </a:rPr>
              <a:t>But how?   </a:t>
            </a:r>
          </a:p>
          <a:p>
            <a:r>
              <a:rPr lang="en-US" sz="2800" dirty="0">
                <a:latin typeface="+mn-lt"/>
              </a:rPr>
              <a:t>PCA is a linear projection</a:t>
            </a:r>
          </a:p>
          <a:p>
            <a:r>
              <a:rPr lang="en-US" dirty="0">
                <a:latin typeface="+mn-lt"/>
              </a:rPr>
              <a:t>Several families of alternatives  </a:t>
            </a:r>
          </a:p>
          <a:p>
            <a:pPr lvl="1"/>
            <a:r>
              <a:rPr lang="en-US" dirty="0">
                <a:latin typeface="+mn-lt"/>
              </a:rPr>
              <a:t>Subspace clustering</a:t>
            </a:r>
          </a:p>
          <a:p>
            <a:pPr lvl="1"/>
            <a:r>
              <a:rPr lang="en-US" dirty="0">
                <a:latin typeface="+mn-lt"/>
              </a:rPr>
              <a:t>Random projection   </a:t>
            </a:r>
          </a:p>
          <a:p>
            <a:pPr lvl="1"/>
            <a:r>
              <a:rPr lang="en-US" dirty="0">
                <a:latin typeface="+mn-lt"/>
              </a:rPr>
              <a:t>Manifold learning  </a:t>
            </a:r>
          </a:p>
          <a:p>
            <a:r>
              <a:rPr lang="en-US" dirty="0">
                <a:latin typeface="+mn-lt"/>
              </a:rPr>
              <a:t>Variational autoencoders (VAE) – beyond the scope of this course  </a:t>
            </a:r>
          </a:p>
          <a:p>
            <a:pPr lvl="1"/>
            <a:r>
              <a:rPr lang="en-US" dirty="0">
                <a:latin typeface="+mn-lt"/>
              </a:rPr>
              <a:t>For introduction to VAEs, see </a:t>
            </a:r>
            <a:r>
              <a:rPr lang="en-US" dirty="0" err="1">
                <a:latin typeface="+mn-lt"/>
                <a:hlinkClick r:id="rId3"/>
              </a:rPr>
              <a:t>Kingma</a:t>
            </a:r>
            <a:r>
              <a:rPr lang="en-US" dirty="0">
                <a:latin typeface="+mn-lt"/>
                <a:hlinkClick r:id="rId3"/>
              </a:rPr>
              <a:t> and Welling, 2019</a:t>
            </a:r>
            <a:endParaRPr lang="en-US" dirty="0">
              <a:latin typeface="+mn-lt"/>
            </a:endParaRPr>
          </a:p>
          <a:p>
            <a:pPr lvl="1"/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7030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C7CAC-5294-64ED-E39A-8FF1A1B683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Introduction to 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18887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31357"/>
            <a:ext cx="11525250" cy="5155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Dimensionality reduction is widely used in data mining</a:t>
            </a:r>
          </a:p>
          <a:p>
            <a:r>
              <a:rPr lang="en-US" dirty="0">
                <a:latin typeface="+mn-lt"/>
              </a:rPr>
              <a:t>Human understanding of high dimensional spaces is difficult at best  </a:t>
            </a:r>
          </a:p>
          <a:p>
            <a:pPr lvl="1"/>
            <a:r>
              <a:rPr lang="en-US" dirty="0">
                <a:latin typeface="+mn-lt"/>
              </a:rPr>
              <a:t>For most people, perception of data relationships starts to diminish beyond about four or five dimensions  </a:t>
            </a:r>
          </a:p>
          <a:p>
            <a:pPr lvl="1"/>
            <a:r>
              <a:rPr lang="en-US" dirty="0">
                <a:latin typeface="+mn-lt"/>
              </a:rPr>
              <a:t>Exploration of complex spaces can be aided by projection into lower dimensional space  </a:t>
            </a:r>
          </a:p>
          <a:p>
            <a:r>
              <a:rPr lang="en-US" sz="2800" dirty="0">
                <a:latin typeface="+mn-lt"/>
              </a:rPr>
              <a:t>Most algorithms converge better in lower dimensional spaces </a:t>
            </a:r>
          </a:p>
          <a:p>
            <a:pPr lvl="1"/>
            <a:r>
              <a:rPr lang="en-US" dirty="0">
                <a:latin typeface="+mn-lt"/>
              </a:rPr>
              <a:t>High dimensional spaces can lead to over-fitting of data mining algorithms </a:t>
            </a:r>
          </a:p>
          <a:p>
            <a:pPr lvl="1"/>
            <a:r>
              <a:rPr lang="en-US" dirty="0">
                <a:latin typeface="+mn-lt"/>
              </a:rPr>
              <a:t>Example: clustering in high dimensional spaces can lead to fragmentation</a:t>
            </a:r>
          </a:p>
          <a:p>
            <a:pPr lvl="1"/>
            <a:r>
              <a:rPr lang="en-US" dirty="0">
                <a:latin typeface="+mn-lt"/>
              </a:rPr>
              <a:t>Dimensionality reduction can improve results   </a:t>
            </a:r>
          </a:p>
          <a:p>
            <a:pPr lvl="1"/>
            <a:r>
              <a:rPr lang="en-US" dirty="0">
                <a:latin typeface="+mn-lt"/>
              </a:rPr>
              <a:t>Example; spectral clustering uses projection to lower dimensional space 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821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22518</TotalTime>
  <Words>2235</Words>
  <Application>Microsoft Office PowerPoint</Application>
  <PresentationFormat>Widescreen</PresentationFormat>
  <Paragraphs>424</Paragraphs>
  <Slides>41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Script MT Bold</vt:lpstr>
      <vt:lpstr>Segoe UI</vt:lpstr>
      <vt:lpstr>Segoe UI Light</vt:lpstr>
      <vt:lpstr>Symbol</vt:lpstr>
      <vt:lpstr>Office Theme</vt:lpstr>
      <vt:lpstr>1_Office Theme</vt:lpstr>
      <vt:lpstr>CSCI E-96 Data Mining, Exploration and Discovery Introduction to Dimensionality Reduction Part 1</vt:lpstr>
      <vt:lpstr>Lesson Overview</vt:lpstr>
      <vt:lpstr>What Could Possibly Go Wrong? Curse of Dimensionality!</vt:lpstr>
      <vt:lpstr>What Could Possibly Go Wrong? Curse of Dimensionality</vt:lpstr>
      <vt:lpstr>What Could Possibly Go Wrong? Curse of Dimensionality</vt:lpstr>
      <vt:lpstr>What Could Possibly Go Wrong? Curse of Dimensionality</vt:lpstr>
      <vt:lpstr>What Could Possibly Go Wrong? Curse of Dimensionality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Introduction to Dimensionality Reduction</vt:lpstr>
      <vt:lpstr>Linear Embedding with PCA</vt:lpstr>
      <vt:lpstr>Linear Dimensionality Reduction - PCA</vt:lpstr>
      <vt:lpstr>Principle Component Decomposition</vt:lpstr>
      <vt:lpstr>Linear Dimensionality Reduction - PCA</vt:lpstr>
      <vt:lpstr>Linear Dimensionality Reduction - PCA</vt:lpstr>
      <vt:lpstr>Linear Dimensionality Reduction - PCA</vt:lpstr>
      <vt:lpstr>Principal Component Dimensionality Reduction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Principle Component Decomposition</vt:lpstr>
      <vt:lpstr>Singular Value Decomposition</vt:lpstr>
      <vt:lpstr>Singular Value Decomposition </vt:lpstr>
      <vt:lpstr>Singular Value Decomposition </vt:lpstr>
      <vt:lpstr>Nonlinear Embedding with Kernel PCA</vt:lpstr>
      <vt:lpstr>Nonlinear Kernel PCA</vt:lpstr>
      <vt:lpstr>Understanding nonlinear case</vt:lpstr>
      <vt:lpstr>Understanding nonlinear case</vt:lpstr>
      <vt:lpstr>Kernels for nonlinear separation</vt:lpstr>
      <vt:lpstr>Mapping to Linear Space with a Kernel</vt:lpstr>
      <vt:lpstr>Kernels nonlinear separation</vt:lpstr>
      <vt:lpstr>Kernels nonlinear separation</vt:lpstr>
      <vt:lpstr>Kernel Principle Component Decomposition</vt:lpstr>
      <vt:lpstr>Kernel Principle Component Decomposition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Stephen Elston</cp:lastModifiedBy>
  <cp:revision>926</cp:revision>
  <dcterms:created xsi:type="dcterms:W3CDTF">2020-07-25T22:15:22Z</dcterms:created>
  <dcterms:modified xsi:type="dcterms:W3CDTF">2024-07-29T21:53:22Z</dcterms:modified>
</cp:coreProperties>
</file>