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27" r:id="rId3"/>
    <p:sldId id="279" r:id="rId4"/>
    <p:sldId id="313" r:id="rId5"/>
    <p:sldId id="314" r:id="rId6"/>
    <p:sldId id="307" r:id="rId7"/>
    <p:sldId id="278" r:id="rId8"/>
    <p:sldId id="277" r:id="rId9"/>
    <p:sldId id="316" r:id="rId10"/>
    <p:sldId id="317" r:id="rId11"/>
    <p:sldId id="320" r:id="rId12"/>
    <p:sldId id="315" r:id="rId13"/>
    <p:sldId id="319" r:id="rId14"/>
    <p:sldId id="321" r:id="rId15"/>
    <p:sldId id="322" r:id="rId16"/>
    <p:sldId id="323" r:id="rId17"/>
    <p:sldId id="324" r:id="rId18"/>
    <p:sldId id="268" r:id="rId19"/>
    <p:sldId id="260" r:id="rId20"/>
    <p:sldId id="325" r:id="rId21"/>
    <p:sldId id="326" r:id="rId22"/>
    <p:sldId id="263" r:id="rId23"/>
    <p:sldId id="329" r:id="rId24"/>
    <p:sldId id="330" r:id="rId25"/>
    <p:sldId id="276" r:id="rId26"/>
    <p:sldId id="281" r:id="rId27"/>
    <p:sldId id="282" r:id="rId28"/>
    <p:sldId id="259" r:id="rId29"/>
    <p:sldId id="288" r:id="rId30"/>
    <p:sldId id="304" r:id="rId31"/>
    <p:sldId id="284" r:id="rId32"/>
    <p:sldId id="286" r:id="rId33"/>
    <p:sldId id="285" r:id="rId34"/>
    <p:sldId id="305" r:id="rId35"/>
    <p:sldId id="312" r:id="rId36"/>
    <p:sldId id="289" r:id="rId37"/>
    <p:sldId id="306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300" r:id="rId46"/>
    <p:sldId id="298" r:id="rId47"/>
    <p:sldId id="301" r:id="rId48"/>
    <p:sldId id="302" r:id="rId49"/>
    <p:sldId id="303" r:id="rId50"/>
    <p:sldId id="308" r:id="rId51"/>
    <p:sldId id="309" r:id="rId52"/>
    <p:sldId id="310" r:id="rId53"/>
    <p:sldId id="311" r:id="rId54"/>
    <p:sldId id="328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821" autoAdjust="0"/>
    <p:restoredTop sz="94106" autoAdjust="0"/>
  </p:normalViewPr>
  <p:slideViewPr>
    <p:cSldViewPr snapToGrid="0">
      <p:cViewPr varScale="1">
        <p:scale>
          <a:sx n="62" d="100"/>
          <a:sy n="62" d="100"/>
        </p:scale>
        <p:origin x="70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atz_centrality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acm.acm.org/magazines/2021/2/250085-a-review-of-the-semantic-web-field/fulltex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Web 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010248"/>
                <a:ext cx="8027643" cy="44374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row and column order [</a:t>
                </a:r>
                <a:r>
                  <a:rPr lang="en-US" dirty="0" err="1"/>
                  <a:t>Bob,Raj,Gigi,Asan,Mary</a:t>
                </a:r>
                <a:r>
                  <a:rPr lang="en-US" dirty="0"/>
                  <a:t>]: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Edge from nodes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encoded as 1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Adjacency matrix is </a:t>
                </a:r>
                <a:r>
                  <a:rPr lang="en-US" b="1" dirty="0"/>
                  <a:t>symmetric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10248"/>
                <a:ext cx="8027643" cy="4437431"/>
              </a:xfrm>
              <a:prstGeom prst="rect">
                <a:avLst/>
              </a:prstGeom>
              <a:blipFill>
                <a:blip r:embed="rId2"/>
                <a:stretch>
                  <a:fillRect l="-1596" t="-3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145593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21275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129747" y="373629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431083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431083" y="4693346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198869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1330110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957721" y="4335256"/>
            <a:ext cx="0" cy="358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183023" y="4195099"/>
            <a:ext cx="402309" cy="19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656385" y="3397925"/>
            <a:ext cx="15846" cy="338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10044620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18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43743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Number of edges connected to a node is degree,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adjacency matrix is symmetric, degree or a node is the sum along rows or columns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437431"/>
              </a:xfrm>
              <a:prstGeom prst="rect">
                <a:avLst/>
              </a:prstGeom>
              <a:blipFill>
                <a:blip r:embed="rId2"/>
                <a:stretch>
                  <a:fillRect l="-1368" t="-2060" r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145593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21275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129747" y="373629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431083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431083" y="4693346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10198869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1330110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0957721" y="4335256"/>
            <a:ext cx="0" cy="3580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183023" y="4195099"/>
            <a:ext cx="402309" cy="197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9656385" y="3397925"/>
            <a:ext cx="15846" cy="3383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10044620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4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Directed 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</a:t>
                </a:r>
                <a:r>
                  <a:rPr lang="en-US" b="1" dirty="0"/>
                  <a:t> 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 from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dirty="0"/>
                  <a:t>Directed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does not connect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Can have directed 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between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self loop </a:t>
                </a:r>
                <a:r>
                  <a:rPr lang="en-US" dirty="0"/>
                  <a:t>can be defined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 where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links to itself – can lead to modeling problems</a:t>
                </a:r>
              </a:p>
              <a:p>
                <a:r>
                  <a:rPr lang="en-US" dirty="0"/>
                  <a:t>Example: the world wide web – a page linked to another page need not have a connection from the other page  </a:t>
                </a:r>
              </a:p>
              <a:p>
                <a:r>
                  <a:rPr lang="en-US" dirty="0"/>
                  <a:t>Example: On Twitter a person can follow someone else, but the other person may not followed them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2439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4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small Twitter network for row and column order [</a:t>
                </a:r>
                <a:r>
                  <a:rPr lang="en-US" dirty="0" err="1"/>
                  <a:t>Bob,Raj,Gigi,Asan,Mary</a:t>
                </a:r>
                <a:r>
                  <a:rPr lang="en-US" dirty="0"/>
                  <a:t>]: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𝑖𝑓𝑓</m:t>
                    </m:r>
                  </m:oMath>
                </a14:m>
                <a:r>
                  <a:rPr lang="en-US" dirty="0"/>
                  <a:t> directed edge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Directed adjacency matrix is asymmetric since generally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5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Example; Bob follows Gigi, Mary and himself, a </a:t>
                </a:r>
                <a:r>
                  <a:rPr lang="en-US" b="1" dirty="0"/>
                  <a:t>self loop</a:t>
                </a:r>
                <a:endParaRPr lang="en-US" dirty="0"/>
              </a:p>
              <a:p>
                <a:r>
                  <a:rPr lang="en-US" dirty="0"/>
                  <a:t>Example; Gigi follows Bob and Bob follows Gigi, two directed edges</a:t>
                </a:r>
              </a:p>
              <a:p>
                <a:r>
                  <a:rPr lang="en-US" dirty="0"/>
                  <a:t>Example; No one follows Asan, a </a:t>
                </a:r>
                <a:r>
                  <a:rPr lang="en-US" b="1" dirty="0"/>
                  <a:t>dead end </a:t>
                </a:r>
                <a:r>
                  <a:rPr lang="en-US" dirty="0"/>
                  <a:t>or </a:t>
                </a:r>
                <a:r>
                  <a:rPr lang="en-US" b="1" dirty="0"/>
                  <a:t>terminal node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368" t="-1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0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Nodes in directed networks have an </a:t>
                </a:r>
                <a:r>
                  <a:rPr lang="en-US" b="1" dirty="0"/>
                  <a:t>in-degree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sum over the rows of the adjacency matrix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52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Networks are represented by an </a:t>
                </a:r>
                <a:r>
                  <a:rPr lang="en-US" b="1" dirty="0"/>
                  <a:t>adjacency matrix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Nodes in directed networks have an </a:t>
                </a:r>
                <a:r>
                  <a:rPr lang="en-US" b="1" dirty="0"/>
                  <a:t>out-degree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the sum over the columns of the adjacency matrix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88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directed 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Nodes in directed networks have an in-degree,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b="1" dirty="0"/>
                  <a:t>,</a:t>
                </a:r>
                <a:r>
                  <a:rPr lang="en-US" dirty="0"/>
                  <a:t> and out-degree,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b="1" dirty="0"/>
                  <a:t>, </a:t>
                </a:r>
                <a:endParaRPr lang="en-US" dirty="0"/>
              </a:p>
              <a:p>
                <a:r>
                  <a:rPr lang="en-US" dirty="0"/>
                  <a:t>Example; for Bob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Example; for Asan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9D1B286-A50E-29BB-C7D7-B06A74DE0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76383"/>
                <a:ext cx="8027643" cy="4795120"/>
              </a:xfrm>
              <a:prstGeom prst="rect">
                <a:avLst/>
              </a:prstGeom>
              <a:blipFill>
                <a:blip r:embed="rId2"/>
                <a:stretch>
                  <a:fillRect l="-1596" t="-2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9419670" y="2625771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10902926" y="2116962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9543699" y="402050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10845035" y="3662410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845035" y="497755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7"/>
            <a:endCxn id="6" idx="2"/>
          </p:cNvCxnSpPr>
          <p:nvPr/>
        </p:nvCxnSpPr>
        <p:spPr>
          <a:xfrm flipV="1">
            <a:off x="10318697" y="2595488"/>
            <a:ext cx="584229" cy="17044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371673" y="3074013"/>
            <a:ext cx="29642" cy="588397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11371673" y="4619462"/>
            <a:ext cx="0" cy="358090"/>
          </a:xfrm>
          <a:prstGeom prst="line">
            <a:avLst/>
          </a:prstGeom>
          <a:ln w="254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10596975" y="4479305"/>
            <a:ext cx="402309" cy="19721"/>
          </a:xfrm>
          <a:prstGeom prst="line">
            <a:avLst/>
          </a:prstGeom>
          <a:ln w="254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H="1" flipV="1">
            <a:off x="9946308" y="3582823"/>
            <a:ext cx="124029" cy="437677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2"/>
            <a:endCxn id="5" idx="5"/>
          </p:cNvCxnSpPr>
          <p:nvPr/>
        </p:nvCxnSpPr>
        <p:spPr>
          <a:xfrm flipH="1" flipV="1">
            <a:off x="10318697" y="3442666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53117F-EAD1-E0E7-CE04-41E7249C22A3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10472946" y="3104297"/>
            <a:ext cx="526338" cy="698270"/>
          </a:xfrm>
          <a:prstGeom prst="line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2AA076-C9EE-31D2-7C0E-DE4E4FF80A33}"/>
              </a:ext>
            </a:extLst>
          </p:cNvPr>
          <p:cNvSpPr/>
          <p:nvPr/>
        </p:nvSpPr>
        <p:spPr>
          <a:xfrm rot="1531544">
            <a:off x="8934100" y="2382063"/>
            <a:ext cx="715838" cy="952874"/>
          </a:xfrm>
          <a:custGeom>
            <a:avLst/>
            <a:gdLst>
              <a:gd name="connsiteX0" fmla="*/ 666411 w 715838"/>
              <a:gd name="connsiteY0" fmla="*/ 795085 h 952874"/>
              <a:gd name="connsiteX1" fmla="*/ 252460 w 715838"/>
              <a:gd name="connsiteY1" fmla="*/ 943366 h 952874"/>
              <a:gd name="connsiteX2" fmla="*/ 5325 w 715838"/>
              <a:gd name="connsiteY2" fmla="*/ 554129 h 952874"/>
              <a:gd name="connsiteX3" fmla="*/ 481060 w 715838"/>
              <a:gd name="connsiteY3" fmla="*/ 22788 h 952874"/>
              <a:gd name="connsiteX4" fmla="*/ 715838 w 715838"/>
              <a:gd name="connsiteY4" fmla="*/ 53680 h 952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5838" h="952874">
                <a:moveTo>
                  <a:pt x="666411" y="795085"/>
                </a:moveTo>
                <a:cubicBezTo>
                  <a:pt x="514526" y="889305"/>
                  <a:pt x="362641" y="983525"/>
                  <a:pt x="252460" y="943366"/>
                </a:cubicBezTo>
                <a:cubicBezTo>
                  <a:pt x="142279" y="903207"/>
                  <a:pt x="-32775" y="707559"/>
                  <a:pt x="5325" y="554129"/>
                </a:cubicBezTo>
                <a:cubicBezTo>
                  <a:pt x="43425" y="400699"/>
                  <a:pt x="362641" y="106196"/>
                  <a:pt x="481060" y="22788"/>
                </a:cubicBezTo>
                <a:cubicBezTo>
                  <a:pt x="599479" y="-60620"/>
                  <a:pt x="688035" y="116493"/>
                  <a:pt x="715838" y="53680"/>
                </a:cubicBezTo>
              </a:path>
            </a:pathLst>
          </a:custGeom>
          <a:noFill/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6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memoryless stochastic process </a:t>
            </a:r>
            <a:r>
              <a:rPr lang="en-US" dirty="0"/>
              <a:t>is known as a </a:t>
            </a:r>
            <a:r>
              <a:rPr lang="en-US" b="1" dirty="0"/>
              <a:t>Markov process</a:t>
            </a:r>
          </a:p>
          <a:p>
            <a:r>
              <a:rPr lang="en-US" dirty="0"/>
              <a:t>A </a:t>
            </a:r>
            <a:r>
              <a:rPr lang="en-US" b="1" dirty="0"/>
              <a:t>Markov process </a:t>
            </a:r>
            <a:r>
              <a:rPr lang="en-US" dirty="0"/>
              <a:t>has </a:t>
            </a:r>
            <a:r>
              <a:rPr lang="en-US" b="1" dirty="0"/>
              <a:t>states – </a:t>
            </a:r>
            <a:r>
              <a:rPr lang="en-US" dirty="0"/>
              <a:t>being on a web page is a state</a:t>
            </a:r>
            <a:endParaRPr lang="en-US" b="1" dirty="0"/>
          </a:p>
          <a:p>
            <a:r>
              <a:rPr lang="en-US" dirty="0"/>
              <a:t>A Markov process </a:t>
            </a:r>
            <a:r>
              <a:rPr lang="en-US" b="1" dirty="0"/>
              <a:t>transitions between states </a:t>
            </a:r>
            <a:r>
              <a:rPr lang="en-US" dirty="0"/>
              <a:t>at discrete time steps</a:t>
            </a:r>
          </a:p>
          <a:p>
            <a:r>
              <a:rPr lang="en-US" dirty="0"/>
              <a:t>The probability of transition from one state to another for a </a:t>
            </a:r>
            <a:r>
              <a:rPr lang="en-US" b="1" dirty="0"/>
              <a:t>first order Markov process </a:t>
            </a:r>
            <a:r>
              <a:rPr lang="en-US" dirty="0"/>
              <a:t>is determined only by the </a:t>
            </a:r>
            <a:r>
              <a:rPr lang="en-US" b="1" dirty="0"/>
              <a:t>current state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Where, the history of states is,</a:t>
            </a:r>
          </a:p>
          <a:p>
            <a:r>
              <a:rPr lang="en-US" dirty="0"/>
              <a:t>And, the current state is  </a:t>
            </a:r>
          </a:p>
          <a:p>
            <a:r>
              <a:rPr lang="en-US" dirty="0"/>
              <a:t>A first order Markov process has</a:t>
            </a:r>
            <a:r>
              <a:rPr lang="en-US" b="1" dirty="0"/>
              <a:t> no memory </a:t>
            </a:r>
            <a:r>
              <a:rPr lang="en-US" dirty="0"/>
              <a:t>– only depends on current state</a:t>
            </a:r>
            <a:endParaRPr 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EED5F3-37DE-4715-9216-0F1DA470C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5990" y="3538693"/>
            <a:ext cx="2687826" cy="4898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BF3608-78C8-430E-9806-243163E3E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213" y="3501649"/>
            <a:ext cx="2107770" cy="526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0D1783-49B8-47F1-A324-A95A34791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029" y="4087974"/>
            <a:ext cx="1358682" cy="433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1D85E1-3143-4151-B839-1EE1383FD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5435" y="4637203"/>
            <a:ext cx="391091" cy="44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Markov process is characterized by a </a:t>
                </a:r>
                <a:r>
                  <a:rPr lang="en-US" b="1" dirty="0"/>
                  <a:t>state probability transition matrix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probability of transition from state </a:t>
                </a:r>
                <a:r>
                  <a:rPr lang="en-US" i="1" dirty="0"/>
                  <a:t>j</a:t>
                </a:r>
                <a:r>
                  <a:rPr lang="en-US" dirty="0"/>
                  <a:t> to state </a:t>
                </a:r>
                <a:r>
                  <a:rPr lang="en-US" i="1" dirty="0" err="1"/>
                  <a:t>i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90533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 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 dirty="0"/>
              <a:t>Damped PageRank</a:t>
            </a:r>
          </a:p>
          <a:p>
            <a:r>
              <a:rPr lang="en-US" dirty="0"/>
              <a:t>HITS algorithm to rank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12426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probability of being in any of the </a:t>
                </a:r>
                <a:r>
                  <a:rPr lang="en-US" i="1" dirty="0"/>
                  <a:t>n</a:t>
                </a:r>
                <a:r>
                  <a:rPr lang="en-US" dirty="0"/>
                  <a:t> possible states is the </a:t>
                </a:r>
                <a:r>
                  <a:rPr lang="en-US" b="1" dirty="0"/>
                  <a:t>state vector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probability being in state </a:t>
                </a:r>
                <a:r>
                  <a:rPr lang="en-US" i="1" dirty="0" err="1"/>
                  <a:t>i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1772800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Can compute the 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s to s’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Alternatively, you can compute the probability of transition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404830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chain </a:t>
                </a:r>
                <a:r>
                  <a:rPr lang="en-US" dirty="0"/>
                  <a:t>is a sequence of Markov state transition processes</a:t>
                </a:r>
              </a:p>
              <a:p>
                <a:r>
                  <a:rPr lang="en-US" dirty="0"/>
                  <a:t>Running a Markov process over several time steps creates a Markov chain</a:t>
                </a:r>
              </a:p>
              <a:p>
                <a:r>
                  <a:rPr lang="en-US" dirty="0"/>
                  <a:t>If the state transition probability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does not change with time, the Markov chain is </a:t>
                </a:r>
                <a:r>
                  <a:rPr lang="en-US" b="1" dirty="0"/>
                  <a:t>stationary</a:t>
                </a:r>
                <a:endParaRPr lang="en-US" dirty="0"/>
              </a:p>
              <a:p>
                <a:r>
                  <a:rPr lang="en-US" dirty="0"/>
                  <a:t>Stationary Markov chains </a:t>
                </a:r>
                <a:r>
                  <a:rPr lang="en-US" b="1" dirty="0"/>
                  <a:t>converge to a steady state</a:t>
                </a:r>
              </a:p>
              <a:p>
                <a:pPr lvl="1"/>
                <a:r>
                  <a:rPr lang="en-US" sz="2800" dirty="0"/>
                  <a:t>At steady state the state probabilities are unchanged</a:t>
                </a:r>
              </a:p>
              <a:p>
                <a:r>
                  <a:rPr lang="en-US" sz="3200" dirty="0"/>
                  <a:t>For web pages in a complete graph steady state probabilities are the </a:t>
                </a:r>
                <a:r>
                  <a:rPr lang="en-US" sz="3200" b="1" dirty="0"/>
                  <a:t>page ranks</a:t>
                </a:r>
                <a:r>
                  <a:rPr lang="en-US" sz="3200" dirty="0"/>
                  <a:t>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333" t="-1925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3144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s to s’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compute the result of two transitions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 for </a:t>
                </a:r>
                <a:r>
                  <a:rPr lang="en-US" i="1" dirty="0"/>
                  <a:t>n</a:t>
                </a:r>
                <a:r>
                  <a:rPr lang="en-US" dirty="0"/>
                  <a:t> transitions: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52093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or: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suggests an eigenvalue-eigenvector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𝑃𝑠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Let Euclidean norm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:r>
                  <a:rPr lang="en-US" b="1" dirty="0"/>
                  <a:t>P</a:t>
                </a:r>
                <a:r>
                  <a:rPr lang="en-US" dirty="0"/>
                  <a:t> is a </a:t>
                </a:r>
                <a:r>
                  <a:rPr lang="en-US" b="1" dirty="0"/>
                  <a:t>unitary matrix </a:t>
                </a:r>
                <a:r>
                  <a:rPr lang="en-US" dirty="0"/>
                  <a:t>then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</a:t>
                </a:r>
                <a:r>
                  <a:rPr lang="en-US" b="1" dirty="0">
                    <a:ea typeface="Cambria Math" panose="02040503050406030204" pitchFamily="18" charset="0"/>
                  </a:rPr>
                  <a:t>s</a:t>
                </a:r>
                <a:r>
                  <a:rPr lang="en-US" dirty="0">
                    <a:ea typeface="Cambria Math" panose="02040503050406030204" pitchFamily="18" charset="0"/>
                  </a:rPr>
                  <a:t> is the </a:t>
                </a:r>
                <a:r>
                  <a:rPr lang="en-US" b="1" dirty="0">
                    <a:ea typeface="Cambria Math" panose="02040503050406030204" pitchFamily="18" charset="0"/>
                  </a:rPr>
                  <a:t>first eigenvector</a:t>
                </a:r>
                <a:r>
                  <a:rPr lang="en-US" dirty="0">
                    <a:ea typeface="Cambria Math" panose="02040503050406030204" pitchFamily="18" charset="0"/>
                  </a:rPr>
                  <a:t> of </a:t>
                </a:r>
                <a:r>
                  <a:rPr lang="en-US" i="1" dirty="0">
                    <a:ea typeface="Cambria Math" panose="02040503050406030204" pitchFamily="18" charset="0"/>
                  </a:rPr>
                  <a:t>P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The Euclidean norm of each column of a unitary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23593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an application of </a:t>
            </a:r>
            <a:r>
              <a:rPr lang="en-US" b="1" dirty="0"/>
              <a:t>graph theory</a:t>
            </a:r>
          </a:p>
          <a:p>
            <a:r>
              <a:rPr lang="en-US" dirty="0"/>
              <a:t>The web is a very large directed graph  </a:t>
            </a:r>
          </a:p>
          <a:p>
            <a:r>
              <a:rPr lang="en-US" dirty="0"/>
              <a:t>Nodes are pages  </a:t>
            </a:r>
          </a:p>
          <a:p>
            <a:pPr lvl="1"/>
            <a:r>
              <a:rPr lang="en-US" dirty="0"/>
              <a:t>Pages contain content in most any form – text, video, audio, documents,…</a:t>
            </a:r>
          </a:p>
          <a:p>
            <a:pPr lvl="1"/>
            <a:r>
              <a:rPr lang="en-US" dirty="0"/>
              <a:t>Search results are presented as pages that best fit a user’s query</a:t>
            </a:r>
          </a:p>
          <a:p>
            <a:r>
              <a:rPr lang="en-US" dirty="0"/>
              <a:t>Edges are </a:t>
            </a:r>
            <a:r>
              <a:rPr lang="en-US" b="1" dirty="0"/>
              <a:t>hyperlinks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Edges are directed from one page to another  - outgoing</a:t>
            </a:r>
          </a:p>
          <a:p>
            <a:pPr lvl="1"/>
            <a:r>
              <a:rPr lang="en-US" dirty="0"/>
              <a:t>Pages can have multiple directed links  </a:t>
            </a:r>
          </a:p>
          <a:p>
            <a:pPr lvl="1"/>
            <a:r>
              <a:rPr lang="en-US" dirty="0"/>
              <a:t>A page with a link to another page need not be linked by the other page – no symmetry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5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Strongly connected core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Widely referenced pages </a:t>
            </a:r>
          </a:p>
          <a:p>
            <a:pPr lvl="1"/>
            <a:r>
              <a:rPr lang="en-US" dirty="0"/>
              <a:t>Both in and out links</a:t>
            </a:r>
          </a:p>
          <a:p>
            <a:r>
              <a:rPr lang="en-US" b="1" dirty="0"/>
              <a:t>In component </a:t>
            </a:r>
            <a:r>
              <a:rPr lang="en-US" dirty="0"/>
              <a:t>comprises pages that link to the strongly connected core </a:t>
            </a:r>
          </a:p>
          <a:p>
            <a:pPr lvl="1"/>
            <a:r>
              <a:rPr lang="en-US" dirty="0"/>
              <a:t>Mostly links to strongly connected core </a:t>
            </a:r>
          </a:p>
          <a:p>
            <a:pPr lvl="1"/>
            <a:r>
              <a:rPr lang="en-US" dirty="0"/>
              <a:t>Few in-links</a:t>
            </a:r>
          </a:p>
          <a:p>
            <a:r>
              <a:rPr lang="en-US" b="1" dirty="0"/>
              <a:t>Out component </a:t>
            </a:r>
            <a:r>
              <a:rPr lang="en-US" dirty="0"/>
              <a:t>are pages referenced by other pages</a:t>
            </a:r>
          </a:p>
          <a:p>
            <a:pPr lvl="1"/>
            <a:r>
              <a:rPr lang="en-US" dirty="0"/>
              <a:t>Few out-links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40047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Tendrils Out</a:t>
            </a:r>
            <a:r>
              <a:rPr lang="en-US" dirty="0"/>
              <a:t> are out-links that go to pages that have no out-links, called </a:t>
            </a:r>
            <a:r>
              <a:rPr lang="en-US" b="1" dirty="0"/>
              <a:t>dead ends</a:t>
            </a:r>
            <a:endParaRPr lang="en-US" dirty="0"/>
          </a:p>
          <a:p>
            <a:r>
              <a:rPr lang="en-US" b="1" dirty="0"/>
              <a:t>Tendrils In </a:t>
            </a:r>
            <a:r>
              <a:rPr lang="en-US" dirty="0"/>
              <a:t>are in-links into the Out Components from relatively isolated pages</a:t>
            </a:r>
          </a:p>
          <a:p>
            <a:r>
              <a:rPr lang="en-US" b="1" dirty="0"/>
              <a:t>Tubes</a:t>
            </a:r>
            <a:r>
              <a:rPr lang="en-US" dirty="0"/>
              <a:t> connect directly from the In Component to the Out Component</a:t>
            </a:r>
          </a:p>
          <a:p>
            <a:r>
              <a:rPr lang="en-US" b="1" dirty="0"/>
              <a:t>Disconnected Components </a:t>
            </a:r>
            <a:r>
              <a:rPr lang="en-US" dirty="0"/>
              <a:t>are groups of isolated pages which do not connect to the rest of the web – typically private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162475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The importance of a web page for a search can be measured by its </a:t>
            </a:r>
            <a:r>
              <a:rPr lang="en-US" b="1" dirty="0"/>
              <a:t>centrality</a:t>
            </a:r>
          </a:p>
          <a:p>
            <a:r>
              <a:rPr lang="en-US" dirty="0"/>
              <a:t>Centrality is a measure of how important a graph node is with respect to the other nodes</a:t>
            </a:r>
          </a:p>
          <a:p>
            <a:r>
              <a:rPr lang="en-US" dirty="0"/>
              <a:t>We assume the more central a web page is the more important it is as a </a:t>
            </a:r>
            <a:r>
              <a:rPr lang="en-US"/>
              <a:t>search result</a:t>
            </a:r>
            <a:endParaRPr lang="en-US" dirty="0"/>
          </a:p>
          <a:p>
            <a:r>
              <a:rPr lang="en-US" dirty="0"/>
              <a:t>Centrality in networks is an old idea </a:t>
            </a:r>
          </a:p>
          <a:p>
            <a:pPr lvl="1"/>
            <a:r>
              <a:rPr lang="en-US" dirty="0"/>
              <a:t>Developed by </a:t>
            </a:r>
            <a:r>
              <a:rPr lang="en-US" dirty="0">
                <a:hlinkClick r:id="rId2"/>
              </a:rPr>
              <a:t>Kratz, 1953</a:t>
            </a:r>
            <a:r>
              <a:rPr lang="en-US" dirty="0"/>
              <a:t>, for phycological analysis of networks of people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</a:p>
        </p:txBody>
      </p:sp>
    </p:spTree>
    <p:extLst>
      <p:ext uri="{BB962C8B-B14F-4D97-AF65-F5344CB8AC3E}">
        <p14:creationId xmlns:p14="http://schemas.microsoft.com/office/powerpoint/2010/main" val="373489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Katz centrality </a:t>
                </a:r>
                <a:r>
                  <a:rPr lang="en-US" dirty="0"/>
                  <a:t>is a basic measure   </a:t>
                </a:r>
              </a:p>
              <a:p>
                <a:r>
                  <a:rPr lang="en-US" dirty="0"/>
                  <a:t>Katz centrality proposed in 1953 as a measure of centrality of social networks   </a:t>
                </a:r>
              </a:p>
              <a:p>
                <a:r>
                  <a:rPr lang="en-US" sz="2800" dirty="0"/>
                  <a:t>Basic update for Katz centrality uses association matrix   </a:t>
                </a:r>
              </a:p>
              <a:p>
                <a:r>
                  <a:rPr lang="en-US" dirty="0"/>
                  <a:t>The update of Katz centrality is the sum over the in degree of the page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sz="2800" dirty="0"/>
                  <a:t>The higher the in degree the more </a:t>
                </a:r>
                <a:r>
                  <a:rPr lang="en-US" sz="2800"/>
                  <a:t>central the </a:t>
                </a:r>
                <a:r>
                  <a:rPr lang="en-US"/>
                  <a:t>page   </a:t>
                </a:r>
                <a:endParaRPr lang="en-US" dirty="0"/>
              </a:p>
              <a:p>
                <a:r>
                  <a:rPr lang="en-US" sz="2800" dirty="0"/>
                  <a:t>But, Katz centrality over weights pages with high out degree</a:t>
                </a:r>
              </a:p>
              <a:p>
                <a:pPr lvl="1"/>
                <a:r>
                  <a:rPr lang="en-US" dirty="0"/>
                  <a:t>A page linking to many page should distribute its influence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Measures of Centrality </a:t>
            </a:r>
          </a:p>
        </p:txBody>
      </p:sp>
    </p:spTree>
    <p:extLst>
      <p:ext uri="{BB962C8B-B14F-4D97-AF65-F5344CB8AC3E}">
        <p14:creationId xmlns:p14="http://schemas.microsoft.com/office/powerpoint/2010/main" val="34854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undoubtedly the most widely used application of data mining </a:t>
            </a:r>
            <a:endParaRPr lang="en-US" b="1" dirty="0"/>
          </a:p>
          <a:p>
            <a:r>
              <a:rPr lang="en-US" dirty="0"/>
              <a:t>Major search engines, like Google, Bing, Yahoo!, Baidu are complex</a:t>
            </a:r>
          </a:p>
          <a:p>
            <a:pPr lvl="1"/>
            <a:r>
              <a:rPr lang="en-US" dirty="0"/>
              <a:t>Employ multiple algorithms </a:t>
            </a:r>
          </a:p>
          <a:p>
            <a:pPr lvl="1"/>
            <a:r>
              <a:rPr lang="en-US" dirty="0"/>
              <a:t>Typically use exogenous information – e.g. user profiles, knowledge graphs</a:t>
            </a:r>
          </a:p>
          <a:p>
            <a:r>
              <a:rPr lang="en-US" dirty="0"/>
              <a:t>Complexity arises from:</a:t>
            </a:r>
          </a:p>
          <a:p>
            <a:pPr lvl="1"/>
            <a:r>
              <a:rPr lang="en-US" dirty="0"/>
              <a:t>Massive data volumes </a:t>
            </a:r>
          </a:p>
          <a:p>
            <a:pPr lvl="1"/>
            <a:r>
              <a:rPr lang="en-US" dirty="0"/>
              <a:t>Can’t really know user intent</a:t>
            </a:r>
          </a:p>
          <a:p>
            <a:pPr lvl="1"/>
            <a:r>
              <a:rPr lang="en-US" dirty="0"/>
              <a:t>Web spam – see Section 5.4 of MMDS book for discussion</a:t>
            </a:r>
          </a:p>
          <a:p>
            <a:r>
              <a:rPr lang="en-US" dirty="0"/>
              <a:t>Small number of large companies dominate search   </a:t>
            </a:r>
          </a:p>
          <a:p>
            <a:pPr lvl="1"/>
            <a:r>
              <a:rPr lang="en-US" dirty="0"/>
              <a:t>In 2021 Google’s global market share &gt; 90% </a:t>
            </a:r>
          </a:p>
          <a:p>
            <a:pPr lvl="1"/>
            <a:r>
              <a:rPr lang="en-US" dirty="0"/>
              <a:t>Trade secrets make study of this subject difficult – cannot know details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370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Idea: </a:t>
            </a:r>
            <a:r>
              <a:rPr lang="en-US" b="1" dirty="0"/>
              <a:t>randomly surf </a:t>
            </a:r>
            <a:r>
              <a:rPr lang="en-US" dirty="0"/>
              <a:t>the web to discover links between pages</a:t>
            </a:r>
          </a:p>
          <a:p>
            <a:pPr lvl="1"/>
            <a:r>
              <a:rPr lang="en-US" dirty="0"/>
              <a:t>The surfer </a:t>
            </a:r>
            <a:r>
              <a:rPr lang="en-US" b="1" dirty="0"/>
              <a:t>starts at a random page </a:t>
            </a:r>
          </a:p>
          <a:p>
            <a:pPr lvl="1"/>
            <a:r>
              <a:rPr lang="en-US" dirty="0"/>
              <a:t>Follows </a:t>
            </a:r>
            <a:r>
              <a:rPr lang="en-US" b="1" dirty="0"/>
              <a:t>randomly chosen link </a:t>
            </a:r>
            <a:r>
              <a:rPr lang="en-US" dirty="0"/>
              <a:t>out of page</a:t>
            </a:r>
          </a:p>
          <a:p>
            <a:pPr lvl="1"/>
            <a:r>
              <a:rPr lang="en-US" dirty="0"/>
              <a:t>Continues to follow random links from page to page  </a:t>
            </a:r>
          </a:p>
          <a:p>
            <a:r>
              <a:rPr lang="en-US" dirty="0"/>
              <a:t>The </a:t>
            </a:r>
            <a:r>
              <a:rPr lang="en-US" b="1" dirty="0"/>
              <a:t>probabilities of transitions</a:t>
            </a:r>
            <a:r>
              <a:rPr lang="en-US" dirty="0"/>
              <a:t> into a page ranks the pages </a:t>
            </a:r>
            <a:r>
              <a:rPr lang="en-US" b="1" dirty="0"/>
              <a:t>importance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Assume high probability of landing on pages with many in-links</a:t>
            </a:r>
          </a:p>
          <a:p>
            <a:pPr lvl="1"/>
            <a:r>
              <a:rPr lang="en-US" dirty="0"/>
              <a:t>This is the basis of the </a:t>
            </a:r>
            <a:r>
              <a:rPr lang="en-US" b="1" dirty="0"/>
              <a:t>PageRank algorithm</a:t>
            </a:r>
            <a:r>
              <a:rPr lang="en-US" dirty="0"/>
              <a:t>  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Is a steady state Markov processes! </a:t>
            </a:r>
          </a:p>
          <a:p>
            <a:r>
              <a:rPr lang="en-US" dirty="0"/>
              <a:t>PageRank is an </a:t>
            </a:r>
            <a:r>
              <a:rPr lang="en-US" b="1" dirty="0"/>
              <a:t>unsupervised learning </a:t>
            </a:r>
            <a:r>
              <a:rPr lang="en-US" dirty="0"/>
              <a:t>algorithm </a:t>
            </a:r>
          </a:p>
          <a:p>
            <a:pPr lvl="1"/>
            <a:r>
              <a:rPr lang="en-US" dirty="0"/>
              <a:t>Learns page importance without marked cases – no ground truth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</a:p>
        </p:txBody>
      </p:sp>
    </p:spTree>
    <p:extLst>
      <p:ext uri="{BB962C8B-B14F-4D97-AF65-F5344CB8AC3E}">
        <p14:creationId xmlns:p14="http://schemas.microsoft.com/office/powerpoint/2010/main" val="34133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091615"/>
            <a:ext cx="6161888" cy="55041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a small scale example</a:t>
            </a:r>
          </a:p>
          <a:p>
            <a:r>
              <a:rPr lang="en-US" dirty="0"/>
              <a:t>Pages are nodes of a </a:t>
            </a:r>
            <a:r>
              <a:rPr lang="en-US" b="1" dirty="0"/>
              <a:t>directed graph</a:t>
            </a:r>
          </a:p>
          <a:p>
            <a:r>
              <a:rPr lang="en-US" dirty="0"/>
              <a:t>The </a:t>
            </a:r>
            <a:r>
              <a:rPr lang="en-US" b="1" dirty="0"/>
              <a:t>directed edges </a:t>
            </a:r>
            <a:r>
              <a:rPr lang="en-US" dirty="0"/>
              <a:t>represent hyperlinks from one page to another</a:t>
            </a:r>
            <a:endParaRPr lang="en-US" b="1" dirty="0"/>
          </a:p>
          <a:p>
            <a:r>
              <a:rPr lang="en-US" dirty="0"/>
              <a:t>The graph is </a:t>
            </a:r>
            <a:r>
              <a:rPr lang="en-US" b="1" dirty="0"/>
              <a:t>complete</a:t>
            </a:r>
            <a:r>
              <a:rPr lang="en-US" dirty="0"/>
              <a:t> - each page can be accessed by one or more steps from any other page</a:t>
            </a:r>
          </a:p>
          <a:p>
            <a:r>
              <a:rPr lang="en-US" dirty="0"/>
              <a:t>No </a:t>
            </a:r>
            <a:r>
              <a:rPr lang="en-US" b="1" dirty="0"/>
              <a:t>self cycles</a:t>
            </a:r>
          </a:p>
          <a:p>
            <a:r>
              <a:rPr lang="en-US" dirty="0"/>
              <a:t>No </a:t>
            </a:r>
            <a:r>
              <a:rPr lang="en-US" b="1" dirty="0"/>
              <a:t>terminal nodes </a:t>
            </a:r>
            <a:r>
              <a:rPr lang="en-US" dirty="0"/>
              <a:t>– </a:t>
            </a:r>
            <a:r>
              <a:rPr lang="en-US" b="1" dirty="0"/>
              <a:t>dead ends</a:t>
            </a:r>
          </a:p>
          <a:p>
            <a:r>
              <a:rPr lang="en-US" dirty="0"/>
              <a:t>Transitions from one page to another on this graph represent a </a:t>
            </a:r>
            <a:r>
              <a:rPr lang="en-US" b="1" dirty="0"/>
              <a:t>stochastic process</a:t>
            </a:r>
          </a:p>
        </p:txBody>
      </p:sp>
    </p:spTree>
    <p:extLst>
      <p:ext uri="{BB962C8B-B14F-4D97-AF65-F5344CB8AC3E}">
        <p14:creationId xmlns:p14="http://schemas.microsoft.com/office/powerpoint/2010/main" val="200013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 small scale example</a:t>
                </a:r>
              </a:p>
              <a:p>
                <a:r>
                  <a:rPr lang="en-US" dirty="0"/>
                  <a:t>Pages are nodes of a </a:t>
                </a:r>
                <a:r>
                  <a:rPr lang="en-US" b="1" dirty="0"/>
                  <a:t>directed graph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 1 in a column represents an out-link from a page</a:t>
                </a:r>
              </a:p>
              <a:p>
                <a:r>
                  <a:rPr lang="en-US" dirty="0"/>
                  <a:t>A 1 in a row represents an in-link to a page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2436" r="-692" b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9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Adjacency matrix of directed graph is </a:t>
                </a:r>
                <a:r>
                  <a:rPr lang="en-US" b="1" dirty="0"/>
                  <a:t>not symmetric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88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				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sum along columns is the number of out-links from each page – </a:t>
                </a:r>
                <a:r>
                  <a:rPr lang="en-US" b="1" dirty="0"/>
                  <a:t>out degree</a:t>
                </a:r>
              </a:p>
              <a:p>
                <a:r>
                  <a:rPr lang="en-US" dirty="0"/>
                  <a:t>The sum along rows is the number of in-links to a page – </a:t>
                </a:r>
                <a:r>
                  <a:rPr lang="en-US" b="1" dirty="0"/>
                  <a:t>in degree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  <a:blipFill>
                <a:blip r:embed="rId2"/>
                <a:stretch>
                  <a:fillRect l="-1332" t="-2436" b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/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𝑟𝑜𝑤𝑠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/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𝑐𝑜𝑙𝑢𝑚𝑛𝑠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60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 the </a:t>
            </a:r>
            <a:r>
              <a:rPr lang="en-US" b="1" dirty="0"/>
              <a:t>PageRank</a:t>
            </a:r>
            <a:r>
              <a:rPr lang="en-US" dirty="0"/>
              <a:t> of the complete graph of 5 web pages  </a:t>
            </a:r>
          </a:p>
          <a:p>
            <a:r>
              <a:rPr lang="en-US" sz="2800" dirty="0"/>
              <a:t>This </a:t>
            </a:r>
            <a:r>
              <a:rPr lang="en-US" sz="2800" b="1" dirty="0"/>
              <a:t>complete graph </a:t>
            </a:r>
            <a:r>
              <a:rPr lang="en-US" sz="2800" dirty="0"/>
              <a:t>defines a </a:t>
            </a:r>
            <a:r>
              <a:rPr lang="en-US" sz="2800" b="1" dirty="0"/>
              <a:t>stochastic Markov process  </a:t>
            </a:r>
          </a:p>
          <a:p>
            <a:r>
              <a:rPr lang="en-US" dirty="0"/>
              <a:t>PageRank accounts for out degree of page</a:t>
            </a:r>
          </a:p>
          <a:p>
            <a:pPr lvl="1"/>
            <a:r>
              <a:rPr lang="en-US" dirty="0"/>
              <a:t>Weight of page reduces influence of pages with large out degree </a:t>
            </a:r>
          </a:p>
          <a:p>
            <a:pPr lvl="1"/>
            <a:r>
              <a:rPr lang="en-US" dirty="0"/>
              <a:t>Distributes influence equally between pages linked to </a:t>
            </a:r>
          </a:p>
          <a:p>
            <a:r>
              <a:rPr lang="en-US" dirty="0"/>
              <a:t>At convergence the probabilities of being on a page are its PageRank</a:t>
            </a:r>
            <a:r>
              <a:rPr lang="en-US" sz="2800" dirty="0"/>
              <a:t> </a:t>
            </a:r>
          </a:p>
          <a:p>
            <a:r>
              <a:rPr lang="en-US" dirty="0"/>
              <a:t>Compute the PageRank probabilities with a Markov chain  </a:t>
            </a:r>
          </a:p>
          <a:p>
            <a:r>
              <a:rPr lang="en-US" sz="2800" dirty="0"/>
              <a:t>This is known as the </a:t>
            </a:r>
            <a:r>
              <a:rPr lang="en-US" sz="2800" b="1" dirty="0"/>
              <a:t>iterative PageRank algorithm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22032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dirty="0"/>
                  <a:t>Normalizing by out degree distributes the importance of the page equally between linked pages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along the diagonal   </a:t>
                </a:r>
              </a:p>
              <a:p>
                <a:r>
                  <a:rPr lang="en-US" dirty="0"/>
                  <a:t>The values are the transition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M = A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8981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</a:t>
                </a:r>
                <a:r>
                  <a:rPr lang="en-US" dirty="0"/>
                  <a:t>the transition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 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M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Columns</a:t>
                </a:r>
                <a:r>
                  <a:rPr lang="en-US" sz="2800" dirty="0"/>
                  <a:t> are the probabilities of transition to another page </a:t>
                </a:r>
              </a:p>
              <a:p>
                <a:r>
                  <a:rPr lang="en-US" sz="2800" b="1" dirty="0"/>
                  <a:t>Axioms of probability </a:t>
                </a:r>
                <a:r>
                  <a:rPr lang="en-US" sz="2800" dirty="0"/>
                  <a:t>apply: </a:t>
                </a:r>
              </a:p>
              <a:p>
                <a:pPr lvl="1"/>
                <a:r>
                  <a:rPr lang="en-US" dirty="0"/>
                  <a:t>The probabilities for a page transition are,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sum of the column = 1, the total probability of making a transition from a state</a:t>
                </a:r>
              </a:p>
              <a:p>
                <a:pPr lvl="1"/>
                <a:r>
                  <a:rPr lang="en-US" dirty="0"/>
                  <a:t> The probabilities of transition are independent</a:t>
                </a: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18566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uniform page probabilities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Uniform probabilities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b="1" dirty="0"/>
                  <a:t>random surfer model </a:t>
                </a:r>
                <a:endParaRPr lang="en-US" sz="2800" dirty="0"/>
              </a:p>
              <a:p>
                <a:pPr lvl="1"/>
                <a:r>
                  <a:rPr lang="en-US" dirty="0"/>
                  <a:t>Random surfers sample the hyperlinks from a page to other pages </a:t>
                </a:r>
              </a:p>
              <a:p>
                <a:r>
                  <a:rPr lang="en-US" sz="2800" dirty="0"/>
                  <a:t>The sum of the probabilities = 1, axiomaticall</a:t>
                </a:r>
                <a:r>
                  <a:rPr lang="en-US" dirty="0"/>
                  <a:t>y </a:t>
                </a:r>
              </a:p>
              <a:p>
                <a:r>
                  <a:rPr lang="en-US" sz="2800" dirty="0"/>
                  <a:t>Could also use scaled </a:t>
                </a:r>
                <a:r>
                  <a:rPr lang="en-US" dirty="0"/>
                  <a:t>in </a:t>
                </a:r>
                <a:r>
                  <a:rPr lang="en-US" sz="2800" dirty="0"/>
                  <a:t>degree as the starting probabilities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  <a:blipFill>
                <a:blip r:embed="rId2"/>
                <a:stretch>
                  <a:fillRect l="-1217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6360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first transition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An initial estimate of the PageRank</a:t>
                </a:r>
              </a:p>
              <a:p>
                <a:pPr lvl="1"/>
                <a:r>
                  <a:rPr lang="en-US" dirty="0"/>
                  <a:t>Page 4 is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6665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Search for </a:t>
            </a:r>
            <a:r>
              <a:rPr lang="en-US" b="1" dirty="0"/>
              <a:t>semantic match </a:t>
            </a:r>
            <a:r>
              <a:rPr lang="en-US" dirty="0"/>
              <a:t>to query</a:t>
            </a:r>
          </a:p>
          <a:p>
            <a:pPr lvl="1"/>
            <a:r>
              <a:rPr lang="en-US" dirty="0"/>
              <a:t>Attractive in principle  </a:t>
            </a:r>
          </a:p>
          <a:p>
            <a:pPr lvl="1"/>
            <a:r>
              <a:rPr lang="en-US" dirty="0"/>
              <a:t>Hard to implement on web at scale, ambiguous queries, inconsistent tags</a:t>
            </a:r>
          </a:p>
          <a:p>
            <a:pPr lvl="1"/>
            <a:r>
              <a:rPr lang="en-US" dirty="0"/>
              <a:t>Unclear how much semantic methods used by major search engines</a:t>
            </a:r>
          </a:p>
          <a:p>
            <a:pPr lvl="1"/>
            <a:r>
              <a:rPr lang="en-US" dirty="0"/>
              <a:t>We will not discuss semantic search further here  </a:t>
            </a:r>
          </a:p>
          <a:p>
            <a:r>
              <a:rPr lang="en-US" b="1" dirty="0"/>
              <a:t>Semantic search </a:t>
            </a:r>
            <a:r>
              <a:rPr lang="en-US" dirty="0"/>
              <a:t>on the </a:t>
            </a:r>
            <a:r>
              <a:rPr lang="en-US" b="1" dirty="0"/>
              <a:t>semantic web</a:t>
            </a:r>
          </a:p>
          <a:p>
            <a:r>
              <a:rPr lang="en-US" dirty="0"/>
              <a:t>For a recent review paper on the state of the semantic web see  </a:t>
            </a:r>
            <a:r>
              <a:rPr lang="en-US" dirty="0">
                <a:hlinkClick r:id="rId2"/>
              </a:rPr>
              <a:t>Review of the Semantic Web Field, Pascal </a:t>
            </a:r>
            <a:r>
              <a:rPr lang="en-US" dirty="0" err="1">
                <a:hlinkClick r:id="rId2"/>
              </a:rPr>
              <a:t>Hitzler</a:t>
            </a:r>
            <a:r>
              <a:rPr lang="en-US" dirty="0">
                <a:hlinkClick r:id="rId2"/>
              </a:rPr>
              <a:t>, Communications of the ACM, February 2021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second transition</a:t>
                </a:r>
                <a:r>
                  <a:rPr lang="en-US" sz="2800" dirty="0"/>
                  <a:t>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0.2389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0.3778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0.2722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Page 4 is still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  <a:blipFill>
                <a:blip r:embed="rId2"/>
                <a:stretch>
                  <a:fillRect l="-1165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8153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0.2169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0.3855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0.2530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fast convergence of the algorithm </a:t>
                </a:r>
              </a:p>
              <a:p>
                <a:r>
                  <a:rPr lang="en-US" dirty="0"/>
                  <a:t>Result: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  <a:blipFill>
                <a:blip r:embed="rId2"/>
                <a:stretch>
                  <a:fillRect l="-1165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1835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the effect of  adding a dead-end page</a:t>
                </a:r>
              </a:p>
              <a:p>
                <a:r>
                  <a:rPr lang="en-US" b="1" dirty="0"/>
                  <a:t>Dead-end page </a:t>
                </a:r>
                <a:r>
                  <a:rPr lang="en-US" dirty="0"/>
                  <a:t>has out degree = 0</a:t>
                </a:r>
              </a:p>
              <a:p>
                <a:r>
                  <a:rPr lang="en-US" dirty="0"/>
                  <a:t>Other pages link to the dead end</a:t>
                </a:r>
              </a:p>
              <a:p>
                <a:r>
                  <a:rPr lang="en-US" dirty="0"/>
                  <a:t>Is a </a:t>
                </a:r>
                <a:r>
                  <a:rPr lang="en-US" b="1" dirty="0"/>
                  <a:t>spider trap </a:t>
                </a:r>
                <a:r>
                  <a:rPr lang="en-US" dirty="0"/>
                  <a:t>for the random surfer – no way out! 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  <a:blipFill>
                <a:blip r:embed="rId2"/>
                <a:stretch>
                  <a:fillRect l="-1918" t="-2455" r="-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adding a dead-end page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  <a:p>
                <a:r>
                  <a:rPr lang="en-US" dirty="0"/>
                  <a:t>Column of all 0s presents a problem!  </a:t>
                </a:r>
              </a:p>
              <a:p>
                <a:pPr lvl="1"/>
                <a:r>
                  <a:rPr lang="en-US" dirty="0"/>
                  <a:t>The graph is </a:t>
                </a:r>
                <a:r>
                  <a:rPr lang="en-US" b="1" dirty="0"/>
                  <a:t>not complete</a:t>
                </a:r>
              </a:p>
              <a:p>
                <a:pPr lvl="1"/>
                <a:r>
                  <a:rPr lang="en-US" dirty="0"/>
                  <a:t>This is </a:t>
                </a:r>
                <a:r>
                  <a:rPr lang="en-US" b="1" dirty="0"/>
                  <a:t>not a stochastic process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Apply </a:t>
                </a:r>
                <a:r>
                  <a:rPr lang="en-US" b="1" dirty="0"/>
                  <a:t>PageRank</a:t>
                </a:r>
                <a:r>
                  <a:rPr lang="en-US" dirty="0"/>
                  <a:t> of the graph of 6 web pages with dead end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Most </a:t>
                </a:r>
                <a:r>
                  <a:rPr lang="en-US" dirty="0" err="1"/>
                  <a:t>PageRanks</a:t>
                </a:r>
                <a:r>
                  <a:rPr lang="en-US" dirty="0"/>
                  <a:t> = 0! – consequence of not being complete 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  <a:blipFill>
                <a:blip r:embed="rId2"/>
                <a:stretch>
                  <a:fillRect l="-1165" t="-1765" b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424335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𝑑𝑎𝑚𝑝𝑖𝑛𝑔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𝑛𝑜𝑟𝑚𝑎𝑙𝑖𝑧𝑒𝑑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𝑎𝑠𝑠𝑜𝑐𝑖𝑎𝑡𝑖𝑜𝑛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𝑝𝑎𝑔𝑒𝑠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  <a:blipFill>
                <a:blip r:embed="rId2"/>
                <a:stretch>
                  <a:fillRect l="-116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5135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Why does this work? </a:t>
                </a:r>
              </a:p>
              <a:p>
                <a:r>
                  <a:rPr lang="en-US" dirty="0"/>
                  <a:t>Ensures that the random surfer makes a </a:t>
                </a:r>
                <a:r>
                  <a:rPr lang="en-US" b="1" dirty="0"/>
                  <a:t>random jump </a:t>
                </a:r>
                <a:r>
                  <a:rPr lang="en-US" dirty="0"/>
                  <a:t>transition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from any page </a:t>
                </a:r>
              </a:p>
              <a:p>
                <a:pPr lvl="1"/>
                <a:r>
                  <a:rPr lang="en-US" dirty="0"/>
                  <a:t>Random surfer explores the graph more fully </a:t>
                </a:r>
              </a:p>
              <a:p>
                <a:pPr lvl="1"/>
                <a:r>
                  <a:rPr lang="en-US" b="0" dirty="0"/>
                  <a:t>Helps with graph with long chains of edges (hyperlinks)</a:t>
                </a:r>
              </a:p>
              <a:p>
                <a:r>
                  <a:rPr lang="en-US" dirty="0"/>
                  <a:t>But, adds a bit of bias to the PageRank </a:t>
                </a:r>
              </a:p>
              <a:p>
                <a:pPr lvl="1"/>
                <a:r>
                  <a:rPr lang="en-US" b="0" dirty="0"/>
                  <a:t>Choosing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 is trade-off between bias exploring the graph</a:t>
                </a:r>
                <a:endParaRPr lang="en-US" dirty="0"/>
              </a:p>
              <a:p>
                <a:pPr lvl="1"/>
                <a:r>
                  <a:rPr lang="en-US" dirty="0"/>
                  <a:t>Smaller d more exploration and bias</a:t>
                </a:r>
              </a:p>
              <a:p>
                <a:pPr lvl="1"/>
                <a:r>
                  <a:rPr lang="en-US" b="0" dirty="0"/>
                  <a:t>Larger d less exploration and bias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  <a:blipFill>
                <a:blip r:embed="rId2"/>
                <a:stretch>
                  <a:fillRect l="-1165" t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4576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damped PageRank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𝑑𝑀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0.200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0.138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There are no 0 </a:t>
                </a:r>
                <a:r>
                  <a:rPr lang="en-US" dirty="0" err="1"/>
                  <a:t>PageRanks</a:t>
                </a:r>
                <a:r>
                  <a:rPr lang="en-US" dirty="0"/>
                  <a:t> – damping worked! </a:t>
                </a:r>
              </a:p>
              <a:p>
                <a:r>
                  <a:rPr lang="en-US" dirty="0"/>
                  <a:t>Result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  <a:blipFill>
                <a:blip r:embed="rId2"/>
                <a:stretch>
                  <a:fillRect l="-1165" t="-2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39035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Association matrix is very large and very sparse </a:t>
                </a:r>
              </a:p>
              <a:p>
                <a:pPr lvl="1"/>
                <a:r>
                  <a:rPr lang="en-US" dirty="0"/>
                  <a:t>Over 4 billion pages</a:t>
                </a:r>
              </a:p>
              <a:p>
                <a:pPr lvl="1"/>
                <a:r>
                  <a:rPr lang="en-US" dirty="0"/>
                  <a:t>Most pages not linked to other pages </a:t>
                </a:r>
              </a:p>
              <a:p>
                <a:pPr lvl="1"/>
                <a:r>
                  <a:rPr lang="en-US" dirty="0"/>
                  <a:t>If average page has in degree = 10, sparsity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Impossible to represent transition matrix of dimension: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Represent as key-value tuples for hyperlinks that exist </a:t>
                </a:r>
              </a:p>
              <a:p>
                <a:pPr lvl="1"/>
                <a:r>
                  <a:rPr lang="en-US" dirty="0"/>
                  <a:t>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still very large</a:t>
                </a:r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  <a:blipFill>
                <a:blip r:embed="rId2"/>
                <a:stretch>
                  <a:fillRect l="-1241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358044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Transition probability matrix of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can we perform linear algebra calculations at this scale? </a:t>
                </a:r>
              </a:p>
              <a:p>
                <a:r>
                  <a:rPr lang="en-US" dirty="0"/>
                  <a:t>MapReduce! </a:t>
                </a:r>
              </a:p>
              <a:p>
                <a:r>
                  <a:rPr lang="en-US" dirty="0"/>
                  <a:t>This is the problem MapReduce was developed for</a:t>
                </a:r>
              </a:p>
              <a:p>
                <a:pPr lvl="1"/>
                <a:r>
                  <a:rPr lang="en-US" dirty="0"/>
                  <a:t>Can </a:t>
                </a:r>
                <a:r>
                  <a:rPr lang="en-US" b="1" dirty="0"/>
                  <a:t>stripe</a:t>
                </a:r>
                <a:r>
                  <a:rPr lang="en-US" dirty="0"/>
                  <a:t> the matrix and page probability vector </a:t>
                </a:r>
              </a:p>
              <a:p>
                <a:pPr lvl="1"/>
                <a:r>
                  <a:rPr lang="en-US" dirty="0"/>
                  <a:t>Only perform calculation for non-zero matrix elements </a:t>
                </a:r>
              </a:p>
              <a:p>
                <a:pPr lvl="1"/>
                <a:r>
                  <a:rPr lang="en-US" dirty="0"/>
                  <a:t>Calculations done in main memory of large number of cluster servers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7266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Topic sensitive search </a:t>
            </a:r>
          </a:p>
          <a:p>
            <a:pPr lvl="1"/>
            <a:r>
              <a:rPr lang="en-US" dirty="0"/>
              <a:t>Goal is to restrict pages to topics relevant to the user’s query</a:t>
            </a:r>
          </a:p>
          <a:p>
            <a:pPr lvl="1"/>
            <a:r>
              <a:rPr lang="en-US" dirty="0"/>
              <a:t>Only want to search documents related to the intended topic</a:t>
            </a:r>
          </a:p>
          <a:p>
            <a:pPr lvl="1"/>
            <a:r>
              <a:rPr lang="en-US" dirty="0"/>
              <a:t>Used in document retrieval </a:t>
            </a:r>
          </a:p>
          <a:p>
            <a:r>
              <a:rPr lang="en-US" dirty="0"/>
              <a:t>Many pitfalls in topic sensitive search</a:t>
            </a:r>
          </a:p>
          <a:p>
            <a:pPr lvl="1"/>
            <a:r>
              <a:rPr lang="en-US" dirty="0"/>
              <a:t>Natural language used for query is often ambiguous </a:t>
            </a:r>
          </a:p>
          <a:p>
            <a:pPr lvl="1"/>
            <a:r>
              <a:rPr lang="en-US" dirty="0"/>
              <a:t>Example: Query for ‘Jaguar numbers’ could refer to an endangered large cat, an automobile, a sports team, or maybe something else??</a:t>
            </a:r>
          </a:p>
          <a:p>
            <a:r>
              <a:rPr lang="en-US" dirty="0"/>
              <a:t>See Section of 5.3 of the MMDS book for a brief overview of topic sensitive search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HITS algorithm </a:t>
            </a:r>
            <a:r>
              <a:rPr lang="en-US" dirty="0"/>
              <a:t>is an alternative to PageRank </a:t>
            </a:r>
          </a:p>
          <a:p>
            <a:r>
              <a:rPr lang="en-US" dirty="0"/>
              <a:t>PageRank is a weighted measure of page centrality   </a:t>
            </a:r>
          </a:p>
          <a:p>
            <a:r>
              <a:rPr lang="en-US" dirty="0"/>
              <a:t>Alternative is to compute </a:t>
            </a:r>
            <a:r>
              <a:rPr lang="en-US" b="1" dirty="0"/>
              <a:t>hub and autho</a:t>
            </a:r>
            <a:r>
              <a:rPr lang="en-US" dirty="0"/>
              <a:t>rity scores for each web page </a:t>
            </a:r>
          </a:p>
          <a:p>
            <a:r>
              <a:rPr lang="en-US" b="1" dirty="0"/>
              <a:t>Hub score </a:t>
            </a:r>
            <a:r>
              <a:rPr lang="en-US" dirty="0"/>
              <a:t>represents how a page directs to other pages  </a:t>
            </a:r>
          </a:p>
          <a:p>
            <a:pPr lvl="1"/>
            <a:r>
              <a:rPr lang="en-US" dirty="0"/>
              <a:t>Direct reader to informative pages   </a:t>
            </a:r>
          </a:p>
          <a:p>
            <a:pPr lvl="1"/>
            <a:r>
              <a:rPr lang="en-US" dirty="0"/>
              <a:t>Hub pages have many outgoing links </a:t>
            </a:r>
          </a:p>
          <a:p>
            <a:r>
              <a:rPr lang="en-US" b="1" dirty="0"/>
              <a:t>Authority score </a:t>
            </a:r>
            <a:r>
              <a:rPr lang="en-US" dirty="0"/>
              <a:t>represents the value of information on a page </a:t>
            </a:r>
          </a:p>
          <a:p>
            <a:pPr lvl="1"/>
            <a:r>
              <a:rPr lang="en-US" dirty="0"/>
              <a:t>Considered authoritative source  </a:t>
            </a:r>
          </a:p>
          <a:p>
            <a:pPr lvl="1"/>
            <a:r>
              <a:rPr lang="en-US" dirty="0"/>
              <a:t>Pages with high authority are linked from many pages </a:t>
            </a:r>
          </a:p>
          <a:p>
            <a:r>
              <a:rPr lang="en-US" dirty="0"/>
              <a:t>HITS algorithm useful for other applications   </a:t>
            </a:r>
          </a:p>
          <a:p>
            <a:pPr lvl="1"/>
            <a:r>
              <a:rPr lang="en-US" dirty="0"/>
              <a:t>e.g. citation networks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11397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Examples of </a:t>
            </a:r>
            <a:r>
              <a:rPr lang="en-US" b="1" dirty="0"/>
              <a:t>hub and authority </a:t>
            </a:r>
            <a:r>
              <a:rPr lang="en-US" dirty="0"/>
              <a:t>model: </a:t>
            </a:r>
          </a:p>
          <a:p>
            <a:r>
              <a:rPr lang="en-US" dirty="0"/>
              <a:t>Searching for a course to take  </a:t>
            </a:r>
          </a:p>
          <a:p>
            <a:pPr lvl="1"/>
            <a:r>
              <a:rPr lang="en-US" dirty="0"/>
              <a:t>Department or program web site is hub with links to courses, but no information on course on hub site    </a:t>
            </a:r>
          </a:p>
          <a:p>
            <a:pPr lvl="1"/>
            <a:r>
              <a:rPr lang="en-US" dirty="0"/>
              <a:t>Course pages are the authorizes, contain specific information on courses  </a:t>
            </a:r>
          </a:p>
          <a:p>
            <a:r>
              <a:rPr lang="en-US" dirty="0"/>
              <a:t>Searching research papers    </a:t>
            </a:r>
          </a:p>
          <a:p>
            <a:pPr lvl="1"/>
            <a:r>
              <a:rPr lang="en-US" dirty="0"/>
              <a:t>Review articles are hubs with references to other authorities</a:t>
            </a:r>
          </a:p>
          <a:p>
            <a:pPr lvl="1"/>
            <a:r>
              <a:rPr lang="en-US" dirty="0"/>
              <a:t>Original papers contain the authoritative information   </a:t>
            </a:r>
          </a:p>
          <a:p>
            <a:pPr lvl="1"/>
            <a:r>
              <a:rPr lang="en-US" dirty="0"/>
              <a:t>But, the review paper, hub, can also act as an authority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41499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 centralities linked to it</a:t>
                </a:r>
              </a:p>
              <a:p>
                <a:pPr lvl="1"/>
                <a:r>
                  <a:rPr lang="en-US" dirty="0"/>
                  <a:t>Sum of the out degrees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 </a:t>
                </a:r>
              </a:p>
              <a:p>
                <a:pPr lvl="1"/>
                <a:r>
                  <a:rPr lang="en-US" dirty="0"/>
                  <a:t>Sum of the in degrees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 </a:t>
                </a:r>
              </a:p>
              <a:p>
                <a:pPr lvl="1"/>
                <a:r>
                  <a:rPr lang="en-US" dirty="0"/>
                  <a:t>The hub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authority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association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Multiplicative constraints 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9385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hubs linked to it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Iterate the between updates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ensure convergence, must normalize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to have unit Euclidean norm at each iteration </a:t>
                </a:r>
              </a:p>
              <a:p>
                <a:pPr lvl="1"/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therefore unimportant </a:t>
                </a:r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/>
                  <a:t>to simplify</a:t>
                </a:r>
                <a:endParaRPr lang="en-US" dirty="0"/>
              </a:p>
              <a:p>
                <a:r>
                  <a:rPr lang="en-US" dirty="0"/>
                  <a:t>Notice that algorithm requires no damping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6539610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Overview of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 dirty="0" err="1"/>
              <a:t>Damprd</a:t>
            </a:r>
            <a:r>
              <a:rPr lang="en-US" b="1" dirty="0"/>
              <a:t> PageRank</a:t>
            </a:r>
          </a:p>
          <a:p>
            <a:r>
              <a:rPr lang="en-US" dirty="0"/>
              <a:t>HITS algorithm to rank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393556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Centrality search</a:t>
            </a:r>
          </a:p>
          <a:p>
            <a:pPr lvl="1"/>
            <a:r>
              <a:rPr lang="en-US" dirty="0"/>
              <a:t>Model web as graph  </a:t>
            </a:r>
          </a:p>
          <a:p>
            <a:pPr lvl="1"/>
            <a:r>
              <a:rPr lang="en-US" dirty="0"/>
              <a:t>Rank pages by how central they are on the graph </a:t>
            </a:r>
          </a:p>
          <a:p>
            <a:pPr lvl="1"/>
            <a:r>
              <a:rPr lang="en-US" dirty="0"/>
              <a:t>Assume more important pages are more central </a:t>
            </a:r>
          </a:p>
          <a:p>
            <a:r>
              <a:rPr lang="en-US" dirty="0"/>
              <a:t>The algorithms we investigate here are centrality search methods</a:t>
            </a:r>
          </a:p>
          <a:p>
            <a:r>
              <a:rPr lang="en-US" dirty="0"/>
              <a:t>These methods are built on two areas of applied mathematics:  </a:t>
            </a:r>
          </a:p>
          <a:p>
            <a:pPr lvl="1"/>
            <a:r>
              <a:rPr lang="en-US" dirty="0"/>
              <a:t>Graph theory</a:t>
            </a:r>
          </a:p>
          <a:p>
            <a:pPr lvl="1"/>
            <a:r>
              <a:rPr lang="en-US" dirty="0"/>
              <a:t>Stochastic processes, specifically Markov processes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5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Formally, we say a graph,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is comprised of nodes,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connected by edges or links,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Nodes are unique entities within a graph – e.g. web pages</a:t>
                </a:r>
              </a:p>
              <a:p>
                <a:pPr lvl="1"/>
                <a:r>
                  <a:rPr lang="en-US" dirty="0"/>
                  <a:t>Nodes can be numbered or named </a:t>
                </a:r>
              </a:p>
              <a:p>
                <a:pPr lvl="1"/>
                <a:r>
                  <a:rPr lang="en-US" dirty="0"/>
                  <a:t>Nodes can have properties </a:t>
                </a:r>
              </a:p>
              <a:p>
                <a:r>
                  <a:rPr lang="en-US" dirty="0"/>
                  <a:t>Edges or links connect pairs connect pairs of nodes</a:t>
                </a:r>
              </a:p>
              <a:p>
                <a:pPr lvl="1"/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𝑙𝑖𝑛𝑘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connecting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Links can be </a:t>
                </a:r>
                <a:r>
                  <a:rPr lang="en-US" b="1" dirty="0"/>
                  <a:t>unweighted</a:t>
                </a:r>
                <a:r>
                  <a:rPr lang="en-US" dirty="0"/>
                  <a:t> or </a:t>
                </a:r>
                <a:r>
                  <a:rPr lang="en-US" b="1" dirty="0"/>
                  <a:t>weighted </a:t>
                </a:r>
              </a:p>
              <a:p>
                <a:pPr lvl="1"/>
                <a:r>
                  <a:rPr lang="en-US" dirty="0"/>
                  <a:t>Links can be </a:t>
                </a:r>
                <a:r>
                  <a:rPr lang="en-US" b="1" dirty="0"/>
                  <a:t>directed</a:t>
                </a:r>
                <a:r>
                  <a:rPr lang="en-US" dirty="0"/>
                  <a:t> or </a:t>
                </a:r>
                <a:r>
                  <a:rPr lang="en-US" b="1" dirty="0"/>
                  <a:t>undirected</a:t>
                </a: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8"/>
                <a:ext cx="10515600" cy="5030585"/>
              </a:xfrm>
              <a:blipFill>
                <a:blip r:embed="rId2"/>
                <a:stretch>
                  <a:fillRect l="-1217" t="-1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10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Undirected graphs</a:t>
                </a:r>
                <a:r>
                  <a:rPr lang="en-US" dirty="0"/>
                  <a:t> are constructed from </a:t>
                </a:r>
                <a:r>
                  <a:rPr lang="en-US" b="1" dirty="0"/>
                  <a:t>nodes</a:t>
                </a:r>
                <a:r>
                  <a:rPr lang="en-US" dirty="0"/>
                  <a:t> or </a:t>
                </a:r>
                <a:r>
                  <a:rPr lang="en-US" b="1" dirty="0"/>
                  <a:t>vertices</a:t>
                </a:r>
                <a:r>
                  <a:rPr lang="en-US" dirty="0"/>
                  <a:t> connected by </a:t>
                </a:r>
                <a:r>
                  <a:rPr lang="en-US" b="1" dirty="0"/>
                  <a:t>edges </a:t>
                </a:r>
                <a:r>
                  <a:rPr lang="en-US" dirty="0"/>
                  <a:t>or</a:t>
                </a:r>
                <a:r>
                  <a:rPr lang="en-US" b="1" dirty="0"/>
                  <a:t> links</a:t>
                </a:r>
              </a:p>
              <a:p>
                <a:r>
                  <a:rPr lang="en-US" dirty="0"/>
                  <a:t>A</a:t>
                </a:r>
                <a:r>
                  <a:rPr lang="en-US" b="1" dirty="0"/>
                  <a:t> undirected edge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, connect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bidirectionally </a:t>
                </a:r>
              </a:p>
              <a:p>
                <a:r>
                  <a:rPr lang="en-US" dirty="0"/>
                  <a:t>Example: Facebook friends is a symmetric relationship </a:t>
                </a:r>
              </a:p>
              <a:p>
                <a:r>
                  <a:rPr lang="en-US" dirty="0"/>
                  <a:t>Example: A highway network allows travel in both directions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6379"/>
                <a:ext cx="10515600" cy="5495926"/>
              </a:xfrm>
              <a:blipFill>
                <a:blip r:embed="rId2"/>
                <a:stretch>
                  <a:fillRect l="-1217" t="-1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24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Graph Theory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6379"/>
            <a:ext cx="10515600" cy="8568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Undirected graphs</a:t>
            </a:r>
            <a:r>
              <a:rPr lang="en-US" dirty="0"/>
              <a:t> are constructed from </a:t>
            </a:r>
            <a:r>
              <a:rPr lang="en-US" b="1" dirty="0"/>
              <a:t>nodes</a:t>
            </a:r>
            <a:r>
              <a:rPr lang="en-US" dirty="0"/>
              <a:t> or </a:t>
            </a:r>
            <a:r>
              <a:rPr lang="en-US" b="1" dirty="0"/>
              <a:t>vertices</a:t>
            </a:r>
            <a:r>
              <a:rPr lang="en-US" dirty="0"/>
              <a:t> connected by </a:t>
            </a:r>
            <a:r>
              <a:rPr lang="en-US" b="1" dirty="0"/>
              <a:t>edges </a:t>
            </a:r>
            <a:r>
              <a:rPr lang="en-US" dirty="0"/>
              <a:t>or</a:t>
            </a:r>
            <a:r>
              <a:rPr lang="en-US" b="1" dirty="0"/>
              <a:t> links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D1B286-A50E-29BB-C7D7-B06A74DE055B}"/>
              </a:ext>
            </a:extLst>
          </p:cNvPr>
          <p:cNvSpPr txBox="1">
            <a:spLocks/>
          </p:cNvSpPr>
          <p:nvPr/>
        </p:nvSpPr>
        <p:spPr>
          <a:xfrm>
            <a:off x="848995" y="2003196"/>
            <a:ext cx="6449672" cy="4437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Example: </a:t>
            </a:r>
            <a:r>
              <a:rPr lang="en-US" b="1" dirty="0"/>
              <a:t>Undirected graph </a:t>
            </a:r>
            <a:r>
              <a:rPr lang="en-US" dirty="0"/>
              <a:t>between people in a social media network  </a:t>
            </a:r>
          </a:p>
          <a:p>
            <a:r>
              <a:rPr lang="en-US" b="1" dirty="0"/>
              <a:t>Nodes</a:t>
            </a:r>
            <a:r>
              <a:rPr lang="en-US" dirty="0"/>
              <a:t> are the people</a:t>
            </a:r>
          </a:p>
          <a:p>
            <a:r>
              <a:rPr lang="en-US" b="1" dirty="0"/>
              <a:t>Edges</a:t>
            </a:r>
            <a:r>
              <a:rPr lang="en-US" dirty="0"/>
              <a:t> are the connections between nodes</a:t>
            </a:r>
          </a:p>
          <a:p>
            <a:r>
              <a:rPr lang="en-US" dirty="0"/>
              <a:t>Undirected edges are </a:t>
            </a:r>
            <a:r>
              <a:rPr lang="en-US" b="1" dirty="0"/>
              <a:t>symmetric</a:t>
            </a:r>
            <a:r>
              <a:rPr lang="en-US" dirty="0"/>
              <a:t> or </a:t>
            </a:r>
            <a:r>
              <a:rPr lang="en-US" b="1" dirty="0"/>
              <a:t>bidirectional</a:t>
            </a:r>
            <a:r>
              <a:rPr lang="en-US" dirty="0"/>
              <a:t>; e.g. Bob knows Gigi and Gigi knows Bob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471341-5FEB-82C2-9469-65303EEFB2CC}"/>
              </a:ext>
            </a:extLst>
          </p:cNvPr>
          <p:cNvSpPr/>
          <p:nvPr/>
        </p:nvSpPr>
        <p:spPr>
          <a:xfrm>
            <a:off x="8000237" y="2440873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6D8232-0A3F-67A8-98DA-406FFAD14F7D}"/>
              </a:ext>
            </a:extLst>
          </p:cNvPr>
          <p:cNvSpPr/>
          <p:nvPr/>
        </p:nvSpPr>
        <p:spPr>
          <a:xfrm>
            <a:off x="9775919" y="2095344"/>
            <a:ext cx="996778" cy="95705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Raj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D29C6E-C7F0-44AA-65C5-1435927DC9EC}"/>
              </a:ext>
            </a:extLst>
          </p:cNvPr>
          <p:cNvSpPr/>
          <p:nvPr/>
        </p:nvSpPr>
        <p:spPr>
          <a:xfrm>
            <a:off x="8722643" y="4455692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Mary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0CE6E5-2E51-DA2F-2354-011F21458123}"/>
              </a:ext>
            </a:extLst>
          </p:cNvPr>
          <p:cNvSpPr/>
          <p:nvPr/>
        </p:nvSpPr>
        <p:spPr>
          <a:xfrm>
            <a:off x="9285727" y="3378204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Gigi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839D-CEF0-5DC5-C3C1-0303BF18F0F3}"/>
              </a:ext>
            </a:extLst>
          </p:cNvPr>
          <p:cNvSpPr/>
          <p:nvPr/>
        </p:nvSpPr>
        <p:spPr>
          <a:xfrm>
            <a:off x="10674946" y="3403935"/>
            <a:ext cx="1053276" cy="95705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Asan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0FF0E3-2F88-3699-999D-6A863C20BA8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9053513" y="2573870"/>
            <a:ext cx="722406" cy="34552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E66A233-C1CD-1A6A-D06D-FCBE3ADEAC79}"/>
              </a:ext>
            </a:extLst>
          </p:cNvPr>
          <p:cNvCxnSpPr>
            <a:cxnSpLocks/>
            <a:stCxn id="9" idx="7"/>
            <a:endCxn id="6" idx="4"/>
          </p:cNvCxnSpPr>
          <p:nvPr/>
        </p:nvCxnSpPr>
        <p:spPr>
          <a:xfrm flipV="1">
            <a:off x="10184754" y="3052395"/>
            <a:ext cx="89554" cy="46596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3C4BD6-CA82-0C61-F0F2-B5A617A473D2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0339003" y="3856730"/>
            <a:ext cx="335943" cy="257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59FBE-FF43-741B-88D6-584B3BC3AB2A}"/>
              </a:ext>
            </a:extLst>
          </p:cNvPr>
          <p:cNvCxnSpPr>
            <a:cxnSpLocks/>
            <a:stCxn id="7" idx="7"/>
            <a:endCxn id="9" idx="4"/>
          </p:cNvCxnSpPr>
          <p:nvPr/>
        </p:nvCxnSpPr>
        <p:spPr>
          <a:xfrm flipV="1">
            <a:off x="9621670" y="4335256"/>
            <a:ext cx="190695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67E1D8-B2B4-B696-CAC2-BF943F44B9FC}"/>
              </a:ext>
            </a:extLst>
          </p:cNvPr>
          <p:cNvCxnSpPr>
            <a:cxnSpLocks/>
            <a:stCxn id="7" idx="1"/>
            <a:endCxn id="5" idx="4"/>
          </p:cNvCxnSpPr>
          <p:nvPr/>
        </p:nvCxnSpPr>
        <p:spPr>
          <a:xfrm flipH="1" flipV="1">
            <a:off x="8526875" y="3397925"/>
            <a:ext cx="350017" cy="11979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E1252F-3CF3-8812-5A09-45CB63C0903A}"/>
              </a:ext>
            </a:extLst>
          </p:cNvPr>
          <p:cNvCxnSpPr>
            <a:cxnSpLocks/>
            <a:stCxn id="9" idx="1"/>
            <a:endCxn id="5" idx="5"/>
          </p:cNvCxnSpPr>
          <p:nvPr/>
        </p:nvCxnSpPr>
        <p:spPr>
          <a:xfrm flipH="1" flipV="1">
            <a:off x="8899264" y="3257768"/>
            <a:ext cx="540712" cy="26059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650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14529</TotalTime>
  <Words>3707</Words>
  <Application>Microsoft Office PowerPoint</Application>
  <PresentationFormat>Widescreen</PresentationFormat>
  <Paragraphs>529</Paragraphs>
  <Slides>54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Office Theme</vt:lpstr>
      <vt:lpstr>CSCI E-96 Data Mining, Exploration and Discovery Web Search Algorithms</vt:lpstr>
      <vt:lpstr>Lesson Overview</vt:lpstr>
      <vt:lpstr>Introduction to Web Searching</vt:lpstr>
      <vt:lpstr>Introduction to Web Searching</vt:lpstr>
      <vt:lpstr>Introduction to Web Searching</vt:lpstr>
      <vt:lpstr>Introduction to Web Searching</vt:lpstr>
      <vt:lpstr>Introduction to Graph Theory Terminology 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Graph Theory Terminology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Searching on the Web</vt:lpstr>
      <vt:lpstr>Searching on the Web</vt:lpstr>
      <vt:lpstr>Searching on the Web</vt:lpstr>
      <vt:lpstr>Learning the Structure of the Web </vt:lpstr>
      <vt:lpstr>Measures of Centrality </vt:lpstr>
      <vt:lpstr>Learning the Structure of the Web? </vt:lpstr>
      <vt:lpstr>Learning the Structure of the Web</vt:lpstr>
      <vt:lpstr>Learning the Structure of the Web </vt:lpstr>
      <vt:lpstr>Learning the Structure of the Web </vt:lpstr>
      <vt:lpstr>Learning the Structure of the Web 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Learning the Structure of the Web </vt:lpstr>
      <vt:lpstr>Learning the Structure of the Web </vt:lpstr>
      <vt:lpstr>Simple PageRank</vt:lpstr>
      <vt:lpstr>Damped PageRank</vt:lpstr>
      <vt:lpstr>Damped PageRank</vt:lpstr>
      <vt:lpstr>Damped PageRank</vt:lpstr>
      <vt:lpstr>Scaling PageRank</vt:lpstr>
      <vt:lpstr>Scaling PageRank</vt:lpstr>
      <vt:lpstr>HITS Algorithm</vt:lpstr>
      <vt:lpstr>HITS Algorithm</vt:lpstr>
      <vt:lpstr>HITS Algorithm</vt:lpstr>
      <vt:lpstr>HITS Algorithm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 Elston</cp:lastModifiedBy>
  <cp:revision>387</cp:revision>
  <cp:lastPrinted>2019-10-02T16:41:34Z</cp:lastPrinted>
  <dcterms:created xsi:type="dcterms:W3CDTF">2019-05-23T01:52:03Z</dcterms:created>
  <dcterms:modified xsi:type="dcterms:W3CDTF">2022-07-11T22:18:45Z</dcterms:modified>
</cp:coreProperties>
</file>