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27" r:id="rId3"/>
    <p:sldId id="279" r:id="rId4"/>
    <p:sldId id="356" r:id="rId5"/>
    <p:sldId id="314" r:id="rId6"/>
    <p:sldId id="331" r:id="rId7"/>
    <p:sldId id="361" r:id="rId8"/>
    <p:sldId id="268" r:id="rId9"/>
    <p:sldId id="358" r:id="rId10"/>
    <p:sldId id="360" r:id="rId11"/>
    <p:sldId id="384" r:id="rId12"/>
    <p:sldId id="313" r:id="rId13"/>
    <p:sldId id="353" r:id="rId14"/>
    <p:sldId id="362" r:id="rId15"/>
    <p:sldId id="364" r:id="rId16"/>
    <p:sldId id="365" r:id="rId17"/>
    <p:sldId id="373" r:id="rId18"/>
    <p:sldId id="371" r:id="rId19"/>
    <p:sldId id="374" r:id="rId20"/>
    <p:sldId id="367" r:id="rId21"/>
    <p:sldId id="366" r:id="rId22"/>
    <p:sldId id="376" r:id="rId23"/>
    <p:sldId id="385" r:id="rId24"/>
    <p:sldId id="372" r:id="rId25"/>
    <p:sldId id="380" r:id="rId26"/>
    <p:sldId id="379" r:id="rId27"/>
    <p:sldId id="377" r:id="rId28"/>
    <p:sldId id="378" r:id="rId29"/>
    <p:sldId id="369" r:id="rId30"/>
    <p:sldId id="382" r:id="rId31"/>
    <p:sldId id="381" r:id="rId32"/>
    <p:sldId id="354" r:id="rId33"/>
    <p:sldId id="359" r:id="rId34"/>
    <p:sldId id="260" r:id="rId35"/>
    <p:sldId id="325" r:id="rId36"/>
    <p:sldId id="326" r:id="rId37"/>
    <p:sldId id="263" r:id="rId38"/>
    <p:sldId id="329" r:id="rId39"/>
    <p:sldId id="332" r:id="rId40"/>
    <p:sldId id="330" r:id="rId41"/>
    <p:sldId id="357" r:id="rId42"/>
    <p:sldId id="276" r:id="rId43"/>
    <p:sldId id="281" r:id="rId44"/>
    <p:sldId id="282" r:id="rId45"/>
    <p:sldId id="352" r:id="rId46"/>
    <p:sldId id="259" r:id="rId47"/>
    <p:sldId id="288" r:id="rId48"/>
    <p:sldId id="304" r:id="rId49"/>
    <p:sldId id="284" r:id="rId50"/>
    <p:sldId id="286" r:id="rId51"/>
    <p:sldId id="305" r:id="rId52"/>
    <p:sldId id="351" r:id="rId53"/>
    <p:sldId id="312" r:id="rId54"/>
    <p:sldId id="289" r:id="rId55"/>
    <p:sldId id="335" r:id="rId56"/>
    <p:sldId id="334" r:id="rId57"/>
    <p:sldId id="306" r:id="rId58"/>
    <p:sldId id="290" r:id="rId59"/>
    <p:sldId id="291" r:id="rId60"/>
    <p:sldId id="292" r:id="rId61"/>
    <p:sldId id="293" r:id="rId62"/>
    <p:sldId id="350" r:id="rId63"/>
    <p:sldId id="336" r:id="rId64"/>
    <p:sldId id="294" r:id="rId65"/>
    <p:sldId id="295" r:id="rId66"/>
    <p:sldId id="296" r:id="rId67"/>
    <p:sldId id="300" r:id="rId68"/>
    <p:sldId id="298" r:id="rId69"/>
    <p:sldId id="301" r:id="rId70"/>
    <p:sldId id="337" r:id="rId71"/>
    <p:sldId id="349" r:id="rId72"/>
    <p:sldId id="338" r:id="rId73"/>
    <p:sldId id="340" r:id="rId74"/>
    <p:sldId id="342" r:id="rId75"/>
    <p:sldId id="346" r:id="rId76"/>
    <p:sldId id="343" r:id="rId77"/>
    <p:sldId id="344" r:id="rId78"/>
    <p:sldId id="345" r:id="rId79"/>
    <p:sldId id="348" r:id="rId80"/>
    <p:sldId id="302" r:id="rId81"/>
    <p:sldId id="303" r:id="rId82"/>
    <p:sldId id="347" r:id="rId83"/>
    <p:sldId id="308" r:id="rId84"/>
    <p:sldId id="309" r:id="rId85"/>
    <p:sldId id="310" r:id="rId86"/>
    <p:sldId id="311" r:id="rId87"/>
    <p:sldId id="328" r:id="rId88"/>
    <p:sldId id="375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9" autoAdjust="0"/>
    <p:restoredTop sz="94106" autoAdjust="0"/>
  </p:normalViewPr>
  <p:slideViewPr>
    <p:cSldViewPr snapToGrid="0">
      <p:cViewPr varScale="1">
        <p:scale>
          <a:sx n="61" d="100"/>
          <a:sy n="61" d="100"/>
        </p:scale>
        <p:origin x="4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456C-CD53-4A7A-A160-E9C9A568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1EB4-6CCA-4130-8A22-78B4E9FB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D50-6B88-4AEF-AAEE-7354385D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3E68-433F-4F17-A860-C81BAE8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22-06FE-43D1-AA6B-E8A7F72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B0C-ADC4-4D5B-BD35-7FF6DA68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78D1-F683-4992-A741-6D088E69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B540-E0EC-4E10-B84B-7135B61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83F-A27F-4DF8-BC75-365A701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F31-8691-4618-9DED-CAB0DC9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5A1D-9DBF-45B1-8B19-69BEB266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10A0-0952-49B0-B912-4BE2E58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922-0EA4-47DE-B72F-9C683DF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5BA6-3360-497F-B8FE-BCC285B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E4E-4A93-42E2-8E85-5B1BED9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323-E7C5-43B7-8E83-0382CAF5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C7-D4A3-445C-B8EA-6A8A6C26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D9-3C05-45A6-8AE3-981B0C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7CA-88EC-4638-96B7-002D068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07A-DE8A-483D-9369-B5A8149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01C-E450-4C9F-AE8D-1A085729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D9C-F86D-4496-9862-DCB41F0D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6E59-8337-4EFD-8222-A85DA0DE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0D25-5DA4-42CF-A656-4E02B68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E75F-D18B-4389-9CB2-16182DB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7BC-CA92-4066-B435-6427533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5DB8-3FB6-4932-90FC-75EBA958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9F89-B3E0-4678-BAE2-6099F8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EA69-768D-488D-9DFF-6856D1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7E0C-5C02-4009-9814-E9CF400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63D-EAC6-4C0E-BFCF-A4C916C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45B-E84C-42A8-9800-81A80AC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7A06-6A0F-4E27-8F30-7C85CE88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6719-FA76-4F6D-B74F-9DCC4FB3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0B46-76A2-4CFB-A315-D89CC0E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99308-315C-455C-81D9-CE6A133F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93A1-9C9F-4B68-855B-4E7D67C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2CB0-6F9A-4BDC-AF77-02C9969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D551-7755-417C-88A5-26BF4F0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B7B-8CF4-4CE3-9017-C752612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7ED45-7FCC-4BE8-810F-01E35B7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AEBF-E9A6-40D1-AE8B-1E24AFB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5F77B-9FBB-483C-AEE6-EAFC03D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CC6E-AF13-4AC6-8BF7-83A793A0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1C00-450D-4A37-A635-9BA76B0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E5F-DBB6-4B5C-AD31-1A2EC29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776E-8E79-4345-BB4B-6931B01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28B-3709-4CC1-8A7D-72EBB374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202B-2205-43FF-A4D5-6630BD32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622-2769-4A44-AB53-F30384E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4495-05FE-414F-AB02-7EAC3B9A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D4CD-6183-436F-9C79-F06750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6E7-5C18-4556-897E-CFF07301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2D99-8C5A-4438-BB8F-791EE666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3878-34CA-454A-9220-6AE3EC2A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470-F771-4D7E-8DCC-BFB3C6D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A2A4-8314-4476-B0D8-CDD232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85C8-CF21-429E-9DB0-7954562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4D26-D5AC-4B4D-A51D-7360DD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B9FE-ED87-47A6-A310-FB415363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BCA-15D0-4452-BBC9-47DDAAE0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7E77-FE47-445E-A4A9-C9AC534D337D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9FE-2993-49FF-A560-F7A5565B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E166-F9DB-4446-8B8A-8B24480F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econe.io/learn/splade/" TargetMode="External"/><Relationship Id="rId2" Type="http://schemas.openxmlformats.org/officeDocument/2006/relationships/hyperlink" Target="https://developers.google.com/search/docs/appearance/ranking-systems-gui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nformation_retrieval" TargetMode="External"/><Relationship Id="rId5" Type="http://schemas.openxmlformats.org/officeDocument/2006/relationships/hyperlink" Target="https://en.wikipedia.org/wiki/PageRank" TargetMode="External"/><Relationship Id="rId4" Type="http://schemas.openxmlformats.org/officeDocument/2006/relationships/hyperlink" Target="https://en.wikipedia.org/wiki/Ranking_(information_retrieval)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10.01108" TargetMode="External"/><Relationship Id="rId2" Type="http://schemas.openxmlformats.org/officeDocument/2006/relationships/hyperlink" Target="https://arxiv.org/abs/1810.0480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908.10063" TargetMode="External"/><Relationship Id="rId5" Type="http://schemas.openxmlformats.org/officeDocument/2006/relationships/hyperlink" Target="https://arxiv.org/abs/2010.02559" TargetMode="External"/><Relationship Id="rId4" Type="http://schemas.openxmlformats.org/officeDocument/2006/relationships/hyperlink" Target="https://arxiv.org/abs/1911.02116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learn/llm-course/en/chapter1/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satishgunjal/tokenization-in-nlp" TargetMode="External"/><Relationship Id="rId2" Type="http://schemas.openxmlformats.org/officeDocument/2006/relationships/hyperlink" Target="https://nlp.stanford.edu/IR-book/html/htmledition/tokenization-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ext/guide/subwords_tokenize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n.wikipedia.org/wiki/BERT_(language_model)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RT_(language_model)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BERT_(language_model)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RT_(language_model)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econe.io/learn/series/rag/rerankers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transformers/en/tasks/image_feature_extraction" TargetMode="External"/><Relationship Id="rId2" Type="http://schemas.openxmlformats.org/officeDocument/2006/relationships/hyperlink" Target="https://huggingface.co/docs/transformers/en/model_doc/cli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atz_centrality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formation_retrieva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246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eb.stanford.edu/class/cs246/" TargetMode="Externa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eb.stanford.edu/class/cs246/" TargetMode="Externa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 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Document and Web Search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2023, 2024, 2025,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9A73A-1981-27C1-7865-719E0DF1A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B387C-B843-1D82-6A12-79D9B7C591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Text embeddings map natural language to a real-valued vector</a:t>
                </a:r>
              </a:p>
              <a:p>
                <a:r>
                  <a:rPr lang="en-US" b="1" dirty="0"/>
                  <a:t>Dense embeddings</a:t>
                </a:r>
                <a:r>
                  <a:rPr lang="en-US" dirty="0"/>
                  <a:t> map entire text strings to a real-valued embeddings  </a:t>
                </a:r>
              </a:p>
              <a:p>
                <a:pPr lvl="1"/>
                <a:r>
                  <a:rPr lang="en-US" dirty="0"/>
                  <a:t>Dense real-valued vector, few if any zero values </a:t>
                </a:r>
              </a:p>
              <a:p>
                <a:pPr lvl="1"/>
                <a:r>
                  <a:rPr lang="en-US" dirty="0"/>
                  <a:t>Length is approximately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Sparse embeddings</a:t>
                </a:r>
                <a:r>
                  <a:rPr lang="en-US" dirty="0"/>
                  <a:t> map words to a sparse vector of mostly zeros    </a:t>
                </a:r>
              </a:p>
              <a:p>
                <a:pPr lvl="1"/>
                <a:r>
                  <a:rPr lang="en-US" dirty="0"/>
                  <a:t>Vector is length of vocabulary, e.g.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30000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Encoding is binary, a word is in the string or it is not – one-hot-encoding </a:t>
                </a:r>
              </a:p>
              <a:p>
                <a:pPr lvl="1"/>
                <a:r>
                  <a:rPr lang="en-US" dirty="0"/>
                  <a:t>Generally, store as hash table or use dimensionality reduction for efficiency  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B387C-B843-1D82-6A12-79D9B7C591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30A4D87-E4E6-7571-98A2-36818587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Text embeddings</a:t>
            </a:r>
          </a:p>
        </p:txBody>
      </p:sp>
    </p:spTree>
    <p:extLst>
      <p:ext uri="{BB962C8B-B14F-4D97-AF65-F5344CB8AC3E}">
        <p14:creationId xmlns:p14="http://schemas.microsoft.com/office/powerpoint/2010/main" val="375634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AEE73-EC6D-60C5-9E81-B89122234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6744-1E2C-3807-DD12-3B40457C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Improving Document Vector Similarity Search at Massive Scale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5CB819FF-112E-67D7-77CD-CD9A0ACC18B6}"/>
              </a:ext>
            </a:extLst>
          </p:cNvPr>
          <p:cNvSpPr/>
          <p:nvPr/>
        </p:nvSpPr>
        <p:spPr>
          <a:xfrm>
            <a:off x="5143280" y="1229506"/>
            <a:ext cx="1671801" cy="3299208"/>
          </a:xfrm>
          <a:prstGeom prst="can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15BDD53-4C14-8120-16EF-20A68B8F262F}"/>
              </a:ext>
            </a:extLst>
          </p:cNvPr>
          <p:cNvSpPr/>
          <p:nvPr/>
        </p:nvSpPr>
        <p:spPr>
          <a:xfrm>
            <a:off x="5267644" y="17315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2208909-ACBE-233A-E280-3AA9BDD53876}"/>
              </a:ext>
            </a:extLst>
          </p:cNvPr>
          <p:cNvSpPr/>
          <p:nvPr/>
        </p:nvSpPr>
        <p:spPr>
          <a:xfrm>
            <a:off x="5267644" y="21664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7145845-F396-644D-4AF5-45D2C2AF661A}"/>
              </a:ext>
            </a:extLst>
          </p:cNvPr>
          <p:cNvSpPr/>
          <p:nvPr/>
        </p:nvSpPr>
        <p:spPr>
          <a:xfrm>
            <a:off x="5267644" y="26013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A29B2B2-5B39-7E98-E6CC-B5E20160C511}"/>
              </a:ext>
            </a:extLst>
          </p:cNvPr>
          <p:cNvSpPr/>
          <p:nvPr/>
        </p:nvSpPr>
        <p:spPr>
          <a:xfrm>
            <a:off x="5267644" y="30362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D4ED4A-168A-178A-A862-336247A61F49}"/>
                  </a:ext>
                </a:extLst>
              </p:cNvPr>
              <p:cNvSpPr txBox="1"/>
              <p:nvPr/>
            </p:nvSpPr>
            <p:spPr>
              <a:xfrm>
                <a:off x="5432018" y="326001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D4ED4A-168A-178A-A862-336247A61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018" y="3260011"/>
                <a:ext cx="107004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A415E4FE-3C26-F64F-433D-30BC4CAB9D49}"/>
              </a:ext>
            </a:extLst>
          </p:cNvPr>
          <p:cNvSpPr/>
          <p:nvPr/>
        </p:nvSpPr>
        <p:spPr>
          <a:xfrm>
            <a:off x="5143280" y="4069809"/>
            <a:ext cx="1671801" cy="26412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 Database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721B384-0040-E8D1-1879-CE1E920EC3C4}"/>
              </a:ext>
            </a:extLst>
          </p:cNvPr>
          <p:cNvSpPr/>
          <p:nvPr/>
        </p:nvSpPr>
        <p:spPr>
          <a:xfrm>
            <a:off x="2207805" y="5139971"/>
            <a:ext cx="1423072" cy="6718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 Vector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4779F5A-689E-1ECE-F017-DD883B84F743}"/>
              </a:ext>
            </a:extLst>
          </p:cNvPr>
          <p:cNvSpPr/>
          <p:nvPr/>
        </p:nvSpPr>
        <p:spPr>
          <a:xfrm>
            <a:off x="3878356" y="5013747"/>
            <a:ext cx="1994135" cy="930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ANN Vector Search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09CF368-678B-1529-B5C2-BBEC679953A2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3630877" y="5475872"/>
            <a:ext cx="247479" cy="32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AA94292-F7AF-0717-3F4D-859711782ED6}"/>
              </a:ext>
            </a:extLst>
          </p:cNvPr>
          <p:cNvSpPr/>
          <p:nvPr/>
        </p:nvSpPr>
        <p:spPr>
          <a:xfrm>
            <a:off x="6237773" y="4886636"/>
            <a:ext cx="1468902" cy="1162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Reranker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12E04BD-E27C-E991-5751-187717363F81}"/>
              </a:ext>
            </a:extLst>
          </p:cNvPr>
          <p:cNvCxnSpPr>
            <a:cxnSpLocks/>
            <a:stCxn id="87" idx="3"/>
            <a:endCxn id="93" idx="1"/>
          </p:cNvCxnSpPr>
          <p:nvPr/>
        </p:nvCxnSpPr>
        <p:spPr>
          <a:xfrm flipV="1">
            <a:off x="5872491" y="5467977"/>
            <a:ext cx="365282" cy="111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0E331C9-B983-AE73-DF0B-F33C8A94B2AF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4875424" y="4504709"/>
            <a:ext cx="1221631" cy="5090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9F49E6F8-10B5-58EE-9C33-D74402E4AAB9}"/>
              </a:ext>
            </a:extLst>
          </p:cNvPr>
          <p:cNvSpPr/>
          <p:nvPr/>
        </p:nvSpPr>
        <p:spPr>
          <a:xfrm>
            <a:off x="7707471" y="5228732"/>
            <a:ext cx="590642" cy="57457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C3D35792-3327-B6FE-262F-C0024DE2B635}"/>
              </a:ext>
            </a:extLst>
          </p:cNvPr>
          <p:cNvSpPr/>
          <p:nvPr/>
        </p:nvSpPr>
        <p:spPr>
          <a:xfrm>
            <a:off x="8246611" y="4916211"/>
            <a:ext cx="1312808" cy="1162682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Ranked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5B2DE5-798B-FB13-101B-4CE5A166253D}"/>
              </a:ext>
            </a:extLst>
          </p:cNvPr>
          <p:cNvSpPr txBox="1"/>
          <p:nvPr/>
        </p:nvSpPr>
        <p:spPr>
          <a:xfrm>
            <a:off x="1462857" y="1146378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Embedding vectors of documents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8D1646-7C46-F2E3-9580-29F135674D46}"/>
              </a:ext>
            </a:extLst>
          </p:cNvPr>
          <p:cNvCxnSpPr>
            <a:cxnSpLocks/>
          </p:cNvCxnSpPr>
          <p:nvPr/>
        </p:nvCxnSpPr>
        <p:spPr>
          <a:xfrm>
            <a:off x="3878356" y="1623407"/>
            <a:ext cx="1199142" cy="626501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C07D77-CCE8-232C-634C-290BA032AE26}"/>
              </a:ext>
            </a:extLst>
          </p:cNvPr>
          <p:cNvSpPr txBox="1"/>
          <p:nvPr/>
        </p:nvSpPr>
        <p:spPr>
          <a:xfrm>
            <a:off x="495622" y="4046588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Embedding vectors of documents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94E943-0661-2F28-2338-83743E9BA436}"/>
              </a:ext>
            </a:extLst>
          </p:cNvPr>
          <p:cNvCxnSpPr>
            <a:cxnSpLocks/>
            <a:stCxn id="9" idx="2"/>
            <a:endCxn id="86" idx="0"/>
          </p:cNvCxnSpPr>
          <p:nvPr/>
        </p:nvCxnSpPr>
        <p:spPr>
          <a:xfrm>
            <a:off x="2092965" y="4877585"/>
            <a:ext cx="826376" cy="262386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34BAD8F-A1ED-036A-34D8-2785A65B9BAD}"/>
              </a:ext>
            </a:extLst>
          </p:cNvPr>
          <p:cNvSpPr txBox="1"/>
          <p:nvPr/>
        </p:nvSpPr>
        <p:spPr>
          <a:xfrm>
            <a:off x="1858198" y="2356503"/>
            <a:ext cx="31946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Fast approximate NN search results in large number of matches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C71A04-5CCD-5972-3E1D-CD3C756B14A1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455541" y="3926163"/>
            <a:ext cx="1142563" cy="1087584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41A3EDA-C300-393F-B556-7E279B6D27D0}"/>
              </a:ext>
            </a:extLst>
          </p:cNvPr>
          <p:cNvSpPr txBox="1"/>
          <p:nvPr/>
        </p:nvSpPr>
        <p:spPr>
          <a:xfrm>
            <a:off x="7181159" y="2854906"/>
            <a:ext cx="4339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dirty="0"/>
              <a:t>ANN search results reranked by more exact, possibly slower, search algorithm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147A81E-FBEB-75DF-78C5-986E070FE920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7618095" y="4055235"/>
            <a:ext cx="1732951" cy="883028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ECD05A3-DFE1-AC9C-8E21-CB4EF183B46A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6972224" y="6049318"/>
            <a:ext cx="0" cy="2904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4596E87-E974-1A73-35D2-F2743E7B1C43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2919341" y="5811772"/>
            <a:ext cx="0" cy="527967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2BFCBF8-2721-7B39-4592-522506F7C4FF}"/>
              </a:ext>
            </a:extLst>
          </p:cNvPr>
          <p:cNvCxnSpPr>
            <a:cxnSpLocks/>
          </p:cNvCxnSpPr>
          <p:nvPr/>
        </p:nvCxnSpPr>
        <p:spPr>
          <a:xfrm>
            <a:off x="2919341" y="6339739"/>
            <a:ext cx="4052883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22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28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Google uses </a:t>
            </a:r>
            <a:r>
              <a:rPr lang="en-US" dirty="0">
                <a:hlinkClick r:id="rId2"/>
              </a:rPr>
              <a:t>multiple algorithms to rank search results </a:t>
            </a:r>
            <a:endParaRPr lang="en-US" dirty="0"/>
          </a:p>
          <a:p>
            <a:r>
              <a:rPr lang="en-US" b="1" dirty="0"/>
              <a:t>Dense</a:t>
            </a:r>
            <a:r>
              <a:rPr lang="en-US" dirty="0"/>
              <a:t> semantic search using embedding vectors from BERT family of algorithms</a:t>
            </a:r>
          </a:p>
          <a:p>
            <a:pPr lvl="1"/>
            <a:r>
              <a:rPr lang="en-US" dirty="0"/>
              <a:t>Search vector similarity between query and page embeddings  </a:t>
            </a:r>
          </a:p>
          <a:p>
            <a:r>
              <a:rPr lang="en-US" b="1" dirty="0"/>
              <a:t>Sparse </a:t>
            </a:r>
            <a:r>
              <a:rPr lang="en-US" dirty="0"/>
              <a:t>exact match search for key words </a:t>
            </a:r>
          </a:p>
          <a:p>
            <a:pPr lvl="1"/>
            <a:r>
              <a:rPr lang="en-US" dirty="0"/>
              <a:t>A sparse search over a fixed vocabulary with algorithms like </a:t>
            </a:r>
            <a:r>
              <a:rPr lang="en-US" b="1" dirty="0">
                <a:hlinkClick r:id="rId3"/>
              </a:rPr>
              <a:t>SPLADE</a:t>
            </a:r>
            <a:r>
              <a:rPr lang="en-US" dirty="0"/>
              <a:t>  </a:t>
            </a:r>
          </a:p>
          <a:p>
            <a:r>
              <a:rPr lang="en-US" dirty="0"/>
              <a:t>Vector search for </a:t>
            </a:r>
            <a:r>
              <a:rPr lang="en-US" b="1" dirty="0"/>
              <a:t>duplicate pages </a:t>
            </a:r>
          </a:p>
          <a:p>
            <a:r>
              <a:rPr lang="en-US" b="1" dirty="0"/>
              <a:t>Freshness</a:t>
            </a:r>
            <a:r>
              <a:rPr lang="en-US" dirty="0"/>
              <a:t> metrics to prioritize up to date information </a:t>
            </a:r>
          </a:p>
          <a:p>
            <a:r>
              <a:rPr lang="en-US" b="1" dirty="0">
                <a:hlinkClick r:id="rId4"/>
              </a:rPr>
              <a:t>Ranking algorithms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Multiple algorithms, including the venerable and famous </a:t>
            </a:r>
            <a:r>
              <a:rPr lang="en-US" b="1" dirty="0">
                <a:hlinkClick r:id="rId5"/>
              </a:rPr>
              <a:t>PageRank algorithm</a:t>
            </a:r>
            <a:r>
              <a:rPr lang="en-US" dirty="0"/>
              <a:t>   </a:t>
            </a:r>
          </a:p>
          <a:p>
            <a:r>
              <a:rPr lang="en-US" dirty="0"/>
              <a:t>These algorithms are common to the general </a:t>
            </a:r>
            <a:r>
              <a:rPr lang="en-US" b="1" dirty="0">
                <a:hlinkClick r:id="rId6"/>
              </a:rPr>
              <a:t>information </a:t>
            </a:r>
            <a:r>
              <a:rPr lang="en-US" b="1" dirty="0" err="1">
                <a:hlinkClick r:id="rId6"/>
              </a:rPr>
              <a:t>retrival</a:t>
            </a:r>
            <a:r>
              <a:rPr lang="en-US" b="1" dirty="0">
                <a:hlinkClick r:id="rId6"/>
              </a:rPr>
              <a:t> </a:t>
            </a:r>
            <a:r>
              <a:rPr lang="en-US" dirty="0"/>
              <a:t>problem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9C78A-1DB4-84D9-7376-C34D4CB2C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72BD-1914-B73E-6846-E4775854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Short Introduction to BERT Models for Text Embedding</a:t>
            </a:r>
          </a:p>
        </p:txBody>
      </p:sp>
    </p:spTree>
    <p:extLst>
      <p:ext uri="{BB962C8B-B14F-4D97-AF65-F5344CB8AC3E}">
        <p14:creationId xmlns:p14="http://schemas.microsoft.com/office/powerpoint/2010/main" val="1715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DCF3F-CCFA-38FF-7FF5-9FBE6CCB4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96282-DCC2-793B-4801-938FFF997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Bidirectional encoder representation from transformer (BERT) models are a family of dense text embedding models  </a:t>
            </a:r>
          </a:p>
          <a:p>
            <a:r>
              <a:rPr lang="en-US" dirty="0"/>
              <a:t>The original BERT model was introduced by </a:t>
            </a:r>
            <a:r>
              <a:rPr lang="en-US" dirty="0">
                <a:hlinkClick r:id="rId2"/>
              </a:rPr>
              <a:t>Devlin, et. al., 2019</a:t>
            </a:r>
            <a:endParaRPr lang="en-US" dirty="0"/>
          </a:p>
          <a:p>
            <a:r>
              <a:rPr lang="en-US" dirty="0"/>
              <a:t>There is a large and growing family of fast, efficient and effective BERT models </a:t>
            </a:r>
          </a:p>
          <a:p>
            <a:pPr lvl="1"/>
            <a:r>
              <a:rPr lang="en-US" dirty="0" err="1"/>
              <a:t>DistilBERT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Sanh, et. al., 2019</a:t>
            </a:r>
            <a:r>
              <a:rPr lang="en-US" dirty="0"/>
              <a:t>, a faster and lighter distillation of BERT</a:t>
            </a:r>
          </a:p>
          <a:p>
            <a:pPr lvl="1"/>
            <a:r>
              <a:rPr lang="en-US" dirty="0" err="1"/>
              <a:t>XlmROBERTa</a:t>
            </a:r>
            <a:r>
              <a:rPr lang="en-US" dirty="0"/>
              <a:t>, </a:t>
            </a:r>
            <a:r>
              <a:rPr lang="en-US" dirty="0" err="1">
                <a:hlinkClick r:id="rId4"/>
              </a:rPr>
              <a:t>Conneau</a:t>
            </a:r>
            <a:r>
              <a:rPr lang="en-US" dirty="0">
                <a:hlinkClick r:id="rId4"/>
              </a:rPr>
              <a:t>, et. al., 2019</a:t>
            </a:r>
            <a:r>
              <a:rPr lang="en-US" dirty="0"/>
              <a:t>, a larger </a:t>
            </a:r>
            <a:r>
              <a:rPr lang="en-US" dirty="0" err="1"/>
              <a:t>mulit</a:t>
            </a:r>
            <a:r>
              <a:rPr lang="en-US" dirty="0"/>
              <a:t>-language embedding model </a:t>
            </a:r>
          </a:p>
          <a:p>
            <a:pPr lvl="1"/>
            <a:r>
              <a:rPr lang="en-US" dirty="0" err="1"/>
              <a:t>LegalBERT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Chalkidis, et. al., 2020</a:t>
            </a:r>
            <a:r>
              <a:rPr lang="en-US" dirty="0"/>
              <a:t>, trained on legal documents</a:t>
            </a:r>
          </a:p>
          <a:p>
            <a:pPr lvl="1"/>
            <a:r>
              <a:rPr lang="en-US" dirty="0" err="1"/>
              <a:t>FinBERT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Araci, 2019</a:t>
            </a:r>
            <a:r>
              <a:rPr lang="en-US" dirty="0"/>
              <a:t>, trained on financial statements 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5ECDA8-FDFE-2649-52BE-F22A79BD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</p:spTree>
    <p:extLst>
      <p:ext uri="{BB962C8B-B14F-4D97-AF65-F5344CB8AC3E}">
        <p14:creationId xmlns:p14="http://schemas.microsoft.com/office/powerpoint/2010/main" val="290406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8D912-DE23-6690-6888-0EEE29E3B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0A77E-F16C-3DEF-078E-54300553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Bidirectional encoder representation from transformer (BERT) models are a family of text embedding models  </a:t>
            </a:r>
          </a:p>
          <a:p>
            <a:r>
              <a:rPr lang="en-US" dirty="0"/>
              <a:t>BERT is an </a:t>
            </a:r>
            <a:r>
              <a:rPr lang="en-US" b="1" dirty="0"/>
              <a:t>encoder only model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Maps natural language </a:t>
            </a:r>
            <a:r>
              <a:rPr lang="en-US" b="1" dirty="0"/>
              <a:t>tokens </a:t>
            </a:r>
            <a:r>
              <a:rPr lang="en-US" dirty="0"/>
              <a:t>to an embedding </a:t>
            </a:r>
          </a:p>
          <a:p>
            <a:r>
              <a:rPr lang="en-US" dirty="0"/>
              <a:t>BERT uses a transformer attention model</a:t>
            </a:r>
          </a:p>
          <a:p>
            <a:pPr lvl="1"/>
            <a:r>
              <a:rPr lang="en-US" dirty="0"/>
              <a:t>We will not discuss the details here</a:t>
            </a:r>
          </a:p>
          <a:p>
            <a:pPr lvl="1"/>
            <a:r>
              <a:rPr lang="en-US" dirty="0"/>
              <a:t>For one of the many introductions to transformer models, see </a:t>
            </a:r>
            <a:r>
              <a:rPr lang="en-US" dirty="0">
                <a:hlinkClick r:id="rId2"/>
              </a:rPr>
              <a:t>this tutorial on the </a:t>
            </a:r>
            <a:r>
              <a:rPr lang="en-US" dirty="0" err="1">
                <a:hlinkClick r:id="rId2"/>
              </a:rPr>
              <a:t>HuggingFace</a:t>
            </a:r>
            <a:r>
              <a:rPr lang="en-US" dirty="0">
                <a:hlinkClick r:id="rId2"/>
              </a:rPr>
              <a:t> web site</a:t>
            </a:r>
            <a:endParaRPr lang="en-US" dirty="0"/>
          </a:p>
          <a:p>
            <a:r>
              <a:rPr lang="en-US" dirty="0"/>
              <a:t>BERT process tokens </a:t>
            </a:r>
            <a:r>
              <a:rPr lang="en-US" b="1" dirty="0"/>
              <a:t>bidirectionally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Tokens processed right to left</a:t>
            </a:r>
          </a:p>
          <a:p>
            <a:pPr lvl="1"/>
            <a:r>
              <a:rPr lang="en-US" dirty="0"/>
              <a:t>And, tokens processed left to right </a:t>
            </a:r>
          </a:p>
          <a:p>
            <a:pPr lvl="1"/>
            <a:r>
              <a:rPr lang="en-US" dirty="0"/>
              <a:t>Bidirectional processing allows BERT embeddings to represent </a:t>
            </a:r>
            <a:r>
              <a:rPr lang="en-US" b="1" dirty="0"/>
              <a:t>semantics</a:t>
            </a:r>
            <a:r>
              <a:rPr lang="en-US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E9AC76-7BF7-95A2-968C-BCDFB13A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</p:spTree>
    <p:extLst>
      <p:ext uri="{BB962C8B-B14F-4D97-AF65-F5344CB8AC3E}">
        <p14:creationId xmlns:p14="http://schemas.microsoft.com/office/powerpoint/2010/main" val="313890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3C6CB-2DB6-9473-5B6D-A0FF87153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4E56-97C8-02E2-5C7C-34C2D4562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4996815" cy="5266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(BERT) models </a:t>
            </a:r>
            <a:r>
              <a:rPr lang="en-US" b="1" dirty="0"/>
              <a:t>process tokenized text</a:t>
            </a:r>
          </a:p>
          <a:p>
            <a:r>
              <a:rPr lang="en-US" dirty="0"/>
              <a:t>Natural language text processed by BERT must first be </a:t>
            </a:r>
            <a:r>
              <a:rPr lang="en-US" b="1" dirty="0">
                <a:hlinkClick r:id="rId2"/>
              </a:rPr>
              <a:t>tokenized</a:t>
            </a:r>
            <a:endParaRPr lang="en-US" b="1" dirty="0"/>
          </a:p>
          <a:p>
            <a:r>
              <a:rPr lang="en-US" dirty="0"/>
              <a:t>Tokenization can be done at the word level</a:t>
            </a:r>
          </a:p>
          <a:p>
            <a:r>
              <a:rPr lang="en-US" dirty="0"/>
              <a:t>Tokenization can be done at the sentence or phrase level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A90412-7D1A-DC9F-F957-411DD7B71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C07ACD-7946-0EF4-5B42-76542FD668AF}"/>
              </a:ext>
            </a:extLst>
          </p:cNvPr>
          <p:cNvSpPr txBox="1"/>
          <p:nvPr/>
        </p:nvSpPr>
        <p:spPr>
          <a:xfrm>
            <a:off x="7181707" y="6423951"/>
            <a:ext cx="485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Example from Kagel example notebook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BA12B-A850-53B3-F34F-435466B40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823" y="1152354"/>
            <a:ext cx="6214110" cy="9050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CF8EB7-94F2-FE4C-A30D-79B2F202A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4467" y="2106688"/>
            <a:ext cx="6214111" cy="29073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467504-3691-DE92-CE46-554BB51063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9112" y="5126356"/>
            <a:ext cx="6144820" cy="136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5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E6E46-67AB-79C6-6FA6-017DD1D90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AC77-4BF2-77A9-2A07-E469FFC72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593"/>
            <a:ext cx="10515600" cy="294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Tokenization can be performed at many levels</a:t>
            </a:r>
          </a:p>
          <a:p>
            <a:r>
              <a:rPr lang="en-US" dirty="0"/>
              <a:t>Models like BERT do not simply use tokenized words and sentences  </a:t>
            </a:r>
          </a:p>
          <a:p>
            <a:r>
              <a:rPr lang="en-US" dirty="0"/>
              <a:t>Sub-word tokenization is used. </a:t>
            </a:r>
          </a:p>
          <a:p>
            <a:r>
              <a:rPr lang="en-US" dirty="0"/>
              <a:t>Example of the result shows both words, parts of words and other general tokes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643275-5279-20C7-C263-D817AF27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C71314-C144-068F-F58D-231CD2534E77}"/>
              </a:ext>
            </a:extLst>
          </p:cNvPr>
          <p:cNvSpPr txBox="1"/>
          <p:nvPr/>
        </p:nvSpPr>
        <p:spPr>
          <a:xfrm>
            <a:off x="2543175" y="5988274"/>
            <a:ext cx="633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Example from TensorFlow </a:t>
            </a:r>
            <a:r>
              <a:rPr lang="en-US" dirty="0" err="1">
                <a:hlinkClick r:id="rId2"/>
              </a:rPr>
              <a:t>Subword</a:t>
            </a:r>
            <a:r>
              <a:rPr lang="en-US" dirty="0">
                <a:hlinkClick r:id="rId2"/>
              </a:rPr>
              <a:t> Tokenizer Documentation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3E63E18-20A8-2115-6D28-58D3C3489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174" y="4227280"/>
            <a:ext cx="10063652" cy="1384995"/>
          </a:xfrm>
          <a:prstGeom prst="rect">
            <a:avLst/>
          </a:prstGeom>
          <a:solidFill>
            <a:srgbClr val="FFF7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['[PAD]', '[UNK]', '[START]', '[END]', '!', '#', '$', '%', '&amp;', “’”]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['as', 'all', 'at', 'one’, </a:t>
            </a:r>
            <a:r>
              <a:rPr lang="en-US" altLang="en-US" dirty="0">
                <a:solidFill>
                  <a:srgbClr val="37474F"/>
                </a:solidFill>
                <a:latin typeface="Roboto Mono" panose="00000009000000000000" pitchFamily="49" charset="0"/>
              </a:rPr>
              <a:t>‘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people', 're', 'like', 'if', 'our', 'from’]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['choose', 'consider', 'extraordinary', 'focus', 'generation’, </a:t>
            </a:r>
            <a:r>
              <a:rPr lang="en-US" altLang="en-US" dirty="0">
                <a:solidFill>
                  <a:srgbClr val="37474F"/>
                </a:solidFill>
                <a:latin typeface="Roboto Mono" panose="00000009000000000000" pitchFamily="49" charset="0"/>
              </a:rPr>
              <a:t>‘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killed’,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'patterns', 'putting', 'scientific', 'wait’]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['##_', '##`', '##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  <a:cs typeface="Angsana New" panose="02020603050405020304" pitchFamily="18" charset="-34"/>
              </a:rPr>
              <a:t>ย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', '##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  <a:cs typeface="Angsana New" panose="02020603050405020304" pitchFamily="18" charset="-34"/>
              </a:rPr>
              <a:t>ร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', '##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  <a:cs typeface="Angsana New" panose="02020603050405020304" pitchFamily="18" charset="-34"/>
              </a:rPr>
              <a:t>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', '##–', '##—', '##’', '##♪', '##♫']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94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B37A3-49F9-853D-776F-BE6E4E279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D6E1-2DB2-E392-97CD-1D28356E0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952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token embedding has three components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305EB3-B1CA-A6C2-E62A-1A6AAE5F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FF867A-156D-D61C-8FD6-BDB8E17CA2D5}"/>
              </a:ext>
            </a:extLst>
          </p:cNvPr>
          <p:cNvSpPr txBox="1"/>
          <p:nvPr/>
        </p:nvSpPr>
        <p:spPr>
          <a:xfrm>
            <a:off x="4560047" y="637689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Image credit, Wikipedia Commons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C20537B-2668-A967-B76C-6A8D7D400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766" y="3568727"/>
            <a:ext cx="6816893" cy="175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8FA411-3021-C154-F30C-D266661A5D9D}"/>
              </a:ext>
            </a:extLst>
          </p:cNvPr>
          <p:cNvSpPr txBox="1">
            <a:spLocks/>
          </p:cNvSpPr>
          <p:nvPr/>
        </p:nvSpPr>
        <p:spPr>
          <a:xfrm>
            <a:off x="436245" y="2537460"/>
            <a:ext cx="4752975" cy="3839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Text tokens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Positional embeddings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Sentence embeddings </a:t>
            </a:r>
          </a:p>
          <a:p>
            <a:pPr marL="0" indent="0">
              <a:buNone/>
            </a:pPr>
            <a:r>
              <a:rPr lang="en-US" dirty="0"/>
              <a:t>To capture semantics, BERT processes tokes both left to right and right to left</a:t>
            </a:r>
          </a:p>
        </p:txBody>
      </p:sp>
    </p:spTree>
    <p:extLst>
      <p:ext uri="{BB962C8B-B14F-4D97-AF65-F5344CB8AC3E}">
        <p14:creationId xmlns:p14="http://schemas.microsoft.com/office/powerpoint/2010/main" val="37094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1D629-F954-EF54-B591-189F8A046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607DE-B451-7D32-2BE8-C32BC13A0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94" y="1002128"/>
            <a:ext cx="10515600" cy="927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models output embedding vectors from input text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A44E9D-1C6D-9194-AD4A-692B5C37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95D941-0CA8-5141-149A-026EF0A1F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814" y="2907829"/>
            <a:ext cx="8835266" cy="329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09D8C4-46E9-DB5A-D0D3-76653A92B4EE}"/>
              </a:ext>
            </a:extLst>
          </p:cNvPr>
          <p:cNvSpPr txBox="1"/>
          <p:nvPr/>
        </p:nvSpPr>
        <p:spPr>
          <a:xfrm>
            <a:off x="4560047" y="637689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Image credit, Wikipedia Commons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30E0C-08A2-3B7E-70F7-CC2056C4F3EE}"/>
              </a:ext>
            </a:extLst>
          </p:cNvPr>
          <p:cNvSpPr txBox="1"/>
          <p:nvPr/>
        </p:nvSpPr>
        <p:spPr>
          <a:xfrm>
            <a:off x="405784" y="3166243"/>
            <a:ext cx="29708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BERT encoder processes tokens in multiple transformer layers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1F6FB6-04B6-2502-30DA-D4C58986A416}"/>
              </a:ext>
            </a:extLst>
          </p:cNvPr>
          <p:cNvSpPr txBox="1"/>
          <p:nvPr/>
        </p:nvSpPr>
        <p:spPr>
          <a:xfrm>
            <a:off x="246717" y="4819015"/>
            <a:ext cx="30336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Input IDs (keys) and embedded tokens (values) are bidirectionally processed by the BERT algorithm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F8EEC8-3CB6-DE1E-4662-0F1B984670E8}"/>
              </a:ext>
            </a:extLst>
          </p:cNvPr>
          <p:cNvSpPr txBox="1"/>
          <p:nvPr/>
        </p:nvSpPr>
        <p:spPr>
          <a:xfrm>
            <a:off x="1330662" y="2052419"/>
            <a:ext cx="3624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The final hidden state are the full token embeddings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BB1E42-CB46-31BB-EF56-0A605518E6CE}"/>
              </a:ext>
            </a:extLst>
          </p:cNvPr>
          <p:cNvSpPr txBox="1"/>
          <p:nvPr/>
        </p:nvSpPr>
        <p:spPr>
          <a:xfrm>
            <a:off x="7052310" y="2012285"/>
            <a:ext cx="4719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Embedding vector for input text is created from the final hidden state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252E78-B6C9-CD09-99EB-47B95D49FC72}"/>
              </a:ext>
            </a:extLst>
          </p:cNvPr>
          <p:cNvCxnSpPr>
            <a:cxnSpLocks/>
          </p:cNvCxnSpPr>
          <p:nvPr/>
        </p:nvCxnSpPr>
        <p:spPr>
          <a:xfrm flipV="1">
            <a:off x="2863215" y="5640705"/>
            <a:ext cx="714375" cy="21516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623DBA-1F2D-A7E3-0AE2-9E3CA3D290FD}"/>
              </a:ext>
            </a:extLst>
          </p:cNvPr>
          <p:cNvCxnSpPr>
            <a:cxnSpLocks/>
          </p:cNvCxnSpPr>
          <p:nvPr/>
        </p:nvCxnSpPr>
        <p:spPr>
          <a:xfrm>
            <a:off x="2908935" y="5855872"/>
            <a:ext cx="891540" cy="20774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4CB191-0D33-E263-C2A5-DFCB9C5524D3}"/>
              </a:ext>
            </a:extLst>
          </p:cNvPr>
          <p:cNvCxnSpPr>
            <a:cxnSpLocks/>
          </p:cNvCxnSpPr>
          <p:nvPr/>
        </p:nvCxnSpPr>
        <p:spPr>
          <a:xfrm>
            <a:off x="2489835" y="4274149"/>
            <a:ext cx="1773555" cy="6471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862B4-C488-AC7D-F8C4-79E90130FCD9}"/>
              </a:ext>
            </a:extLst>
          </p:cNvPr>
          <p:cNvCxnSpPr>
            <a:cxnSpLocks/>
          </p:cNvCxnSpPr>
          <p:nvPr/>
        </p:nvCxnSpPr>
        <p:spPr>
          <a:xfrm>
            <a:off x="3577590" y="2828990"/>
            <a:ext cx="2114550" cy="110292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C54F6A-6240-F0DB-92D1-E84FE531EDF0}"/>
              </a:ext>
            </a:extLst>
          </p:cNvPr>
          <p:cNvCxnSpPr>
            <a:cxnSpLocks/>
          </p:cNvCxnSpPr>
          <p:nvPr/>
        </p:nvCxnSpPr>
        <p:spPr>
          <a:xfrm>
            <a:off x="9824085" y="2653070"/>
            <a:ext cx="1037253" cy="4673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17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Focus on introducing graph theory through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Appling vector search for information retrieval </a:t>
            </a:r>
          </a:p>
          <a:p>
            <a:r>
              <a:rPr lang="en-US" dirty="0"/>
              <a:t>Brief introduction to text embedding with the BERT family of models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 to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Markov processes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and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random walks  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PageRank algorithm</a:t>
            </a:r>
          </a:p>
          <a:p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2426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6627D-B11B-C878-5A93-9D7D61448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E9B79-9825-1CC2-9BE8-B0E6868C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927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transformer layers use bidirectional attention to compute embeddings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82A5B7-C232-BFB4-F776-5B40BB20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3CE6D8-6AAA-8B39-887C-B929A8CCF85A}"/>
              </a:ext>
            </a:extLst>
          </p:cNvPr>
          <p:cNvSpPr txBox="1"/>
          <p:nvPr/>
        </p:nvSpPr>
        <p:spPr>
          <a:xfrm>
            <a:off x="4560047" y="637689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Image credit, Wikipedia Commons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15CA6B2-47DB-D693-2AE8-6EBB69F72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234" y="2772022"/>
            <a:ext cx="7798077" cy="371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409196-A37F-1956-0A74-0B03BB369135}"/>
              </a:ext>
            </a:extLst>
          </p:cNvPr>
          <p:cNvSpPr txBox="1"/>
          <p:nvPr/>
        </p:nvSpPr>
        <p:spPr>
          <a:xfrm>
            <a:off x="210335" y="2088601"/>
            <a:ext cx="5491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Embedding hidden state is based on attention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20C082-E49B-51F0-DCC2-D036C85935D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956001" y="2488711"/>
            <a:ext cx="1473124" cy="3630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A4B5AE-B967-F96A-7F7F-7DC48864269F}"/>
              </a:ext>
            </a:extLst>
          </p:cNvPr>
          <p:cNvSpPr txBox="1"/>
          <p:nvPr/>
        </p:nvSpPr>
        <p:spPr>
          <a:xfrm>
            <a:off x="6096000" y="1965036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Transformers compute bidirectional </a:t>
            </a:r>
            <a:r>
              <a:rPr lang="en-US" sz="2000" b="1" dirty="0"/>
              <a:t>cross attention </a:t>
            </a:r>
            <a:r>
              <a:rPr lang="en-US" sz="2000" dirty="0"/>
              <a:t>between input tokens to capture semantics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448700-A2F1-E8B3-DF87-41B17FFD8ED2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9035416" y="2672922"/>
            <a:ext cx="108584" cy="533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8B01AD-7FB5-643C-3D4D-5500142A0D4F}"/>
              </a:ext>
            </a:extLst>
          </p:cNvPr>
          <p:cNvSpPr txBox="1"/>
          <p:nvPr/>
        </p:nvSpPr>
        <p:spPr>
          <a:xfrm>
            <a:off x="210335" y="4081530"/>
            <a:ext cx="24528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Token embeddings are input to transformer encoder layers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ECF47A-93F9-5664-3797-31CC038BAD86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436763" y="5712746"/>
            <a:ext cx="1455027" cy="3851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88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DCFE6-17D6-E8B7-86B4-D01C8A7ED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35886-D2C7-14A1-3CF9-AFE4B563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198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uses </a:t>
            </a:r>
            <a:r>
              <a:rPr lang="en-US" b="1" dirty="0"/>
              <a:t>self-supervised learning </a:t>
            </a:r>
            <a:r>
              <a:rPr lang="en-US" dirty="0"/>
              <a:t>with two simultaneous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Masked language model (MLM) learns to predict masked (missing) tokens </a:t>
            </a:r>
          </a:p>
          <a:p>
            <a:pPr lvl="1"/>
            <a:r>
              <a:rPr lang="en-US" dirty="0"/>
              <a:t>A randomly sampled fraction of tokens are masked at the input  </a:t>
            </a:r>
          </a:p>
          <a:p>
            <a:pPr lvl="1"/>
            <a:r>
              <a:rPr lang="en-US" dirty="0"/>
              <a:t>The loss function measures how well the model predicts the missing tokens </a:t>
            </a:r>
          </a:p>
          <a:p>
            <a:pPr lvl="1"/>
            <a:r>
              <a:rPr lang="en-US" dirty="0"/>
              <a:t>To ensure diversity, random tokens are used to compute the loss function about 10% of the time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Next sentence prediction learns to generate next sentence in a sequence </a:t>
            </a:r>
          </a:p>
          <a:p>
            <a:pPr lvl="1"/>
            <a:r>
              <a:rPr lang="en-US" dirty="0"/>
              <a:t>Loss function based on prediction if next sentence is the correct one</a:t>
            </a:r>
          </a:p>
          <a:p>
            <a:pPr lvl="1"/>
            <a:r>
              <a:rPr lang="en-US" dirty="0"/>
              <a:t>Random sentences are substituted to create the negative cases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EBDA64-BEF4-A30C-D517-B6823F58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</p:spTree>
    <p:extLst>
      <p:ext uri="{BB962C8B-B14F-4D97-AF65-F5344CB8AC3E}">
        <p14:creationId xmlns:p14="http://schemas.microsoft.com/office/powerpoint/2010/main" val="49147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71E88-BEED-7202-73ED-787A305BD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0A209-F972-20BB-D07C-799C27619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62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uses MLM as one </a:t>
            </a:r>
            <a:r>
              <a:rPr lang="en-US" b="1" dirty="0"/>
              <a:t>self-supervised learning </a:t>
            </a:r>
            <a:r>
              <a:rPr lang="en-US" dirty="0"/>
              <a:t>step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3C7444-DCB8-D7F0-4E05-EF215FE6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84818F-CB57-540A-88EE-72DE8F8B1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40" y="2028826"/>
            <a:ext cx="7885055" cy="408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851930-978B-2217-9623-48442588CA73}"/>
              </a:ext>
            </a:extLst>
          </p:cNvPr>
          <p:cNvSpPr txBox="1"/>
          <p:nvPr/>
        </p:nvSpPr>
        <p:spPr>
          <a:xfrm>
            <a:off x="7154657" y="634260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Image credit, Wikipedia Commons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14A5E-2BDB-EA10-1DE1-E39B68CA567E}"/>
              </a:ext>
            </a:extLst>
          </p:cNvPr>
          <p:cNvSpPr txBox="1"/>
          <p:nvPr/>
        </p:nvSpPr>
        <p:spPr>
          <a:xfrm>
            <a:off x="130506" y="5634718"/>
            <a:ext cx="380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 with the full input sequence of tokens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8933FF-4DFF-7474-976A-A8F903B7C43E}"/>
              </a:ext>
            </a:extLst>
          </p:cNvPr>
          <p:cNvCxnSpPr>
            <a:cxnSpLocks/>
          </p:cNvCxnSpPr>
          <p:nvPr/>
        </p:nvCxnSpPr>
        <p:spPr>
          <a:xfrm flipV="1">
            <a:off x="3120390" y="5812155"/>
            <a:ext cx="1725930" cy="21717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6FAA93-A51E-4A8B-C853-FC69A94BD55B}"/>
              </a:ext>
            </a:extLst>
          </p:cNvPr>
          <p:cNvSpPr txBox="1"/>
          <p:nvPr/>
        </p:nvSpPr>
        <p:spPr>
          <a:xfrm>
            <a:off x="260046" y="4661608"/>
            <a:ext cx="380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Random input tokens are masked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6EE1BB-00AF-9623-92E9-7CA96100DA51}"/>
              </a:ext>
            </a:extLst>
          </p:cNvPr>
          <p:cNvCxnSpPr>
            <a:cxnSpLocks/>
          </p:cNvCxnSpPr>
          <p:nvPr/>
        </p:nvCxnSpPr>
        <p:spPr>
          <a:xfrm>
            <a:off x="3474720" y="4991921"/>
            <a:ext cx="701720" cy="2258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246370-7701-5F8C-D630-0142DC053B4B}"/>
              </a:ext>
            </a:extLst>
          </p:cNvPr>
          <p:cNvSpPr txBox="1"/>
          <p:nvPr/>
        </p:nvSpPr>
        <p:spPr>
          <a:xfrm>
            <a:off x="1115391" y="2191433"/>
            <a:ext cx="380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Embedding  vector is used to predict missing tokens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BB74A7-48AA-4B61-6002-263CB4564852}"/>
              </a:ext>
            </a:extLst>
          </p:cNvPr>
          <p:cNvCxnSpPr>
            <a:cxnSpLocks/>
          </p:cNvCxnSpPr>
          <p:nvPr/>
        </p:nvCxnSpPr>
        <p:spPr>
          <a:xfrm flipV="1">
            <a:off x="4754880" y="2251710"/>
            <a:ext cx="3617595" cy="2932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0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A2927-4467-996A-B3D2-DB264BC23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D206AA-D3F9-8756-CC8E-04364C090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527" y="3011806"/>
            <a:ext cx="7466954" cy="33245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D280F-1F5D-BF9E-3A53-FA748D38E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10713"/>
            <a:ext cx="10688955" cy="62858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Sentence BERT models can accurately score similarity between text strings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ED2166-A8FD-FA4C-F1B5-38FBBC0F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Reranking with Sentence BERT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693A2-9F63-C4B4-ACF1-8A18C3467DD1}"/>
              </a:ext>
            </a:extLst>
          </p:cNvPr>
          <p:cNvSpPr txBox="1"/>
          <p:nvPr/>
        </p:nvSpPr>
        <p:spPr>
          <a:xfrm>
            <a:off x="2980204" y="6336341"/>
            <a:ext cx="576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Image credit, </a:t>
            </a:r>
            <a:r>
              <a:rPr lang="en-US" dirty="0" err="1">
                <a:hlinkClick r:id="rId3"/>
              </a:rPr>
              <a:t>Pincone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Rerankers</a:t>
            </a:r>
            <a:r>
              <a:rPr lang="en-US" dirty="0">
                <a:hlinkClick r:id="rId3"/>
              </a:rPr>
              <a:t> and Two-Stage Retrieval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815E2-67EC-034A-CEFA-90FCF39DC39B}"/>
              </a:ext>
            </a:extLst>
          </p:cNvPr>
          <p:cNvSpPr txBox="1"/>
          <p:nvPr/>
        </p:nvSpPr>
        <p:spPr>
          <a:xfrm>
            <a:off x="4184790" y="1861217"/>
            <a:ext cx="3456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Inputs are query and candidate document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BB8A49-B33D-F1A7-E760-FACEEF1CCFB2}"/>
              </a:ext>
            </a:extLst>
          </p:cNvPr>
          <p:cNvCxnSpPr>
            <a:cxnSpLocks/>
          </p:cNvCxnSpPr>
          <p:nvPr/>
        </p:nvCxnSpPr>
        <p:spPr>
          <a:xfrm>
            <a:off x="6000789" y="2692216"/>
            <a:ext cx="1308696" cy="4624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191F57-87E7-3B35-833E-FD0C7A92E069}"/>
              </a:ext>
            </a:extLst>
          </p:cNvPr>
          <p:cNvSpPr txBox="1"/>
          <p:nvPr/>
        </p:nvSpPr>
        <p:spPr>
          <a:xfrm>
            <a:off x="8191005" y="4576044"/>
            <a:ext cx="3807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Transformer layers process both documents simultaneously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F4240A-82F9-81D8-B614-6DFAF481A0BC}"/>
              </a:ext>
            </a:extLst>
          </p:cNvPr>
          <p:cNvCxnSpPr>
            <a:cxnSpLocks/>
          </p:cNvCxnSpPr>
          <p:nvPr/>
        </p:nvCxnSpPr>
        <p:spPr>
          <a:xfrm flipH="1">
            <a:off x="7178040" y="4874895"/>
            <a:ext cx="101296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6E4189-BF42-12F8-6DB7-9EF64047AAF0}"/>
              </a:ext>
            </a:extLst>
          </p:cNvPr>
          <p:cNvSpPr txBox="1"/>
          <p:nvPr/>
        </p:nvSpPr>
        <p:spPr>
          <a:xfrm>
            <a:off x="348615" y="5239904"/>
            <a:ext cx="3491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Similarity Scores ranked for final result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C6A6E0-706E-5977-1738-E40FA9075B51}"/>
              </a:ext>
            </a:extLst>
          </p:cNvPr>
          <p:cNvCxnSpPr>
            <a:cxnSpLocks/>
          </p:cNvCxnSpPr>
          <p:nvPr/>
        </p:nvCxnSpPr>
        <p:spPr>
          <a:xfrm>
            <a:off x="3742834" y="5747287"/>
            <a:ext cx="1389236" cy="21353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BBF051-5AED-6DF9-C26E-DCC42055FE2B}"/>
              </a:ext>
            </a:extLst>
          </p:cNvPr>
          <p:cNvCxnSpPr>
            <a:cxnSpLocks/>
          </p:cNvCxnSpPr>
          <p:nvPr/>
        </p:nvCxnSpPr>
        <p:spPr>
          <a:xfrm flipH="1">
            <a:off x="4120515" y="2692215"/>
            <a:ext cx="1880274" cy="5134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81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C8EB9-A4DA-522F-F3F3-6199E4C40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8A78-6D7E-E4B6-11FA-80B85555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Sparse Text Embedding</a:t>
            </a:r>
          </a:p>
        </p:txBody>
      </p:sp>
    </p:spTree>
    <p:extLst>
      <p:ext uri="{BB962C8B-B14F-4D97-AF65-F5344CB8AC3E}">
        <p14:creationId xmlns:p14="http://schemas.microsoft.com/office/powerpoint/2010/main" val="2334260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1B107-3411-EAA8-AE6A-847513009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D6421-D3C5-F4CB-AC96-494B89AB4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3072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Spare text embedding is an alternative to dense embedding   </a:t>
            </a:r>
          </a:p>
          <a:p>
            <a:r>
              <a:rPr lang="en-US" dirty="0"/>
              <a:t>Spare encoders produce long vectors of mostly 0 values    </a:t>
            </a:r>
          </a:p>
          <a:p>
            <a:pPr lvl="1"/>
            <a:r>
              <a:rPr lang="en-US" dirty="0"/>
              <a:t>Length of vector = length of vocabulary   </a:t>
            </a:r>
          </a:p>
          <a:p>
            <a:pPr lvl="1"/>
            <a:r>
              <a:rPr lang="en-US" dirty="0"/>
              <a:t>Each vocabulary word encoded by position in the encoding vector</a:t>
            </a:r>
          </a:p>
          <a:p>
            <a:pPr lvl="1"/>
            <a:r>
              <a:rPr lang="en-US" dirty="0"/>
              <a:t>Any given document has only a fraction of total vocabulary  </a:t>
            </a:r>
          </a:p>
          <a:p>
            <a:r>
              <a:rPr lang="en-US" dirty="0"/>
              <a:t>Example:   </a:t>
            </a:r>
          </a:p>
          <a:p>
            <a:pPr marL="457200" lvl="1" indent="0">
              <a:buNone/>
            </a:pPr>
            <a:r>
              <a:rPr lang="en-US" dirty="0"/>
              <a:t>“A dog ran in from the street”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E261AE-6CD7-1E9A-2137-4D6C59AAB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Sparse Encoding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BDC40F-0526-DF54-9316-68E8291C7BBD}"/>
              </a:ext>
            </a:extLst>
          </p:cNvPr>
          <p:cNvSpPr/>
          <p:nvPr/>
        </p:nvSpPr>
        <p:spPr>
          <a:xfrm>
            <a:off x="1555087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52D93E-85E6-216D-7AD4-6302F131F70C}"/>
              </a:ext>
            </a:extLst>
          </p:cNvPr>
          <p:cNvSpPr txBox="1"/>
          <p:nvPr/>
        </p:nvSpPr>
        <p:spPr>
          <a:xfrm rot="16200000">
            <a:off x="1221138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F03E10-D133-D515-AA26-4CA713024510}"/>
              </a:ext>
            </a:extLst>
          </p:cNvPr>
          <p:cNvSpPr/>
          <p:nvPr/>
        </p:nvSpPr>
        <p:spPr>
          <a:xfrm>
            <a:off x="2016754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474A03-66A3-94F2-4CB9-FFB96A2A8D45}"/>
              </a:ext>
            </a:extLst>
          </p:cNvPr>
          <p:cNvSpPr txBox="1"/>
          <p:nvPr/>
        </p:nvSpPr>
        <p:spPr>
          <a:xfrm rot="16200000">
            <a:off x="1682804" y="4951670"/>
            <a:ext cx="1129567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C85970-C141-B64A-0D36-EC3614F65B7B}"/>
              </a:ext>
            </a:extLst>
          </p:cNvPr>
          <p:cNvSpPr/>
          <p:nvPr/>
        </p:nvSpPr>
        <p:spPr>
          <a:xfrm>
            <a:off x="2478421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3A8FBB-A8F9-8C53-7645-5776DA09C9CC}"/>
              </a:ext>
            </a:extLst>
          </p:cNvPr>
          <p:cNvSpPr txBox="1"/>
          <p:nvPr/>
        </p:nvSpPr>
        <p:spPr>
          <a:xfrm rot="16200000">
            <a:off x="2144471" y="4951670"/>
            <a:ext cx="1129567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3DA2CA-1AF5-BBE7-A825-8379E880FA95}"/>
              </a:ext>
            </a:extLst>
          </p:cNvPr>
          <p:cNvSpPr/>
          <p:nvPr/>
        </p:nvSpPr>
        <p:spPr>
          <a:xfrm>
            <a:off x="2940088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C7325E-9E87-48D5-DF51-14EC2C3BCD64}"/>
              </a:ext>
            </a:extLst>
          </p:cNvPr>
          <p:cNvSpPr txBox="1"/>
          <p:nvPr/>
        </p:nvSpPr>
        <p:spPr>
          <a:xfrm rot="16200000">
            <a:off x="2606139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dog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812AB2-DC2E-E3E6-906B-5089EF8399E8}"/>
              </a:ext>
            </a:extLst>
          </p:cNvPr>
          <p:cNvSpPr/>
          <p:nvPr/>
        </p:nvSpPr>
        <p:spPr>
          <a:xfrm>
            <a:off x="3401755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4D5401-7EC6-F7E8-C5CF-7720CDE0FD1A}"/>
              </a:ext>
            </a:extLst>
          </p:cNvPr>
          <p:cNvSpPr txBox="1"/>
          <p:nvPr/>
        </p:nvSpPr>
        <p:spPr>
          <a:xfrm rot="16200000">
            <a:off x="3067806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89BA4B-AFFE-7757-42FC-75D2D34C877F}"/>
              </a:ext>
            </a:extLst>
          </p:cNvPr>
          <p:cNvSpPr/>
          <p:nvPr/>
        </p:nvSpPr>
        <p:spPr>
          <a:xfrm>
            <a:off x="3863422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0FD4B7-090E-83FB-45F0-1C637D6B102E}"/>
              </a:ext>
            </a:extLst>
          </p:cNvPr>
          <p:cNvSpPr txBox="1"/>
          <p:nvPr/>
        </p:nvSpPr>
        <p:spPr>
          <a:xfrm rot="16200000">
            <a:off x="3529473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AD25C5-F5BB-56D7-B799-B8E62205847A}"/>
              </a:ext>
            </a:extLst>
          </p:cNvPr>
          <p:cNvSpPr/>
          <p:nvPr/>
        </p:nvSpPr>
        <p:spPr>
          <a:xfrm>
            <a:off x="4325089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336A34-35A1-3E56-53F7-1D0CFA01A5FD}"/>
              </a:ext>
            </a:extLst>
          </p:cNvPr>
          <p:cNvSpPr txBox="1"/>
          <p:nvPr/>
        </p:nvSpPr>
        <p:spPr>
          <a:xfrm rot="16200000">
            <a:off x="3991140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0A958B-2E3A-4FCE-40F3-A2D8AEB93F0F}"/>
              </a:ext>
            </a:extLst>
          </p:cNvPr>
          <p:cNvSpPr/>
          <p:nvPr/>
        </p:nvSpPr>
        <p:spPr>
          <a:xfrm>
            <a:off x="4786756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D9ADA3-9402-BA56-924A-10378EBB08C5}"/>
              </a:ext>
            </a:extLst>
          </p:cNvPr>
          <p:cNvSpPr txBox="1"/>
          <p:nvPr/>
        </p:nvSpPr>
        <p:spPr>
          <a:xfrm rot="16200000">
            <a:off x="4452807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both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AE9DE8-86EE-3E16-8A14-99F92688EB4B}"/>
              </a:ext>
            </a:extLst>
          </p:cNvPr>
          <p:cNvSpPr/>
          <p:nvPr/>
        </p:nvSpPr>
        <p:spPr>
          <a:xfrm>
            <a:off x="5248423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39B799-236F-BE9C-2930-B07CA57A4634}"/>
              </a:ext>
            </a:extLst>
          </p:cNvPr>
          <p:cNvSpPr txBox="1"/>
          <p:nvPr/>
        </p:nvSpPr>
        <p:spPr>
          <a:xfrm rot="16200000">
            <a:off x="4914474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half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A7C29D-F6FD-A452-FC72-E8A00D62CD08}"/>
              </a:ext>
            </a:extLst>
          </p:cNvPr>
          <p:cNvSpPr/>
          <p:nvPr/>
        </p:nvSpPr>
        <p:spPr>
          <a:xfrm>
            <a:off x="5710090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D0C566-E02C-90FB-AD1B-2006D51BB8B2}"/>
              </a:ext>
            </a:extLst>
          </p:cNvPr>
          <p:cNvSpPr txBox="1"/>
          <p:nvPr/>
        </p:nvSpPr>
        <p:spPr>
          <a:xfrm rot="16200000">
            <a:off x="5376140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19CD582-E809-0542-6B0A-D6AFECB220B8}"/>
              </a:ext>
            </a:extLst>
          </p:cNvPr>
          <p:cNvSpPr/>
          <p:nvPr/>
        </p:nvSpPr>
        <p:spPr>
          <a:xfrm>
            <a:off x="6171757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A676F6-AF57-FD07-FBE3-81777E2995ED}"/>
              </a:ext>
            </a:extLst>
          </p:cNvPr>
          <p:cNvSpPr txBox="1"/>
          <p:nvPr/>
        </p:nvSpPr>
        <p:spPr>
          <a:xfrm rot="16200000">
            <a:off x="5837807" y="4951669"/>
            <a:ext cx="1129567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from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F524110-50ED-31FA-BBCB-366B88FA32BC}"/>
              </a:ext>
            </a:extLst>
          </p:cNvPr>
          <p:cNvSpPr/>
          <p:nvPr/>
        </p:nvSpPr>
        <p:spPr>
          <a:xfrm>
            <a:off x="7787592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328668-61F8-FE69-5504-CF24E68F5335}"/>
              </a:ext>
            </a:extLst>
          </p:cNvPr>
          <p:cNvSpPr txBox="1"/>
          <p:nvPr/>
        </p:nvSpPr>
        <p:spPr>
          <a:xfrm rot="16200000">
            <a:off x="7453642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road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D36A86-46BD-FE3F-472D-2E6148D704CE}"/>
              </a:ext>
            </a:extLst>
          </p:cNvPr>
          <p:cNvSpPr/>
          <p:nvPr/>
        </p:nvSpPr>
        <p:spPr>
          <a:xfrm>
            <a:off x="8249259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3BF54AF-65A5-075F-3750-46047A66805F}"/>
              </a:ext>
            </a:extLst>
          </p:cNvPr>
          <p:cNvSpPr txBox="1"/>
          <p:nvPr/>
        </p:nvSpPr>
        <p:spPr>
          <a:xfrm rot="16200000">
            <a:off x="7915309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street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EB98E5-8432-08DC-62BE-4DFD3B06313A}"/>
              </a:ext>
            </a:extLst>
          </p:cNvPr>
          <p:cNvSpPr/>
          <p:nvPr/>
        </p:nvSpPr>
        <p:spPr>
          <a:xfrm>
            <a:off x="8710926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DAC4823-5C46-875A-19AB-B0AD2655D0E9}"/>
              </a:ext>
            </a:extLst>
          </p:cNvPr>
          <p:cNvSpPr txBox="1"/>
          <p:nvPr/>
        </p:nvSpPr>
        <p:spPr>
          <a:xfrm rot="16200000">
            <a:off x="8376976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alley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61B3D1-3892-5266-E15B-51DB7497CF55}"/>
              </a:ext>
            </a:extLst>
          </p:cNvPr>
          <p:cNvSpPr/>
          <p:nvPr/>
        </p:nvSpPr>
        <p:spPr>
          <a:xfrm>
            <a:off x="9172593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1FE69D2-9512-5B06-75CE-3374A4EC6F0C}"/>
              </a:ext>
            </a:extLst>
          </p:cNvPr>
          <p:cNvSpPr txBox="1"/>
          <p:nvPr/>
        </p:nvSpPr>
        <p:spPr>
          <a:xfrm rot="16200000">
            <a:off x="8838643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wind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1F6F6AB-6FFE-6F42-C07E-A4E7A8CF2EB3}"/>
                  </a:ext>
                </a:extLst>
              </p:cNvPr>
              <p:cNvSpPr txBox="1"/>
              <p:nvPr/>
            </p:nvSpPr>
            <p:spPr>
              <a:xfrm>
                <a:off x="6633423" y="4449126"/>
                <a:ext cx="108526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1F6F6AB-6FFE-6F42-C07E-A4E7A8CF2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423" y="4449126"/>
                <a:ext cx="1085269" cy="1200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419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58DE5-95EA-6431-A18F-1D94D7B75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1285-419C-C318-0340-383BED3C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Models for Image Embedding</a:t>
            </a:r>
          </a:p>
        </p:txBody>
      </p:sp>
    </p:spTree>
    <p:extLst>
      <p:ext uri="{BB962C8B-B14F-4D97-AF65-F5344CB8AC3E}">
        <p14:creationId xmlns:p14="http://schemas.microsoft.com/office/powerpoint/2010/main" val="688913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191D3-5060-75F2-DCA7-538CB3C07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ABF0B-BCA3-6BBD-E987-49D4F6FAA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similarity search on images?</a:t>
            </a:r>
          </a:p>
          <a:p>
            <a:r>
              <a:rPr lang="en-US" dirty="0"/>
              <a:t>Vector embeddings can be found for other data, not just natural language</a:t>
            </a:r>
          </a:p>
          <a:p>
            <a:r>
              <a:rPr lang="en-US" dirty="0"/>
              <a:t>There are two commonly used methods to create embeddings for images  </a:t>
            </a:r>
          </a:p>
          <a:p>
            <a:r>
              <a:rPr lang="en-US" dirty="0"/>
              <a:t>Similar methods are used for videos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4EDC36-6486-69C7-0BFD-D1E36896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</p:spTree>
    <p:extLst>
      <p:ext uri="{BB962C8B-B14F-4D97-AF65-F5344CB8AC3E}">
        <p14:creationId xmlns:p14="http://schemas.microsoft.com/office/powerpoint/2010/main" val="6090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024A2-AB9E-675E-A00B-ACD4E8B0B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271E2-924A-388D-4854-3DF15340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two commonly used methods to create embeddings for images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feature maps from convolutional neural networks or transformer networks    </a:t>
            </a:r>
          </a:p>
          <a:p>
            <a:pPr lvl="1"/>
            <a:r>
              <a:rPr lang="en-US" dirty="0"/>
              <a:t>Network pretrained </a:t>
            </a:r>
          </a:p>
          <a:p>
            <a:pPr lvl="1"/>
            <a:r>
              <a:rPr lang="en-US" dirty="0"/>
              <a:t>Flatten multi-dimensional feature map is embedding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Contrastive language-image pre-training (CLIP) models </a:t>
            </a:r>
          </a:p>
          <a:p>
            <a:pPr lvl="1"/>
            <a:r>
              <a:rPr lang="en-US" dirty="0"/>
              <a:t>Model has both a text encoder and an image encoder  </a:t>
            </a:r>
          </a:p>
          <a:p>
            <a:pPr lvl="1"/>
            <a:r>
              <a:rPr lang="en-US" dirty="0"/>
              <a:t>Contrastive learning used to find embeddings for similarity between text query and image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288817-2F72-137B-39F8-8D665E0CA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</p:spTree>
    <p:extLst>
      <p:ext uri="{BB962C8B-B14F-4D97-AF65-F5344CB8AC3E}">
        <p14:creationId xmlns:p14="http://schemas.microsoft.com/office/powerpoint/2010/main" val="808923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CF680-019C-BFA7-F934-22FD77AC4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F4467-A9AB-DF8A-1189-AD1E9EC41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1592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similarity search on images?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49DE6A-9F59-5D16-9396-51E16765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4B874-1C7F-2272-A8BF-38732E23A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125" y="2326004"/>
            <a:ext cx="6199675" cy="415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0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1525"/>
                <a:ext cx="10515600" cy="535077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Web search </a:t>
                </a:r>
                <a:r>
                  <a:rPr lang="en-US" dirty="0"/>
                  <a:t>is undoubtedly the most widely used data mining application</a:t>
                </a:r>
                <a:endParaRPr lang="en-US" b="1" dirty="0"/>
              </a:p>
              <a:p>
                <a:r>
                  <a:rPr lang="en-US" dirty="0"/>
                  <a:t>Major search engines, like Google, Bing, Yahoo!, Baidu are complex</a:t>
                </a:r>
              </a:p>
              <a:p>
                <a:pPr lvl="1"/>
                <a:r>
                  <a:rPr lang="en-US" dirty="0"/>
                  <a:t>Employ multiple algorithms </a:t>
                </a:r>
              </a:p>
              <a:p>
                <a:pPr lvl="1"/>
                <a:r>
                  <a:rPr lang="en-US" dirty="0"/>
                  <a:t>Based on page content and hyperlinks</a:t>
                </a:r>
              </a:p>
              <a:p>
                <a:pPr lvl="1"/>
                <a:r>
                  <a:rPr lang="en-US" dirty="0"/>
                  <a:t>Typically use other information – e.g. user profiles and history</a:t>
                </a:r>
              </a:p>
              <a:p>
                <a:r>
                  <a:rPr lang="en-US" dirty="0"/>
                  <a:t>Complexity arises from:</a:t>
                </a:r>
              </a:p>
              <a:p>
                <a:pPr lvl="1"/>
                <a:r>
                  <a:rPr lang="en-US" dirty="0"/>
                  <a:t>Massive data volumes </a:t>
                </a:r>
              </a:p>
              <a:p>
                <a:pPr lvl="1"/>
                <a:r>
                  <a:rPr lang="en-US" dirty="0"/>
                  <a:t>Unlimited number of possible queries - can’t really know user intent</a:t>
                </a:r>
              </a:p>
              <a:p>
                <a:pPr lvl="1"/>
                <a:r>
                  <a:rPr lang="en-US" dirty="0"/>
                  <a:t>Pages in many formats, text, images, videos, documents, etc. </a:t>
                </a:r>
              </a:p>
              <a:p>
                <a:pPr lvl="1"/>
                <a:r>
                  <a:rPr lang="en-US" dirty="0"/>
                  <a:t>Web spam</a:t>
                </a:r>
              </a:p>
              <a:p>
                <a:pPr lvl="1"/>
                <a:r>
                  <a:rPr lang="en-US" dirty="0"/>
                  <a:t>Enormous number of topics</a:t>
                </a:r>
              </a:p>
              <a:p>
                <a:r>
                  <a:rPr lang="en-US" dirty="0"/>
                  <a:t>Small number of large companies dominate search   </a:t>
                </a:r>
              </a:p>
              <a:p>
                <a:pPr lvl="1"/>
                <a:r>
                  <a:rPr lang="en-US" dirty="0"/>
                  <a:t>Google’s US market share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90%</m:t>
                    </m:r>
                  </m:oMath>
                </a14:m>
                <a:r>
                  <a:rPr lang="en-US" dirty="0"/>
                  <a:t>, 2024 </a:t>
                </a:r>
              </a:p>
              <a:p>
                <a:pPr lvl="1"/>
                <a:r>
                  <a:rPr lang="en-US" dirty="0"/>
                  <a:t>Trade secrets make study of this subject difficult – cannot know details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1525"/>
                <a:ext cx="10515600" cy="5350779"/>
              </a:xfrm>
              <a:blipFill>
                <a:blip r:embed="rId2"/>
                <a:stretch>
                  <a:fillRect l="-104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6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36109-F91B-7FB7-E4E4-71D64B9E9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02724-41BB-288F-EEE8-E499F0DBB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15924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similarity search on images?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CBE795-70B7-0380-F7B4-5D5C9F694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0F71A58-6117-2A73-B7C3-5366217111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909A3C-2785-6584-7A1E-F9192C6CF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06" y="2395136"/>
            <a:ext cx="5990625" cy="417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63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32CC0-C406-9CAC-71A7-E8CD0AF66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6C2EB-6EDF-885B-28F1-8505FF37B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similarity search on images?</a:t>
            </a:r>
          </a:p>
          <a:p>
            <a:r>
              <a:rPr lang="en-US" dirty="0"/>
              <a:t>You can find an example of using the </a:t>
            </a:r>
            <a:r>
              <a:rPr lang="en-US" dirty="0" err="1">
                <a:hlinkClick r:id="rId2"/>
              </a:rPr>
              <a:t>HuggingFace</a:t>
            </a:r>
            <a:r>
              <a:rPr lang="en-US" dirty="0">
                <a:hlinkClick r:id="rId2"/>
              </a:rPr>
              <a:t> CLIP models here</a:t>
            </a:r>
            <a:endParaRPr lang="en-US" dirty="0"/>
          </a:p>
          <a:p>
            <a:r>
              <a:rPr lang="en-US" dirty="0"/>
              <a:t>You can find another example of </a:t>
            </a:r>
            <a:r>
              <a:rPr lang="en-US" dirty="0">
                <a:hlinkClick r:id="rId3"/>
              </a:rPr>
              <a:t>image embeddings on the </a:t>
            </a:r>
            <a:r>
              <a:rPr lang="en-US" dirty="0" err="1">
                <a:hlinkClick r:id="rId3"/>
              </a:rPr>
              <a:t>HuggingFace</a:t>
            </a:r>
            <a:r>
              <a:rPr lang="en-US" dirty="0">
                <a:hlinkClick r:id="rId3"/>
              </a:rPr>
              <a:t> web site here</a:t>
            </a:r>
            <a:r>
              <a:rPr lang="en-US" dirty="0"/>
              <a:t>  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93B70C-29FE-8E4A-6281-E7BEE065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</p:spTree>
    <p:extLst>
      <p:ext uri="{BB962C8B-B14F-4D97-AF65-F5344CB8AC3E}">
        <p14:creationId xmlns:p14="http://schemas.microsoft.com/office/powerpoint/2010/main" val="239825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9F45F-7F28-BAED-12AC-EEBA871FC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AC02-3669-1AA3-1533-73A28DFA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2201554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D9528-BD73-0B14-AA26-5E4A83B25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57FD91-ACE8-4884-1D66-D84095CB1C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Markov process</a:t>
                </a:r>
                <a:r>
                  <a:rPr lang="en-US" dirty="0"/>
                  <a:t> is a </a:t>
                </a:r>
                <a:r>
                  <a:rPr lang="en-US" b="1" dirty="0"/>
                  <a:t>memoryless stochastic process 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Markov process </a:t>
                </a:r>
                <a:r>
                  <a:rPr lang="en-US" dirty="0"/>
                  <a:t>has </a:t>
                </a:r>
                <a:r>
                  <a:rPr lang="en-US" b="1" dirty="0"/>
                  <a:t>states – e.g. </a:t>
                </a:r>
                <a:r>
                  <a:rPr lang="en-US" dirty="0"/>
                  <a:t>being on a web page is a state</a:t>
                </a:r>
                <a:endParaRPr lang="en-US" b="1" dirty="0"/>
              </a:p>
              <a:p>
                <a:r>
                  <a:rPr lang="en-US" dirty="0"/>
                  <a:t>A Markov process </a:t>
                </a:r>
                <a:r>
                  <a:rPr lang="en-US" b="1" dirty="0"/>
                  <a:t>transitions between states </a:t>
                </a:r>
                <a:r>
                  <a:rPr lang="en-US" dirty="0"/>
                  <a:t>at discrete time steps</a:t>
                </a:r>
              </a:p>
              <a:p>
                <a:r>
                  <a:rPr lang="en-US" dirty="0"/>
                  <a:t>The probability of transition from one state to another for a </a:t>
                </a:r>
                <a:r>
                  <a:rPr lang="en-US" b="1" dirty="0"/>
                  <a:t>first order Markov process </a:t>
                </a:r>
                <a:r>
                  <a:rPr lang="en-US" dirty="0"/>
                  <a:t>is determined only by the </a:t>
                </a:r>
                <a:r>
                  <a:rPr lang="en-US" b="1" dirty="0"/>
                  <a:t>current state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the history of states is,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state transition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does not depend on the history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 does not depend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We say a first order Markov process has</a:t>
                </a:r>
                <a:r>
                  <a:rPr lang="en-US" b="1" dirty="0"/>
                  <a:t> no memory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57FD91-ACE8-4884-1D66-D84095CB1C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 b="-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4FBEB25-0E0E-EE2C-7CA2-011D94ADA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265620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49605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possible states, a Markov process is characterized by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state probability transition matrix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probability of transition from state </a:t>
                </a:r>
                <a:r>
                  <a:rPr lang="en-US" i="1" dirty="0"/>
                  <a:t>j</a:t>
                </a:r>
                <a:r>
                  <a:rPr lang="en-US" dirty="0"/>
                  <a:t> to state </a:t>
                </a:r>
                <a:r>
                  <a:rPr lang="en-US" i="1" dirty="0"/>
                  <a:t>i</a:t>
                </a:r>
              </a:p>
              <a:p>
                <a:r>
                  <a:rPr lang="en-US" dirty="0"/>
                  <a:t>The probability of transition from the current state,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to the next state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must be 1.0, axiomatically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496059"/>
              </a:xfrm>
              <a:blipFill>
                <a:blip r:embed="rId2"/>
                <a:stretch>
                  <a:fillRect l="-1043" t="-1663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28063-D988-859D-64CB-C67A108984EF}"/>
              </a:ext>
            </a:extLst>
          </p:cNvPr>
          <p:cNvSpPr txBox="1"/>
          <p:nvPr/>
        </p:nvSpPr>
        <p:spPr>
          <a:xfrm>
            <a:off x="563777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33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probability of being in any of the </a:t>
                </a:r>
                <a:r>
                  <a:rPr lang="en-US" i="1" dirty="0"/>
                  <a:t>n</a:t>
                </a:r>
                <a:r>
                  <a:rPr lang="en-US" dirty="0"/>
                  <a:t> possible states is given by the </a:t>
                </a:r>
                <a:r>
                  <a:rPr lang="en-US" b="1" dirty="0"/>
                  <a:t>state vector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probability being in state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r>
                  <a:rPr lang="en-US" dirty="0"/>
                  <a:t>The probability being in some state must be 1.0, axiomatically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2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177280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Can compute the 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as: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Alternatively, you can compute the probability of transition to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,.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404830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Markov chain </a:t>
                </a:r>
                <a:r>
                  <a:rPr lang="en-US" dirty="0"/>
                  <a:t>is a sequence of Markov state transition processes</a:t>
                </a:r>
              </a:p>
              <a:p>
                <a:r>
                  <a:rPr lang="en-US" dirty="0"/>
                  <a:t>Running a Markov process over several time steps creates a Markov chain</a:t>
                </a:r>
              </a:p>
              <a:p>
                <a:r>
                  <a:rPr lang="en-US" dirty="0"/>
                  <a:t>If the state transition probability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does not change with time, the Markov chain is </a:t>
                </a:r>
                <a:r>
                  <a:rPr lang="en-US" b="1" dirty="0"/>
                  <a:t>stationary</a:t>
                </a:r>
                <a:endParaRPr lang="en-US" dirty="0"/>
              </a:p>
              <a:p>
                <a:r>
                  <a:rPr lang="en-US" dirty="0"/>
                  <a:t>Stationary Markov chains </a:t>
                </a:r>
                <a:r>
                  <a:rPr lang="en-US" b="1" dirty="0"/>
                  <a:t>converge to a steady state </a:t>
                </a:r>
                <a:r>
                  <a:rPr lang="en-US" dirty="0"/>
                  <a:t>where t</a:t>
                </a:r>
                <a:r>
                  <a:rPr lang="en-US" sz="2800" dirty="0"/>
                  <a:t>he </a:t>
                </a:r>
                <a:r>
                  <a:rPr lang="en-US" sz="2800" b="1" dirty="0"/>
                  <a:t>state probabilities remain unchanged</a:t>
                </a:r>
                <a:r>
                  <a:rPr lang="en-US" sz="2800" dirty="0"/>
                  <a:t> after a large number of transitions</a:t>
                </a:r>
                <a:endParaRPr lang="en-US" sz="2800" b="1" dirty="0"/>
              </a:p>
              <a:p>
                <a:r>
                  <a:rPr lang="en-US" sz="3200" dirty="0"/>
                  <a:t>For web pages in a complete graph, steady state probabilities are the </a:t>
                </a:r>
                <a:r>
                  <a:rPr lang="en-US" sz="3200" b="1" dirty="0"/>
                  <a:t>page ranks</a:t>
                </a:r>
                <a:r>
                  <a:rPr lang="en-US" sz="32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333" t="-1925" r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31441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is computed: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compute the result of two transitions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 for </a:t>
                </a:r>
                <a:r>
                  <a:rPr lang="en-US" i="1" dirty="0"/>
                  <a:t>n</a:t>
                </a:r>
                <a:r>
                  <a:rPr lang="en-US" dirty="0"/>
                  <a:t> transitions: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unchanging, so: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52093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is computed: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unchanging, so: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i="1" dirty="0"/>
                  <a:t>P</a:t>
                </a:r>
                <a:r>
                  <a:rPr lang="en-US" dirty="0"/>
                  <a:t> is a </a:t>
                </a:r>
                <a:r>
                  <a:rPr lang="en-US" b="1" dirty="0"/>
                  <a:t>unitary matrix</a:t>
                </a:r>
                <a:r>
                  <a:rPr lang="en-US" dirty="0"/>
                  <a:t> with </a:t>
                </a:r>
                <a:r>
                  <a:rPr lang="en-US" dirty="0">
                    <a:ea typeface="Cambria Math" panose="02040503050406030204" pitchFamily="18" charset="0"/>
                  </a:rPr>
                  <a:t>sum of columns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is stationary, so: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754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C904F-6B0E-2277-CFBE-978784BFE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E589-5BDE-6699-F9F3-FF57CACB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9A5A-4E55-96BE-1039-71C8305C3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pitfalls in web search</a:t>
            </a:r>
          </a:p>
          <a:p>
            <a:r>
              <a:rPr lang="en-US" dirty="0"/>
              <a:t>Limited length query may not incorporate semantics and context</a:t>
            </a:r>
          </a:p>
          <a:p>
            <a:r>
              <a:rPr lang="en-US" dirty="0"/>
              <a:t>Natural language used for query is often ambiguous </a:t>
            </a:r>
          </a:p>
          <a:p>
            <a:pPr lvl="1"/>
            <a:r>
              <a:rPr lang="en-US" dirty="0"/>
              <a:t>Example: Query for ‘</a:t>
            </a:r>
            <a:r>
              <a:rPr lang="en-US" i="1" dirty="0"/>
              <a:t>Jaguar numbers</a:t>
            </a:r>
            <a:r>
              <a:rPr lang="en-US" dirty="0"/>
              <a:t>’ could refer to an endangered large cat, an automobile, a sports team, or maybe something else??</a:t>
            </a:r>
          </a:p>
          <a:p>
            <a:r>
              <a:rPr lang="en-US" dirty="0"/>
              <a:t>Keywords are not unique to a topic</a:t>
            </a:r>
          </a:p>
          <a:p>
            <a:pPr lvl="1"/>
            <a:r>
              <a:rPr lang="en-US" dirty="0"/>
              <a:t>Example: ‘</a:t>
            </a:r>
            <a:r>
              <a:rPr lang="en-US" i="1" dirty="0"/>
              <a:t>Ban</a:t>
            </a:r>
            <a:r>
              <a:rPr lang="en-US" dirty="0"/>
              <a:t>k’ can refer to a </a:t>
            </a:r>
            <a:r>
              <a:rPr lang="en-US" i="1" dirty="0"/>
              <a:t>financial institution</a:t>
            </a:r>
            <a:r>
              <a:rPr lang="en-US" dirty="0"/>
              <a:t>, the </a:t>
            </a:r>
            <a:r>
              <a:rPr lang="en-US" i="1" dirty="0"/>
              <a:t>edge of river</a:t>
            </a:r>
            <a:r>
              <a:rPr lang="en-US" dirty="0"/>
              <a:t>, or the </a:t>
            </a:r>
            <a:r>
              <a:rPr lang="en-US" i="1" dirty="0"/>
              <a:t>trajectory of an aircraft  </a:t>
            </a:r>
          </a:p>
          <a:p>
            <a:r>
              <a:rPr lang="en-US" dirty="0"/>
              <a:t>Keywords have synonyms</a:t>
            </a:r>
          </a:p>
          <a:p>
            <a:pPr lvl="1"/>
            <a:r>
              <a:rPr lang="en-US" dirty="0"/>
              <a:t>Example of two queries with different key words but identical </a:t>
            </a:r>
            <a:r>
              <a:rPr lang="en-US" dirty="0" err="1"/>
              <a:t>symantics</a:t>
            </a:r>
            <a:r>
              <a:rPr lang="en-US" dirty="0"/>
              <a:t> </a:t>
            </a:r>
          </a:p>
          <a:p>
            <a:pPr marL="457200" lvl="1" indent="0" algn="ctr">
              <a:buNone/>
            </a:pPr>
            <a:r>
              <a:rPr lang="en-US" dirty="0"/>
              <a:t>“</a:t>
            </a:r>
            <a:r>
              <a:rPr lang="en-US" i="1" dirty="0"/>
              <a:t>What has been the loss of </a:t>
            </a:r>
            <a:r>
              <a:rPr lang="en-US" b="1" i="1" dirty="0">
                <a:solidFill>
                  <a:srgbClr val="C00000"/>
                </a:solidFill>
              </a:rPr>
              <a:t>farm land </a:t>
            </a:r>
            <a:r>
              <a:rPr lang="en-US" i="1" dirty="0"/>
              <a:t>in the US in 2024</a:t>
            </a:r>
            <a:r>
              <a:rPr lang="en-US" dirty="0"/>
              <a:t>”    </a:t>
            </a:r>
          </a:p>
          <a:p>
            <a:pPr marL="457200" lvl="1" indent="0" algn="ctr">
              <a:buNone/>
            </a:pPr>
            <a:r>
              <a:rPr lang="en-US" dirty="0"/>
              <a:t>“</a:t>
            </a:r>
            <a:r>
              <a:rPr lang="en-US" i="1" dirty="0"/>
              <a:t>How many </a:t>
            </a:r>
            <a:r>
              <a:rPr lang="en-US" b="1" i="1" dirty="0">
                <a:solidFill>
                  <a:srgbClr val="C00000"/>
                </a:solidFill>
              </a:rPr>
              <a:t>cultivated acers </a:t>
            </a:r>
            <a:r>
              <a:rPr lang="en-US" i="1" dirty="0"/>
              <a:t>were lost in the US </a:t>
            </a:r>
            <a:r>
              <a:rPr lang="en-US" i="1" dirty="0" err="1"/>
              <a:t>durring</a:t>
            </a:r>
            <a:r>
              <a:rPr lang="en-US" i="1" dirty="0"/>
              <a:t> 2024</a:t>
            </a:r>
            <a:r>
              <a:rPr lang="en-US" dirty="0"/>
              <a:t>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unchanging, or: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suggests an </a:t>
                </a:r>
                <a:r>
                  <a:rPr lang="en-US" b="1" dirty="0"/>
                  <a:t>eigenvalue-eigenvector problem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Since the Euclidean norm of columns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i="1" dirty="0">
                    <a:ea typeface="Cambria Math" panose="02040503050406030204" pitchFamily="18" charset="0"/>
                  </a:rPr>
                  <a:t> S’</a:t>
                </a:r>
                <a:r>
                  <a:rPr lang="en-US" dirty="0">
                    <a:ea typeface="Cambria Math" panose="02040503050406030204" pitchFamily="18" charset="0"/>
                  </a:rPr>
                  <a:t> is the </a:t>
                </a:r>
                <a:r>
                  <a:rPr lang="en-US" b="1" dirty="0">
                    <a:ea typeface="Cambria Math" panose="02040503050406030204" pitchFamily="18" charset="0"/>
                  </a:rPr>
                  <a:t>first eigenvector</a:t>
                </a:r>
                <a:r>
                  <a:rPr lang="en-US" dirty="0">
                    <a:ea typeface="Cambria Math" panose="02040503050406030204" pitchFamily="18" charset="0"/>
                  </a:rPr>
                  <a:t> of </a:t>
                </a:r>
                <a:r>
                  <a:rPr lang="en-US" i="1" dirty="0">
                    <a:ea typeface="Cambria Math" panose="02040503050406030204" pitchFamily="18" charset="0"/>
                  </a:rPr>
                  <a:t>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23593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F9A16-7915-AE80-9AC2-2976FF364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A9AFB-C61C-6762-36D2-35EEBAA9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Overview of Web Search</a:t>
            </a:r>
          </a:p>
        </p:txBody>
      </p:sp>
    </p:spTree>
    <p:extLst>
      <p:ext uri="{BB962C8B-B14F-4D97-AF65-F5344CB8AC3E}">
        <p14:creationId xmlns:p14="http://schemas.microsoft.com/office/powerpoint/2010/main" val="40878917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an application of </a:t>
            </a:r>
            <a:r>
              <a:rPr lang="en-US" b="1" dirty="0"/>
              <a:t>graph theory</a:t>
            </a:r>
          </a:p>
          <a:p>
            <a:r>
              <a:rPr lang="en-US" dirty="0"/>
              <a:t>The web is a very large directed graph  </a:t>
            </a:r>
          </a:p>
          <a:p>
            <a:r>
              <a:rPr lang="en-US" dirty="0"/>
              <a:t>Nodes are pages  </a:t>
            </a:r>
          </a:p>
          <a:p>
            <a:pPr lvl="1"/>
            <a:r>
              <a:rPr lang="en-US" dirty="0"/>
              <a:t>Pages contain content in most any form – text, video, audio, documents,…</a:t>
            </a:r>
          </a:p>
          <a:p>
            <a:pPr lvl="1"/>
            <a:r>
              <a:rPr lang="en-US" dirty="0"/>
              <a:t>Search results are presented as pages that best fit a user’s query</a:t>
            </a:r>
          </a:p>
          <a:p>
            <a:r>
              <a:rPr lang="en-US" dirty="0"/>
              <a:t>Directed edges are </a:t>
            </a:r>
            <a:r>
              <a:rPr lang="en-US" b="1" dirty="0"/>
              <a:t>hyperlinks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Edges are directed from one page to another  - outgoing</a:t>
            </a:r>
          </a:p>
          <a:p>
            <a:pPr lvl="1"/>
            <a:r>
              <a:rPr lang="en-US" dirty="0"/>
              <a:t>Pages can have multiple directed links  </a:t>
            </a:r>
          </a:p>
          <a:p>
            <a:pPr lvl="1"/>
            <a:r>
              <a:rPr lang="en-US" dirty="0"/>
              <a:t>A page with a link to another page need not be linked by the other page – </a:t>
            </a:r>
            <a:r>
              <a:rPr lang="en-US" b="1" dirty="0"/>
              <a:t>no symmetry!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5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Strongly connected core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Widely referenced pages </a:t>
            </a:r>
          </a:p>
          <a:p>
            <a:pPr lvl="1"/>
            <a:r>
              <a:rPr lang="en-US" dirty="0"/>
              <a:t>Both in and out links</a:t>
            </a:r>
          </a:p>
          <a:p>
            <a:r>
              <a:rPr lang="en-US" b="1" dirty="0"/>
              <a:t>In component </a:t>
            </a:r>
            <a:r>
              <a:rPr lang="en-US" dirty="0"/>
              <a:t>comprises pages that link to the strongly connected core </a:t>
            </a:r>
          </a:p>
          <a:p>
            <a:pPr lvl="1"/>
            <a:r>
              <a:rPr lang="en-US" dirty="0"/>
              <a:t>Mostly links to strongly connected core </a:t>
            </a:r>
          </a:p>
          <a:p>
            <a:pPr lvl="1"/>
            <a:r>
              <a:rPr lang="en-US" dirty="0"/>
              <a:t>Few in-links</a:t>
            </a:r>
          </a:p>
          <a:p>
            <a:r>
              <a:rPr lang="en-US" b="1" dirty="0"/>
              <a:t>Out component </a:t>
            </a:r>
            <a:r>
              <a:rPr lang="en-US" dirty="0"/>
              <a:t>are pages referenced by other pages</a:t>
            </a:r>
          </a:p>
          <a:p>
            <a:pPr lvl="1"/>
            <a:r>
              <a:rPr lang="en-US" dirty="0"/>
              <a:t>Few out-links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400472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Tendrils Out</a:t>
            </a:r>
            <a:r>
              <a:rPr lang="en-US" dirty="0"/>
              <a:t> are links to pages with no out-links, called </a:t>
            </a:r>
            <a:r>
              <a:rPr lang="en-US" b="1" dirty="0"/>
              <a:t>dead ends</a:t>
            </a:r>
            <a:endParaRPr lang="en-US" dirty="0"/>
          </a:p>
          <a:p>
            <a:r>
              <a:rPr lang="en-US" b="1" dirty="0"/>
              <a:t>Tendrils In </a:t>
            </a:r>
            <a:r>
              <a:rPr lang="en-US" dirty="0"/>
              <a:t>are in-links to the Out Components from relatively isolated pages</a:t>
            </a:r>
          </a:p>
          <a:p>
            <a:r>
              <a:rPr lang="en-US" b="1" dirty="0"/>
              <a:t>Tubes</a:t>
            </a:r>
            <a:r>
              <a:rPr lang="en-US" dirty="0"/>
              <a:t> connect directly from the In Component to the Out Component</a:t>
            </a:r>
          </a:p>
          <a:p>
            <a:r>
              <a:rPr lang="en-US" b="1" dirty="0"/>
              <a:t>Disconnected Components </a:t>
            </a:r>
            <a:r>
              <a:rPr lang="en-US" dirty="0"/>
              <a:t>are groups of isolated pages which do not connect to the rest of the web – typically private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162475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A8BF-42BD-76B2-7C31-9A8DDF98D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CAF4-76CC-D732-44F7-A7AF3E721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Learning the Structure of the Web</a:t>
            </a:r>
          </a:p>
        </p:txBody>
      </p:sp>
    </p:spTree>
    <p:extLst>
      <p:ext uri="{BB962C8B-B14F-4D97-AF65-F5344CB8AC3E}">
        <p14:creationId xmlns:p14="http://schemas.microsoft.com/office/powerpoint/2010/main" val="1021269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The importance of a web page for a search can be measured by its </a:t>
            </a:r>
            <a:r>
              <a:rPr lang="en-US" b="1" dirty="0"/>
              <a:t>centrality</a:t>
            </a:r>
          </a:p>
          <a:p>
            <a:r>
              <a:rPr lang="en-US" dirty="0"/>
              <a:t>Centrality is a measure of how important a graph node is with respect to the other nodes</a:t>
            </a:r>
          </a:p>
          <a:p>
            <a:pPr lvl="1"/>
            <a:r>
              <a:rPr lang="en-US" dirty="0"/>
              <a:t>Web pages</a:t>
            </a:r>
          </a:p>
          <a:p>
            <a:pPr lvl="1"/>
            <a:r>
              <a:rPr lang="en-US" dirty="0"/>
              <a:t>Social networks  </a:t>
            </a:r>
          </a:p>
          <a:p>
            <a:pPr lvl="1"/>
            <a:r>
              <a:rPr lang="en-US" dirty="0"/>
              <a:t>Transportation networks</a:t>
            </a:r>
          </a:p>
          <a:p>
            <a:r>
              <a:rPr lang="en-US" dirty="0"/>
              <a:t>We assume the more central a web page is the more important it is as a search result</a:t>
            </a:r>
          </a:p>
          <a:p>
            <a:r>
              <a:rPr lang="en-US" dirty="0"/>
              <a:t>Centrality in networks is an old idea </a:t>
            </a:r>
          </a:p>
          <a:p>
            <a:pPr lvl="1"/>
            <a:r>
              <a:rPr lang="en-US" dirty="0"/>
              <a:t>Developed by </a:t>
            </a:r>
            <a:r>
              <a:rPr lang="en-US" dirty="0">
                <a:hlinkClick r:id="rId2"/>
              </a:rPr>
              <a:t>Kratz, 1953</a:t>
            </a:r>
            <a:r>
              <a:rPr lang="en-US" dirty="0"/>
              <a:t>, for </a:t>
            </a:r>
            <a:r>
              <a:rPr lang="en-US" dirty="0" err="1"/>
              <a:t>scocialogical</a:t>
            </a:r>
            <a:r>
              <a:rPr lang="en-US" dirty="0"/>
              <a:t> analysis of networks of people 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</a:p>
        </p:txBody>
      </p:sp>
    </p:spTree>
    <p:extLst>
      <p:ext uri="{BB962C8B-B14F-4D97-AF65-F5344CB8AC3E}">
        <p14:creationId xmlns:p14="http://schemas.microsoft.com/office/powerpoint/2010/main" val="373489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Katz centrality </a:t>
                </a:r>
                <a:r>
                  <a:rPr lang="en-US" dirty="0"/>
                  <a:t>is a basic measure   </a:t>
                </a:r>
              </a:p>
              <a:p>
                <a:r>
                  <a:rPr lang="en-US" dirty="0"/>
                  <a:t>Katz proposed a measure of centrality of social networks   </a:t>
                </a:r>
              </a:p>
              <a:p>
                <a:r>
                  <a:rPr lang="en-US" sz="2800" dirty="0"/>
                  <a:t>Katz centrality computed from association matrix   </a:t>
                </a:r>
              </a:p>
              <a:p>
                <a:r>
                  <a:rPr lang="en-US" dirty="0"/>
                  <a:t>Katz centrality is the in degree of the page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sz="2800" dirty="0"/>
                  <a:t>The higher the in degree the greater the centrality the </a:t>
                </a:r>
                <a:r>
                  <a:rPr lang="en-US" dirty="0"/>
                  <a:t>page   </a:t>
                </a:r>
              </a:p>
              <a:p>
                <a:r>
                  <a:rPr lang="en-US" sz="2800" dirty="0"/>
                  <a:t>But, Katz centrality over weights pages with high out degree</a:t>
                </a:r>
              </a:p>
              <a:p>
                <a:pPr lvl="1"/>
                <a:r>
                  <a:rPr lang="en-US" dirty="0"/>
                  <a:t>A page linking to many other pages should distribute its influence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Measures of Centrality </a:t>
            </a:r>
          </a:p>
        </p:txBody>
      </p:sp>
    </p:spTree>
    <p:extLst>
      <p:ext uri="{BB962C8B-B14F-4D97-AF65-F5344CB8AC3E}">
        <p14:creationId xmlns:p14="http://schemas.microsoft.com/office/powerpoint/2010/main" val="348548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370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Idea: </a:t>
            </a:r>
            <a:r>
              <a:rPr lang="en-US" b="1" dirty="0"/>
              <a:t>randomly surf </a:t>
            </a:r>
            <a:r>
              <a:rPr lang="en-US" dirty="0"/>
              <a:t>the web to discover links between pages</a:t>
            </a:r>
          </a:p>
          <a:p>
            <a:pPr lvl="1"/>
            <a:r>
              <a:rPr lang="en-US" dirty="0"/>
              <a:t>The surfer </a:t>
            </a:r>
            <a:r>
              <a:rPr lang="en-US" b="1" dirty="0"/>
              <a:t>starts at a random page </a:t>
            </a:r>
          </a:p>
          <a:p>
            <a:pPr lvl="1"/>
            <a:r>
              <a:rPr lang="en-US" dirty="0"/>
              <a:t>Follows </a:t>
            </a:r>
            <a:r>
              <a:rPr lang="en-US" b="1" dirty="0"/>
              <a:t>randomly chosen link </a:t>
            </a:r>
            <a:r>
              <a:rPr lang="en-US" dirty="0"/>
              <a:t>out of page</a:t>
            </a:r>
          </a:p>
          <a:p>
            <a:pPr lvl="1"/>
            <a:r>
              <a:rPr lang="en-US" dirty="0"/>
              <a:t>Continues to follow random links from page to page  </a:t>
            </a:r>
          </a:p>
          <a:p>
            <a:r>
              <a:rPr lang="en-US" dirty="0"/>
              <a:t>The </a:t>
            </a:r>
            <a:r>
              <a:rPr lang="en-US" b="1" dirty="0"/>
              <a:t>probabilities of transitions</a:t>
            </a:r>
            <a:r>
              <a:rPr lang="en-US" dirty="0"/>
              <a:t> into a page ranks the page’s </a:t>
            </a:r>
            <a:r>
              <a:rPr lang="en-US" b="1" dirty="0"/>
              <a:t>importance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Assume high probability of landing on pages with many in-links</a:t>
            </a:r>
          </a:p>
          <a:p>
            <a:pPr lvl="1"/>
            <a:r>
              <a:rPr lang="en-US" dirty="0"/>
              <a:t>This is the basis of the </a:t>
            </a:r>
            <a:r>
              <a:rPr lang="en-US" b="1" dirty="0"/>
              <a:t>PageRank algorithm</a:t>
            </a:r>
            <a:r>
              <a:rPr lang="en-US" dirty="0"/>
              <a:t>  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Is a steady state Markov processes! </a:t>
            </a:r>
          </a:p>
          <a:p>
            <a:r>
              <a:rPr lang="en-US" dirty="0"/>
              <a:t>PageRank is an </a:t>
            </a:r>
            <a:r>
              <a:rPr lang="en-US" b="1" dirty="0"/>
              <a:t>unsupervised learning </a:t>
            </a:r>
            <a:r>
              <a:rPr lang="en-US" dirty="0"/>
              <a:t>algorithm </a:t>
            </a:r>
          </a:p>
          <a:p>
            <a:pPr lvl="1"/>
            <a:r>
              <a:rPr lang="en-US" dirty="0"/>
              <a:t>Learns page importance without marked cases – no ground truth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Web? </a:t>
            </a:r>
          </a:p>
        </p:txBody>
      </p:sp>
    </p:spTree>
    <p:extLst>
      <p:ext uri="{BB962C8B-B14F-4D97-AF65-F5344CB8AC3E}">
        <p14:creationId xmlns:p14="http://schemas.microsoft.com/office/powerpoint/2010/main" val="341332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6" y="1091615"/>
            <a:ext cx="6161888" cy="55041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Consider a small scale example</a:t>
            </a:r>
          </a:p>
          <a:p>
            <a:r>
              <a:rPr lang="en-US" dirty="0"/>
              <a:t>Pages are nodes of a </a:t>
            </a:r>
            <a:r>
              <a:rPr lang="en-US" b="1" dirty="0"/>
              <a:t>directed graph</a:t>
            </a:r>
          </a:p>
          <a:p>
            <a:r>
              <a:rPr lang="en-US" dirty="0"/>
              <a:t>The </a:t>
            </a:r>
            <a:r>
              <a:rPr lang="en-US" b="1" dirty="0"/>
              <a:t>directed edges </a:t>
            </a:r>
            <a:r>
              <a:rPr lang="en-US" dirty="0"/>
              <a:t>represent hyperlinks from one page to another</a:t>
            </a:r>
            <a:endParaRPr lang="en-US" b="1" dirty="0"/>
          </a:p>
          <a:p>
            <a:r>
              <a:rPr lang="en-US" dirty="0"/>
              <a:t>The graph is </a:t>
            </a:r>
            <a:r>
              <a:rPr lang="en-US" b="1" dirty="0"/>
              <a:t>complete</a:t>
            </a:r>
            <a:r>
              <a:rPr lang="en-US" dirty="0"/>
              <a:t> - each page can be accessed by one or more steps from any other page</a:t>
            </a:r>
          </a:p>
          <a:p>
            <a:pPr lvl="1"/>
            <a:r>
              <a:rPr lang="en-US" dirty="0"/>
              <a:t>No </a:t>
            </a:r>
            <a:r>
              <a:rPr lang="en-US" b="1" dirty="0"/>
              <a:t>self loops</a:t>
            </a:r>
          </a:p>
          <a:p>
            <a:pPr lvl="1"/>
            <a:r>
              <a:rPr lang="en-US" dirty="0"/>
              <a:t>No </a:t>
            </a:r>
            <a:r>
              <a:rPr lang="en-US" b="1" dirty="0"/>
              <a:t>terminal nodes </a:t>
            </a:r>
            <a:r>
              <a:rPr lang="en-US" dirty="0"/>
              <a:t>– </a:t>
            </a:r>
            <a:r>
              <a:rPr lang="en-US" b="1" dirty="0"/>
              <a:t>dead ends</a:t>
            </a:r>
          </a:p>
          <a:p>
            <a:r>
              <a:rPr lang="en-US" dirty="0"/>
              <a:t>Transitions from one page to another on this graph represent a </a:t>
            </a:r>
            <a:r>
              <a:rPr lang="en-US" b="1" dirty="0"/>
              <a:t>Markov process</a:t>
            </a:r>
          </a:p>
        </p:txBody>
      </p:sp>
    </p:spTree>
    <p:extLst>
      <p:ext uri="{BB962C8B-B14F-4D97-AF65-F5344CB8AC3E}">
        <p14:creationId xmlns:p14="http://schemas.microsoft.com/office/powerpoint/2010/main" val="200013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Information Retrieval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Web search is a subset of the general </a:t>
            </a:r>
            <a:r>
              <a:rPr lang="en-US" b="1" dirty="0">
                <a:hlinkClick r:id="rId2"/>
              </a:rPr>
              <a:t>information </a:t>
            </a:r>
            <a:r>
              <a:rPr lang="en-US" b="1" dirty="0" err="1">
                <a:hlinkClick r:id="rId2"/>
              </a:rPr>
              <a:t>retrevial</a:t>
            </a:r>
            <a:r>
              <a:rPr lang="en-US" b="1" dirty="0">
                <a:hlinkClick r:id="rId2"/>
              </a:rPr>
              <a:t> problem </a:t>
            </a:r>
            <a:endParaRPr lang="en-US" b="1" dirty="0"/>
          </a:p>
          <a:p>
            <a:r>
              <a:rPr lang="en-US" dirty="0"/>
              <a:t>Search of documents, medical, legal, technical, etc. </a:t>
            </a:r>
          </a:p>
          <a:p>
            <a:r>
              <a:rPr lang="en-US" dirty="0"/>
              <a:t>Question and response systems</a:t>
            </a:r>
          </a:p>
          <a:p>
            <a:r>
              <a:rPr lang="en-US" dirty="0"/>
              <a:t>Retrieval augmented generation (RAG)</a:t>
            </a:r>
          </a:p>
          <a:p>
            <a:r>
              <a:rPr lang="en-US" dirty="0"/>
              <a:t>Conversational assistance</a:t>
            </a:r>
          </a:p>
          <a:p>
            <a:r>
              <a:rPr lang="en-US" dirty="0"/>
              <a:t>Genomics research  </a:t>
            </a:r>
          </a:p>
          <a:p>
            <a:r>
              <a:rPr lang="en-US" dirty="0"/>
              <a:t>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194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 small scale example</a:t>
                </a:r>
              </a:p>
              <a:p>
                <a:r>
                  <a:rPr lang="en-US" dirty="0"/>
                  <a:t>Pages are nodes of a </a:t>
                </a:r>
                <a:r>
                  <a:rPr lang="en-US" b="1" dirty="0"/>
                  <a:t>directed graph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 1 in a column represents an out-link from a page</a:t>
                </a:r>
              </a:p>
              <a:p>
                <a:r>
                  <a:rPr lang="en-US" dirty="0"/>
                  <a:t>A 1 in a row represents an in-link to a page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  <a:blipFill>
                <a:blip r:embed="rId2"/>
                <a:stretch>
                  <a:fillRect l="-1978" t="-2436" r="-692" b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99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				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sum along columns is the number of out-links from each page – </a:t>
                </a:r>
                <a:r>
                  <a:rPr lang="en-US" b="1" dirty="0"/>
                  <a:t>out degree</a:t>
                </a:r>
              </a:p>
              <a:p>
                <a:r>
                  <a:rPr lang="en-US" dirty="0"/>
                  <a:t>The sum along rows is the number of in-links to a page – </a:t>
                </a:r>
                <a:r>
                  <a:rPr lang="en-US" b="1" dirty="0"/>
                  <a:t>in degree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  <a:blipFill>
                <a:blip r:embed="rId2"/>
                <a:stretch>
                  <a:fillRect l="-1332" t="-2436" b="-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/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𝑟𝑜𝑤𝑠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/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𝑐𝑜𝑙𝑢𝑚𝑛𝑠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6046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856DD-93DF-85D2-DF82-315AEA480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F674-1CE2-6467-C4B8-250691E21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Simple PageRank Algorithm</a:t>
            </a:r>
          </a:p>
        </p:txBody>
      </p:sp>
    </p:spTree>
    <p:extLst>
      <p:ext uri="{BB962C8B-B14F-4D97-AF65-F5344CB8AC3E}">
        <p14:creationId xmlns:p14="http://schemas.microsoft.com/office/powerpoint/2010/main" val="22773239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Compute the </a:t>
            </a:r>
            <a:r>
              <a:rPr lang="en-US" b="1" dirty="0"/>
              <a:t>PageRank</a:t>
            </a:r>
            <a:r>
              <a:rPr lang="en-US" dirty="0"/>
              <a:t> of the complete graph of 5 web pages  </a:t>
            </a:r>
          </a:p>
          <a:p>
            <a:r>
              <a:rPr lang="en-US" b="1" dirty="0"/>
              <a:t>C</a:t>
            </a:r>
            <a:r>
              <a:rPr lang="en-US" sz="2800" b="1" dirty="0"/>
              <a:t>omplete graph </a:t>
            </a:r>
            <a:r>
              <a:rPr lang="en-US" sz="2800" dirty="0"/>
              <a:t>defines a </a:t>
            </a:r>
            <a:r>
              <a:rPr lang="en-US" sz="2800" b="1" dirty="0"/>
              <a:t>stochastic Markov process  </a:t>
            </a:r>
          </a:p>
          <a:p>
            <a:r>
              <a:rPr lang="en-US" dirty="0"/>
              <a:t>PageRank normalizes influence of out degree of page</a:t>
            </a:r>
          </a:p>
          <a:p>
            <a:pPr lvl="1"/>
            <a:r>
              <a:rPr lang="en-US" dirty="0"/>
              <a:t>Inverse out degree weight of page reduces influence of pages with large out degree </a:t>
            </a:r>
          </a:p>
          <a:p>
            <a:pPr lvl="1"/>
            <a:r>
              <a:rPr lang="en-US" dirty="0"/>
              <a:t>Distributes influence equally between pages linked</a:t>
            </a:r>
          </a:p>
          <a:p>
            <a:r>
              <a:rPr lang="en-US" dirty="0"/>
              <a:t>At convergence the probabilities of being on a page is its </a:t>
            </a:r>
            <a:r>
              <a:rPr lang="en-US" b="1" dirty="0"/>
              <a:t>PageRank</a:t>
            </a:r>
            <a:r>
              <a:rPr lang="en-US" sz="2800" b="1" dirty="0"/>
              <a:t> </a:t>
            </a:r>
          </a:p>
          <a:p>
            <a:r>
              <a:rPr lang="en-US" dirty="0"/>
              <a:t>Compute PageRank probabilities with a </a:t>
            </a:r>
            <a:r>
              <a:rPr lang="en-US" b="1" dirty="0"/>
              <a:t>Markov chain </a:t>
            </a:r>
            <a:r>
              <a:rPr lang="en-US" dirty="0"/>
              <a:t> </a:t>
            </a:r>
          </a:p>
          <a:p>
            <a:r>
              <a:rPr lang="en-US" dirty="0"/>
              <a:t>K</a:t>
            </a:r>
            <a:r>
              <a:rPr lang="en-US" sz="2800" dirty="0"/>
              <a:t>nown as the </a:t>
            </a:r>
            <a:r>
              <a:rPr lang="en-US" sz="2800" b="1" dirty="0"/>
              <a:t>iterative PageRank algorithm</a:t>
            </a:r>
          </a:p>
          <a:p>
            <a:pPr lvl="1"/>
            <a:r>
              <a:rPr lang="en-US" dirty="0"/>
              <a:t>An efficient algorithm to find a </a:t>
            </a:r>
            <a:r>
              <a:rPr lang="en-US" b="1" dirty="0"/>
              <a:t>first eigenvector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22032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(out degree) along the diagonal   </a:t>
                </a:r>
              </a:p>
              <a:p>
                <a:r>
                  <a:rPr lang="en-US" dirty="0"/>
                  <a:t>Weights are the inverse,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8981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C23FD-4D21-1A74-DE60-69C29E8C9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DB7A1-C4A6-7B02-0834-1A08E50CBB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(out degree) along the diagonal   </a:t>
                </a:r>
              </a:p>
              <a:p>
                <a:r>
                  <a:rPr lang="en-US" dirty="0"/>
                  <a:t>Weights are the inverse,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DB7A1-C4A6-7B02-0834-1A08E50CBB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F49F0A06-B235-8706-8991-9158432D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9522174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A3565-E4FA-6C23-9F24-1A8079074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88A13C-CE5E-4FBD-6BB3-7355AECC95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dirty="0"/>
                  <a:t>Normalizing by out degree distributes the importance of the page equally between linked pages </a:t>
                </a:r>
              </a:p>
              <a:p>
                <a:r>
                  <a:rPr lang="en-US" dirty="0"/>
                  <a:t>The values are the transition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88A13C-CE5E-4FBD-6BB3-7355AECC95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920EE14E-2982-6725-B3FA-0A3B8CA3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03504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</a:t>
                </a:r>
                <a:r>
                  <a:rPr lang="en-US" dirty="0"/>
                  <a:t>the transition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 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Columns</a:t>
                </a:r>
                <a:r>
                  <a:rPr lang="en-US" sz="2800" dirty="0"/>
                  <a:t> are the probabilities of transition to another page </a:t>
                </a:r>
              </a:p>
              <a:p>
                <a:r>
                  <a:rPr lang="en-US" sz="2800" b="1" dirty="0"/>
                  <a:t>Axioms of probability </a:t>
                </a:r>
                <a:r>
                  <a:rPr lang="en-US" sz="2800" dirty="0"/>
                  <a:t>apply: </a:t>
                </a:r>
              </a:p>
              <a:p>
                <a:pPr lvl="1"/>
                <a:r>
                  <a:rPr lang="en-US" dirty="0"/>
                  <a:t>The probabilities for a page transition are,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sum of each column = 1, the total probability of making a transition to some state</a:t>
                </a:r>
              </a:p>
              <a:p>
                <a:pPr lvl="1"/>
                <a:r>
                  <a:rPr lang="en-US" dirty="0"/>
                  <a:t> The probabilities of transition are independent</a:t>
                </a: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 b="-1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185667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uniform page probabilities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Uniform probabilities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800" b="1" dirty="0"/>
                  <a:t> random surfer model </a:t>
                </a:r>
                <a:endParaRPr lang="en-US" sz="2800" dirty="0"/>
              </a:p>
              <a:p>
                <a:pPr lvl="1"/>
                <a:r>
                  <a:rPr lang="en-US" dirty="0"/>
                  <a:t>Random surfers sample the hyperlinks from a page to other pages </a:t>
                </a:r>
              </a:p>
              <a:p>
                <a:r>
                  <a:rPr lang="en-US" sz="2800" dirty="0"/>
                  <a:t>The sum of the page probabilities = 1, axiomaticall</a:t>
                </a:r>
                <a:r>
                  <a:rPr lang="en-US" dirty="0"/>
                  <a:t>y </a:t>
                </a:r>
              </a:p>
              <a:p>
                <a:r>
                  <a:rPr lang="en-US" sz="2800" dirty="0"/>
                  <a:t>Could also scale </a:t>
                </a:r>
                <a:r>
                  <a:rPr lang="en-US" dirty="0"/>
                  <a:t>by in </a:t>
                </a:r>
                <a:r>
                  <a:rPr lang="en-US" sz="2800" dirty="0"/>
                  <a:t>degree as starting probabilities, e.g. Kratz centrality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  <a:blipFill>
                <a:blip r:embed="rId2"/>
                <a:stretch>
                  <a:fillRect l="-1217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63606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first transition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An initial estimate of the PageRank</a:t>
                </a:r>
              </a:p>
              <a:p>
                <a:pPr lvl="1"/>
                <a:r>
                  <a:rPr lang="en-US" dirty="0"/>
                  <a:t>Page 4 is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66650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about the role of LLMs in search?   </a:t>
            </a:r>
          </a:p>
          <a:p>
            <a:r>
              <a:rPr lang="en-US" dirty="0"/>
              <a:t>LLMs create a </a:t>
            </a:r>
            <a:r>
              <a:rPr lang="en-US" b="1" dirty="0"/>
              <a:t>summary of documents </a:t>
            </a:r>
            <a:r>
              <a:rPr lang="en-US" dirty="0"/>
              <a:t>discovered with a high similarity to a query </a:t>
            </a:r>
          </a:p>
          <a:p>
            <a:r>
              <a:rPr lang="en-US" dirty="0"/>
              <a:t>LLMs require an </a:t>
            </a:r>
            <a:r>
              <a:rPr lang="en-US" b="1" dirty="0"/>
              <a:t>efficient search of documents </a:t>
            </a:r>
            <a:r>
              <a:rPr lang="en-US" dirty="0"/>
              <a:t>(web) as basis of summary </a:t>
            </a:r>
          </a:p>
          <a:p>
            <a:r>
              <a:rPr lang="en-US" dirty="0"/>
              <a:t>Web search and ranking are key to effective summarization by LLMs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second transition</a:t>
                </a:r>
                <a:r>
                  <a:rPr lang="en-US" sz="2800" dirty="0"/>
                  <a:t>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0.2389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0.3778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0.2722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Page 4 is still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  <a:blipFill>
                <a:blip r:embed="rId2"/>
                <a:stretch>
                  <a:fillRect l="-1165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8153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0.2169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0.3855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0.2530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small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fast convergence of the algorithm </a:t>
                </a:r>
              </a:p>
              <a:p>
                <a:r>
                  <a:rPr lang="en-US" dirty="0"/>
                  <a:t>Result: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  <a:blipFill>
                <a:blip r:embed="rId2"/>
                <a:stretch>
                  <a:fillRect l="-1165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18352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F16A2-611B-F284-A685-48A7331AB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100A-73C8-FE3D-8E2F-EBC84274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37429074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C61E3-28AE-AFFE-7D83-FBD21BA1E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E8767A-C505-B36E-18A6-F3F8C0AFB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can use importance weights</a:t>
                </a:r>
              </a:p>
              <a:p>
                <a:r>
                  <a:rPr lang="en-US" sz="2800" dirty="0"/>
                  <a:t>Simple PageRank normalizes adjacency matrix, by inverse out degree 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Idea, weight by topic similarity 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similarity weight vector normalized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weighted PageRank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E8767A-C505-B36E-18A6-F3F8C0AFB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 b="-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40F1616-21C3-2528-4F54-6254211E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Weights for PageRank</a:t>
            </a:r>
          </a:p>
        </p:txBody>
      </p:sp>
    </p:spTree>
    <p:extLst>
      <p:ext uri="{BB962C8B-B14F-4D97-AF65-F5344CB8AC3E}">
        <p14:creationId xmlns:p14="http://schemas.microsoft.com/office/powerpoint/2010/main" val="355144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the effect of  adding a dead-end page</a:t>
                </a:r>
              </a:p>
              <a:p>
                <a:r>
                  <a:rPr lang="en-US" b="1" dirty="0"/>
                  <a:t>Dead-end page 6 </a:t>
                </a:r>
                <a:r>
                  <a:rPr lang="en-US" dirty="0"/>
                  <a:t>has out degree = 0</a:t>
                </a:r>
              </a:p>
              <a:p>
                <a:r>
                  <a:rPr lang="en-US" dirty="0"/>
                  <a:t>Other pages link to the dead end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  <a:blipFill>
                <a:blip r:embed="rId2"/>
                <a:stretch>
                  <a:fillRect l="-1918" t="-1814" r="-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1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20" grpId="0" animBg="1"/>
      <p:bldP spid="22" grpId="0" animBg="1"/>
      <p:bldP spid="2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adding a dead-end page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endParaRPr lang="en-US" sz="1000" dirty="0"/>
              </a:p>
              <a:p>
                <a:r>
                  <a:rPr lang="en-US" dirty="0"/>
                  <a:t>Column of all 0s presents a problem!  </a:t>
                </a:r>
              </a:p>
              <a:p>
                <a:pPr lvl="1"/>
                <a:r>
                  <a:rPr lang="en-US" dirty="0"/>
                  <a:t>The graph is </a:t>
                </a:r>
                <a:r>
                  <a:rPr lang="en-US" b="1" dirty="0"/>
                  <a:t>not complete</a:t>
                </a:r>
              </a:p>
              <a:p>
                <a:pPr lvl="1"/>
                <a:r>
                  <a:rPr lang="en-US" dirty="0"/>
                  <a:t>This is </a:t>
                </a:r>
                <a:r>
                  <a:rPr lang="en-US" b="1" dirty="0"/>
                  <a:t>not a Markov process!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918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Apply simple </a:t>
                </a:r>
                <a:r>
                  <a:rPr lang="en-US" b="1" dirty="0"/>
                  <a:t>PageRank</a:t>
                </a:r>
                <a:r>
                  <a:rPr lang="en-US" dirty="0"/>
                  <a:t> of the graph of 6 web pages with dead end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 err="1"/>
                  <a:t>PageRanks</a:t>
                </a:r>
                <a:r>
                  <a:rPr lang="en-US" dirty="0"/>
                  <a:t> = 0! – consequence of </a:t>
                </a:r>
                <a:r>
                  <a:rPr lang="en-US" b="1" dirty="0"/>
                  <a:t>not being a complete graph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  <a:blipFill>
                <a:blip r:embed="rId2"/>
                <a:stretch>
                  <a:fillRect l="-1165" t="-1765" b="-2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 </a:t>
            </a:r>
          </a:p>
        </p:txBody>
      </p:sp>
    </p:spTree>
    <p:extLst>
      <p:ext uri="{BB962C8B-B14F-4D97-AF65-F5344CB8AC3E}">
        <p14:creationId xmlns:p14="http://schemas.microsoft.com/office/powerpoint/2010/main" val="42433549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𝑑𝑎𝑚𝑝𝑖𝑛𝑔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𝑡𝑟𝑎𝑛𝑠𝑖𝑡𝑖𝑜𝑛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𝑝𝑎𝑔𝑒𝑠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  <a:blipFill>
                <a:blip r:embed="rId2"/>
                <a:stretch>
                  <a:fillRect l="-1165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51351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Why does this work? </a:t>
                </a:r>
              </a:p>
              <a:p>
                <a:r>
                  <a:rPr lang="en-US" dirty="0"/>
                  <a:t>Ensures that the random surfer makes a </a:t>
                </a:r>
                <a:r>
                  <a:rPr lang="en-US" b="1" dirty="0"/>
                  <a:t>random jump transition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b="1" dirty="0"/>
                  <a:t> from any page </a:t>
                </a:r>
              </a:p>
              <a:p>
                <a:pPr lvl="1"/>
                <a:r>
                  <a:rPr lang="en-US" dirty="0"/>
                  <a:t>Random surfer </a:t>
                </a:r>
                <a:r>
                  <a:rPr lang="en-US" b="1" dirty="0"/>
                  <a:t>explores the graph </a:t>
                </a:r>
                <a:r>
                  <a:rPr lang="en-US" dirty="0"/>
                  <a:t>more fully </a:t>
                </a:r>
              </a:p>
              <a:p>
                <a:pPr lvl="1"/>
                <a:r>
                  <a:rPr lang="en-US" b="0" dirty="0"/>
                  <a:t>Helps with graph with long chains of edges (hyperlinks)</a:t>
                </a:r>
              </a:p>
              <a:p>
                <a:r>
                  <a:rPr lang="en-US" dirty="0"/>
                  <a:t>But, adds a bit of bias to the PageRank </a:t>
                </a:r>
              </a:p>
              <a:p>
                <a:pPr lvl="1"/>
                <a:r>
                  <a:rPr lang="en-US" b="0" dirty="0"/>
                  <a:t>Choosing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dirty="0"/>
                  <a:t> is trade-off between bias and exploring the graph</a:t>
                </a:r>
                <a:endParaRPr lang="en-US" dirty="0"/>
              </a:p>
              <a:p>
                <a:pPr lvl="1"/>
                <a:r>
                  <a:rPr lang="en-US" dirty="0"/>
                  <a:t>Smaller d more exploration and bias</a:t>
                </a:r>
              </a:p>
              <a:p>
                <a:pPr lvl="1"/>
                <a:r>
                  <a:rPr lang="en-US" b="0" dirty="0"/>
                  <a:t>Larger d less exploration and bias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  <a:blipFill>
                <a:blip r:embed="rId2"/>
                <a:stretch>
                  <a:fillRect l="-1165" t="-2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45765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=0.85</m:t>
                    </m:r>
                  </m:oMath>
                </a14:m>
                <a:endParaRPr lang="en-US" dirty="0"/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damped PageRank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𝑑𝑀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0.200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0.138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There are no 0 </a:t>
                </a:r>
                <a:r>
                  <a:rPr lang="en-US" dirty="0" err="1"/>
                  <a:t>PageRanks</a:t>
                </a:r>
                <a:r>
                  <a:rPr lang="en-US" dirty="0"/>
                  <a:t> – damping worked! </a:t>
                </a:r>
              </a:p>
              <a:p>
                <a:r>
                  <a:rPr lang="en-US" dirty="0"/>
                  <a:t>Result is: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𝑃𝑎𝑔𝑒𝑅𝑎𝑛𝑘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  <a:blipFill>
                <a:blip r:embed="rId2"/>
                <a:stretch>
                  <a:fillRect l="-1165" t="-1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39035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C46EE-D836-21EC-AB43-6A09FA187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FFEA-8D78-5804-7625-64FBC28E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Components of Document Similarity Search Systems</a:t>
            </a:r>
          </a:p>
        </p:txBody>
      </p:sp>
    </p:spTree>
    <p:extLst>
      <p:ext uri="{BB962C8B-B14F-4D97-AF65-F5344CB8AC3E}">
        <p14:creationId xmlns:p14="http://schemas.microsoft.com/office/powerpoint/2010/main" val="20510738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6880262" y="3448081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934399" y="4893539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176035" y="3278357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10118694" y="5729714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7292840" y="4314133"/>
            <a:ext cx="604624" cy="942350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6095967" flipH="1">
            <a:off x="7221871" y="4766398"/>
            <a:ext cx="951055" cy="24553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4460009">
            <a:off x="7685906" y="2368825"/>
            <a:ext cx="1003107" cy="145710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648114" y="4327664"/>
            <a:ext cx="863899" cy="64440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9111945" y="4609966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1092018" flipH="1">
            <a:off x="8797371" y="2032861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20699005" flipH="1">
            <a:off x="8084111" y="946752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8277859" y="3086194"/>
            <a:ext cx="3130454" cy="3886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8178891" y="3648807"/>
            <a:ext cx="3673107" cy="2050698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19578622" flipH="1" flipV="1">
            <a:off x="8143491" y="2923772"/>
            <a:ext cx="839251" cy="2224414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9375261" y="3861022"/>
            <a:ext cx="1589709" cy="810506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7514599" flipH="1">
            <a:off x="9989835" y="5016194"/>
            <a:ext cx="806565" cy="977458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6" y="1108213"/>
            <a:ext cx="6456988" cy="571059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Consider the effect of adding a </a:t>
            </a:r>
            <a:r>
              <a:rPr lang="en-US" b="1" dirty="0"/>
              <a:t>spider trap </a:t>
            </a:r>
            <a:r>
              <a:rPr lang="en-US" dirty="0"/>
              <a:t>to the network</a:t>
            </a:r>
          </a:p>
          <a:p>
            <a:r>
              <a:rPr lang="en-US" dirty="0"/>
              <a:t>Nodes in the spider trap have no paths to other nodes.</a:t>
            </a:r>
          </a:p>
          <a:p>
            <a:r>
              <a:rPr lang="en-US" dirty="0"/>
              <a:t>Random surfer is trapped on these nodes</a:t>
            </a:r>
          </a:p>
          <a:p>
            <a:r>
              <a:rPr lang="en-US" dirty="0"/>
              <a:t>Effect is same as dead end </a:t>
            </a:r>
          </a:p>
          <a:p>
            <a:r>
              <a:rPr lang="en-US" dirty="0"/>
              <a:t>Use damped page rank to allow jumps out of trap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7891181" y="2035988"/>
            <a:ext cx="1818468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4716397">
            <a:off x="9121998" y="1098069"/>
            <a:ext cx="891099" cy="134028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4915330" flipH="1">
            <a:off x="9718665" y="978474"/>
            <a:ext cx="2010460" cy="146851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0E38F8-180E-69CE-9602-54CFFE5BAB3B}"/>
              </a:ext>
            </a:extLst>
          </p:cNvPr>
          <p:cNvSpPr/>
          <p:nvPr/>
        </p:nvSpPr>
        <p:spPr>
          <a:xfrm>
            <a:off x="8844026" y="400121"/>
            <a:ext cx="1818468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39F6B-4156-4B79-4C33-1EBA3AE42093}"/>
              </a:ext>
            </a:extLst>
          </p:cNvPr>
          <p:cNvSpPr/>
          <p:nvPr/>
        </p:nvSpPr>
        <p:spPr>
          <a:xfrm>
            <a:off x="10118505" y="1501758"/>
            <a:ext cx="1818468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8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17E59CB-3B03-65B5-6B1B-F6E2439AD156}"/>
              </a:ext>
            </a:extLst>
          </p:cNvPr>
          <p:cNvSpPr/>
          <p:nvPr/>
        </p:nvSpPr>
        <p:spPr>
          <a:xfrm rot="8822897" flipH="1">
            <a:off x="9175289" y="2726598"/>
            <a:ext cx="2237884" cy="76951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D57E4D82-6302-A28E-A827-A42374A05304}"/>
              </a:ext>
            </a:extLst>
          </p:cNvPr>
          <p:cNvSpPr/>
          <p:nvPr/>
        </p:nvSpPr>
        <p:spPr>
          <a:xfrm rot="19189981">
            <a:off x="7803989" y="3430594"/>
            <a:ext cx="1575166" cy="125233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7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06BA9-5447-C8AA-731F-112D088A6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C456-2E12-40B6-10C5-2DBE82FF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latin typeface="+mn-lt"/>
              </a:rPr>
              <a:t>TrustRank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10162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5" y="1091615"/>
            <a:ext cx="11420104" cy="54557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Are all pages of equal importance in a search?  </a:t>
            </a:r>
          </a:p>
          <a:p>
            <a:r>
              <a:rPr lang="en-US" dirty="0"/>
              <a:t>No! </a:t>
            </a:r>
          </a:p>
          <a:p>
            <a:r>
              <a:rPr lang="en-US" dirty="0"/>
              <a:t>Some pages are more </a:t>
            </a:r>
            <a:r>
              <a:rPr lang="en-US" b="1" dirty="0"/>
              <a:t>trusted</a:t>
            </a:r>
          </a:p>
          <a:p>
            <a:pPr lvl="1"/>
            <a:r>
              <a:rPr lang="en-US" dirty="0"/>
              <a:t>Pages known to have </a:t>
            </a:r>
            <a:r>
              <a:rPr lang="en-US" b="1" dirty="0"/>
              <a:t>reliable content   </a:t>
            </a:r>
          </a:p>
          <a:p>
            <a:pPr lvl="1"/>
            <a:r>
              <a:rPr lang="en-US" dirty="0"/>
              <a:t>Pages with higher </a:t>
            </a:r>
            <a:r>
              <a:rPr lang="en-US" b="1"/>
              <a:t>topic relevance </a:t>
            </a:r>
            <a:r>
              <a:rPr lang="en-US"/>
              <a:t>to </a:t>
            </a:r>
            <a:r>
              <a:rPr lang="en-US" dirty="0"/>
              <a:t>query    </a:t>
            </a:r>
          </a:p>
          <a:p>
            <a:r>
              <a:rPr lang="en-US" dirty="0"/>
              <a:t>We want to weight our search to account for trust of page   </a:t>
            </a:r>
          </a:p>
          <a:p>
            <a:r>
              <a:rPr lang="en-US" dirty="0"/>
              <a:t>Leads to the </a:t>
            </a:r>
            <a:r>
              <a:rPr lang="en-US" b="1" dirty="0"/>
              <a:t>trust rank algorithm    </a:t>
            </a:r>
          </a:p>
          <a:p>
            <a:r>
              <a:rPr lang="en-US" dirty="0"/>
              <a:t>We can use the same algorithm for </a:t>
            </a:r>
            <a:r>
              <a:rPr lang="en-US" b="1" dirty="0"/>
              <a:t>topic relevance weights</a:t>
            </a:r>
            <a:endParaRPr lang="en-US" dirty="0"/>
          </a:p>
          <a:p>
            <a:pPr lvl="1"/>
            <a:r>
              <a:rPr lang="en-US" dirty="0"/>
              <a:t>From autoencoder, LLM, </a:t>
            </a:r>
            <a:r>
              <a:rPr lang="en-US" dirty="0" err="1"/>
              <a:t>etc</a:t>
            </a:r>
            <a:r>
              <a:rPr lang="en-US" dirty="0"/>
              <a:t>  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3793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Are all pages of equal importance in a search?  </a:t>
                </a:r>
              </a:p>
              <a:p>
                <a:r>
                  <a:rPr lang="en-US" dirty="0"/>
                  <a:t>Consider an example with high trust pages   </a:t>
                </a:r>
              </a:p>
              <a:p>
                <a:r>
                  <a:rPr lang="en-US" dirty="0"/>
                  <a:t>The adjacency matrix does not exhibit any weights for pages: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endParaRPr lang="en-US" sz="1000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918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772392">
            <a:off x="7493414" y="1368680"/>
            <a:ext cx="2345412" cy="210497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4768426-2A67-7482-B9C7-6D81FD0A5FD8}"/>
              </a:ext>
            </a:extLst>
          </p:cNvPr>
          <p:cNvSpPr/>
          <p:nvPr/>
        </p:nvSpPr>
        <p:spPr>
          <a:xfrm rot="14441436" flipH="1" flipV="1">
            <a:off x="8575274" y="758278"/>
            <a:ext cx="2613571" cy="167774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E96F81F-506D-A52C-269E-9116C7310CE7}"/>
              </a:ext>
            </a:extLst>
          </p:cNvPr>
          <p:cNvSpPr/>
          <p:nvPr/>
        </p:nvSpPr>
        <p:spPr>
          <a:xfrm rot="21079056" flipH="1">
            <a:off x="7294519" y="958273"/>
            <a:ext cx="3552764" cy="2350556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8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20" grpId="0" animBg="1"/>
      <p:bldP spid="22" grpId="0" animBg="1"/>
      <p:bldP spid="23" grpId="0" animBg="1"/>
      <p:bldP spid="10" grpId="0" animBg="1"/>
      <p:bldP spid="1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Are all pages of equal importance in a search?  </a:t>
                </a:r>
              </a:p>
              <a:p>
                <a:r>
                  <a:rPr lang="en-US" dirty="0"/>
                  <a:t>Create vector of trust weights 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S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sz="1200" b="1" dirty="0"/>
              </a:p>
              <a:p>
                <a:r>
                  <a:rPr lang="en-US" dirty="0"/>
                  <a:t>Trust rank weights jump probabilities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  <a:p>
                <a:r>
                  <a:rPr lang="en-US" dirty="0"/>
                  <a:t>Higher trust pages have higher jump probability  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438" t="-2021" r="-2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772392">
            <a:off x="7493414" y="1368680"/>
            <a:ext cx="2345412" cy="210497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4768426-2A67-7482-B9C7-6D81FD0A5FD8}"/>
              </a:ext>
            </a:extLst>
          </p:cNvPr>
          <p:cNvSpPr/>
          <p:nvPr/>
        </p:nvSpPr>
        <p:spPr>
          <a:xfrm rot="14441436" flipH="1" flipV="1">
            <a:off x="8575274" y="758278"/>
            <a:ext cx="2613571" cy="167774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E96F81F-506D-A52C-269E-9116C7310CE7}"/>
              </a:ext>
            </a:extLst>
          </p:cNvPr>
          <p:cNvSpPr/>
          <p:nvPr/>
        </p:nvSpPr>
        <p:spPr>
          <a:xfrm rot="21079056" flipH="1">
            <a:off x="7294519" y="958273"/>
            <a:ext cx="3552764" cy="2350556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8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Are all pages of equal importance in a search?  </a:t>
                </a:r>
              </a:p>
              <a:p>
                <a:r>
                  <a:rPr lang="en-US" dirty="0"/>
                  <a:t>How do we construct the trust weights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sz="1200" b="1" dirty="0"/>
              </a:p>
              <a:p>
                <a:r>
                  <a:rPr lang="en-US" dirty="0"/>
                  <a:t>High trust pages have high trust weights </a:t>
                </a:r>
              </a:p>
              <a:p>
                <a:r>
                  <a:rPr lang="en-US" dirty="0"/>
                  <a:t>But, high trust pages must split the trust between out links</a:t>
                </a:r>
              </a:p>
              <a:p>
                <a:r>
                  <a:rPr lang="en-US" dirty="0"/>
                  <a:t>In other words, we </a:t>
                </a:r>
                <a:r>
                  <a:rPr lang="en-US" b="1" dirty="0"/>
                  <a:t>distribute trust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438" t="-2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772392">
            <a:off x="7493414" y="1368680"/>
            <a:ext cx="2345412" cy="210497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4768426-2A67-7482-B9C7-6D81FD0A5FD8}"/>
              </a:ext>
            </a:extLst>
          </p:cNvPr>
          <p:cNvSpPr/>
          <p:nvPr/>
        </p:nvSpPr>
        <p:spPr>
          <a:xfrm rot="14441436" flipH="1" flipV="1">
            <a:off x="8575274" y="758278"/>
            <a:ext cx="2613571" cy="167774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E96F81F-506D-A52C-269E-9116C7310CE7}"/>
              </a:ext>
            </a:extLst>
          </p:cNvPr>
          <p:cNvSpPr/>
          <p:nvPr/>
        </p:nvSpPr>
        <p:spPr>
          <a:xfrm rot="21079056" flipH="1">
            <a:off x="7294519" y="958273"/>
            <a:ext cx="3552764" cy="2350556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1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5" y="1091615"/>
            <a:ext cx="11420104" cy="54557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Web SPAM </a:t>
            </a:r>
            <a:r>
              <a:rPr lang="en-US" dirty="0"/>
              <a:t>is a significant problem for search engines  </a:t>
            </a:r>
          </a:p>
          <a:p>
            <a:r>
              <a:rPr lang="en-US" dirty="0"/>
              <a:t>Owners of web pages want to artificially boost the importance</a:t>
            </a:r>
          </a:p>
          <a:p>
            <a:r>
              <a:rPr lang="en-US" dirty="0"/>
              <a:t>So called </a:t>
            </a:r>
            <a:r>
              <a:rPr lang="en-US" b="1" dirty="0"/>
              <a:t>search engine optimization (SOE) </a:t>
            </a:r>
            <a:r>
              <a:rPr lang="en-US" dirty="0"/>
              <a:t>is employed to boost page importance</a:t>
            </a:r>
          </a:p>
          <a:p>
            <a:r>
              <a:rPr lang="en-US" dirty="0"/>
              <a:t>This leads to </a:t>
            </a:r>
            <a:r>
              <a:rPr lang="en-US" b="1" dirty="0"/>
              <a:t>web SPAM! </a:t>
            </a:r>
            <a:r>
              <a:rPr lang="en-US" dirty="0"/>
              <a:t>   </a:t>
            </a:r>
          </a:p>
          <a:p>
            <a:r>
              <a:rPr lang="en-US" dirty="0"/>
              <a:t>Owner of page creates other pages linked to page and uses accessible pages like social media to boost importance  </a:t>
            </a:r>
            <a:r>
              <a:rPr lang="en-US" b="1" dirty="0"/>
              <a:t>  </a:t>
            </a:r>
          </a:p>
          <a:p>
            <a:endParaRPr lang="en-US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0D77F3-8494-CB7B-440D-5449FF95A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960" y="4274325"/>
            <a:ext cx="5610826" cy="25342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02BE98-9BA7-AFEA-39EF-150D0A66A2B4}"/>
              </a:ext>
            </a:extLst>
          </p:cNvPr>
          <p:cNvSpPr txBox="1"/>
          <p:nvPr/>
        </p:nvSpPr>
        <p:spPr>
          <a:xfrm>
            <a:off x="8555666" y="5365898"/>
            <a:ext cx="275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3"/>
              </a:rPr>
              <a:t>Leskovec</a:t>
            </a:r>
            <a:r>
              <a:rPr lang="en-US" dirty="0">
                <a:hlinkClick r:id="rId3"/>
              </a:rPr>
              <a:t> and </a:t>
            </a:r>
            <a:r>
              <a:rPr lang="en-US" dirty="0" err="1">
                <a:hlinkClick r:id="rId3"/>
              </a:rPr>
              <a:t>Kanatsoulis</a:t>
            </a:r>
            <a:r>
              <a:rPr lang="en-US" dirty="0">
                <a:hlinkClick r:id="rId3"/>
              </a:rPr>
              <a:t>, </a:t>
            </a:r>
            <a:r>
              <a:rPr lang="en-US" dirty="0" err="1">
                <a:hlinkClick r:id="rId3"/>
              </a:rPr>
              <a:t>Standford</a:t>
            </a:r>
            <a:r>
              <a:rPr lang="en-US" dirty="0">
                <a:hlinkClick r:id="rId3"/>
              </a:rPr>
              <a:t> CS 246,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11420104" cy="545574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/>
                  <a:t>Web SPAM </a:t>
                </a:r>
                <a:r>
                  <a:rPr lang="en-US" dirty="0"/>
                  <a:t>is a significant problem for search engines</a:t>
                </a:r>
              </a:p>
              <a:p>
                <a:r>
                  <a:rPr lang="en-US" dirty="0"/>
                  <a:t>Consider a web segment with </a:t>
                </a:r>
              </a:p>
              <a:p>
                <a:pPr lvl="1"/>
                <a:r>
                  <a:rPr lang="en-US" i="1" dirty="0"/>
                  <a:t>N</a:t>
                </a:r>
                <a:r>
                  <a:rPr lang="en-US" dirty="0"/>
                  <a:t> pages total</a:t>
                </a:r>
              </a:p>
              <a:p>
                <a:pPr lvl="1"/>
                <a:r>
                  <a:rPr lang="en-US" i="1" dirty="0"/>
                  <a:t>M</a:t>
                </a:r>
                <a:r>
                  <a:rPr lang="en-US" dirty="0"/>
                  <a:t> pages owned by </a:t>
                </a:r>
                <a:r>
                  <a:rPr lang="en-US" dirty="0" err="1"/>
                  <a:t>spamer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page rank contributed by accessible pages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page rank of target page, </a:t>
                </a:r>
                <a:r>
                  <a:rPr lang="en-US" i="1" dirty="0"/>
                  <a:t>t</a:t>
                </a:r>
                <a:endParaRPr lang="en-US" dirty="0"/>
              </a:p>
              <a:p>
                <a:r>
                  <a:rPr lang="en-US" dirty="0"/>
                  <a:t>Rank of owned page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Rank of page </a:t>
                </a:r>
                <a:r>
                  <a:rPr lang="en-US" i="1" dirty="0"/>
                  <a:t>t</a:t>
                </a:r>
                <a:r>
                  <a:rPr lang="en-US" dirty="0"/>
                  <a:t> becomes: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=0.85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=3.6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dirty="0"/>
                  <a:t>, a </a:t>
                </a:r>
                <a:r>
                  <a:rPr lang="en-US" b="1" dirty="0"/>
                  <a:t>multiplier effect!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11420104" cy="5455745"/>
              </a:xfrm>
              <a:prstGeom prst="rect">
                <a:avLst/>
              </a:prstGeom>
              <a:blipFill>
                <a:blip r:embed="rId2"/>
                <a:stretch>
                  <a:fillRect l="-1067" t="-1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D0D77F3-8494-CB7B-440D-5449FF95A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637" y="1427205"/>
            <a:ext cx="4960363" cy="23194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B9092A-787D-F426-9A6F-5AFE8FA66152}"/>
              </a:ext>
            </a:extLst>
          </p:cNvPr>
          <p:cNvSpPr txBox="1"/>
          <p:nvPr/>
        </p:nvSpPr>
        <p:spPr>
          <a:xfrm>
            <a:off x="7278130" y="3746677"/>
            <a:ext cx="486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4"/>
              </a:rPr>
              <a:t>Leskovec</a:t>
            </a:r>
            <a:r>
              <a:rPr lang="en-US" dirty="0">
                <a:hlinkClick r:id="rId4"/>
              </a:rPr>
              <a:t> and </a:t>
            </a:r>
            <a:r>
              <a:rPr lang="en-US" dirty="0" err="1">
                <a:hlinkClick r:id="rId4"/>
              </a:rPr>
              <a:t>Kanatsoulis</a:t>
            </a:r>
            <a:r>
              <a:rPr lang="en-US" dirty="0">
                <a:hlinkClick r:id="rId4"/>
              </a:rPr>
              <a:t>, </a:t>
            </a:r>
            <a:r>
              <a:rPr lang="en-US" dirty="0" err="1">
                <a:hlinkClick r:id="rId4"/>
              </a:rPr>
              <a:t>Standford</a:t>
            </a:r>
            <a:r>
              <a:rPr lang="en-US" dirty="0">
                <a:hlinkClick r:id="rId4"/>
              </a:rPr>
              <a:t> CS 246,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11197682" cy="5727196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/>
                  <a:t>Trust rank </a:t>
                </a:r>
                <a:r>
                  <a:rPr lang="en-US" dirty="0"/>
                  <a:t>can reduce the effect of web SPAM</a:t>
                </a:r>
              </a:p>
              <a:p>
                <a:r>
                  <a:rPr lang="en-US" dirty="0"/>
                  <a:t>Give higher trust to pages with known content</a:t>
                </a:r>
              </a:p>
              <a:p>
                <a:r>
                  <a:rPr lang="en-US" dirty="0"/>
                  <a:t>Create vector of trust weights 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S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sz="1200" b="1" dirty="0"/>
              </a:p>
              <a:p>
                <a:r>
                  <a:rPr lang="en-US" dirty="0"/>
                  <a:t>Trust rank weights jump probabilities 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  <a:p>
                <a:r>
                  <a:rPr lang="en-US" dirty="0"/>
                  <a:t>Same trust rank algorithm as before,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both prevent SPAM and boost relevance of search  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11197682" cy="5727196"/>
              </a:xfrm>
              <a:prstGeom prst="rect">
                <a:avLst/>
              </a:prstGeom>
              <a:blipFill>
                <a:blip r:embed="rId2"/>
                <a:stretch>
                  <a:fillRect l="-980" t="-2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7C0EC46E-64AC-4F52-937D-9DFE0C005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637" y="1427205"/>
            <a:ext cx="4960363" cy="23194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182637-CFA8-6AC2-4A29-5DCC8A9F1398}"/>
              </a:ext>
            </a:extLst>
          </p:cNvPr>
          <p:cNvSpPr txBox="1"/>
          <p:nvPr/>
        </p:nvSpPr>
        <p:spPr>
          <a:xfrm>
            <a:off x="7278130" y="3746677"/>
            <a:ext cx="486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4"/>
              </a:rPr>
              <a:t>Leskovec</a:t>
            </a:r>
            <a:r>
              <a:rPr lang="en-US" dirty="0">
                <a:hlinkClick r:id="rId4"/>
              </a:rPr>
              <a:t> and </a:t>
            </a:r>
            <a:r>
              <a:rPr lang="en-US" dirty="0" err="1">
                <a:hlinkClick r:id="rId4"/>
              </a:rPr>
              <a:t>Kanatsoulis</a:t>
            </a:r>
            <a:r>
              <a:rPr lang="en-US" dirty="0">
                <a:hlinkClick r:id="rId4"/>
              </a:rPr>
              <a:t>, </a:t>
            </a:r>
            <a:r>
              <a:rPr lang="en-US" dirty="0" err="1">
                <a:hlinkClick r:id="rId4"/>
              </a:rPr>
              <a:t>Standford</a:t>
            </a:r>
            <a:r>
              <a:rPr lang="en-US" dirty="0">
                <a:hlinkClick r:id="rId4"/>
              </a:rPr>
              <a:t> CS 246,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4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EE0CE-062E-DCC9-5EF1-B8996CF2A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5039-CB78-E7EB-45F9-267591A7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2502673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Document search systems have a number of key components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Documents are </a:t>
            </a:r>
            <a:r>
              <a:rPr lang="en-US" b="1" dirty="0"/>
              <a:t>sharded</a:t>
            </a:r>
            <a:r>
              <a:rPr lang="en-US" dirty="0"/>
              <a:t> into smaller chunks that can be processed</a:t>
            </a:r>
          </a:p>
          <a:p>
            <a:pPr lvl="1"/>
            <a:r>
              <a:rPr lang="en-US" dirty="0"/>
              <a:t>Performance of embedding models degrades for long text strings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Transform shards to </a:t>
            </a:r>
            <a:r>
              <a:rPr lang="en-US" b="1" dirty="0"/>
              <a:t>embedding vectors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Store embedding vectors in database as </a:t>
            </a:r>
            <a:r>
              <a:rPr lang="en-US" b="1" dirty="0"/>
              <a:t>key-value pairs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Embed queries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</a:t>
            </a:r>
            <a:r>
              <a:rPr lang="en-US" b="1" dirty="0"/>
              <a:t>vector similarity search </a:t>
            </a:r>
            <a:r>
              <a:rPr lang="en-US" dirty="0"/>
              <a:t>for responses to query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Rank responses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Components of a Document Search System</a:t>
            </a:r>
          </a:p>
        </p:txBody>
      </p:sp>
    </p:spTree>
    <p:extLst>
      <p:ext uri="{BB962C8B-B14F-4D97-AF65-F5344CB8AC3E}">
        <p14:creationId xmlns:p14="http://schemas.microsoft.com/office/powerpoint/2010/main" val="3169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Association matrix is very large and very sparse </a:t>
                </a:r>
              </a:p>
              <a:p>
                <a:pPr lvl="1"/>
                <a:r>
                  <a:rPr lang="en-US" dirty="0"/>
                  <a:t>Over 4 billion pages</a:t>
                </a:r>
              </a:p>
              <a:p>
                <a:pPr lvl="1"/>
                <a:r>
                  <a:rPr lang="en-US" dirty="0"/>
                  <a:t>Most pages not linked to other pages </a:t>
                </a:r>
              </a:p>
              <a:p>
                <a:pPr lvl="1"/>
                <a:r>
                  <a:rPr lang="en-US" dirty="0"/>
                  <a:t>If average page has in degree = 10, sparsity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Impossible to represent transition matrix of dimension: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Represent as key-value tuples for hyperlinks that exist </a:t>
                </a:r>
              </a:p>
              <a:p>
                <a:pPr lvl="1"/>
                <a:r>
                  <a:rPr lang="en-US" dirty="0"/>
                  <a:t>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still very large</a:t>
                </a:r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  <a:blipFill>
                <a:blip r:embed="rId2"/>
                <a:stretch>
                  <a:fillRect l="-1241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358044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Transition probability matrix of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can we perform linear algebra calculations at this scale? </a:t>
                </a:r>
              </a:p>
              <a:p>
                <a:r>
                  <a:rPr lang="en-US" dirty="0"/>
                  <a:t>MapReduce!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This is the problem MapReduce was developed for!</a:t>
                </a:r>
              </a:p>
              <a:p>
                <a:pPr lvl="1"/>
                <a:r>
                  <a:rPr lang="en-US" dirty="0"/>
                  <a:t>Can </a:t>
                </a:r>
                <a:r>
                  <a:rPr lang="en-US" b="1" dirty="0"/>
                  <a:t>stripe</a:t>
                </a:r>
                <a:r>
                  <a:rPr lang="en-US" dirty="0"/>
                  <a:t> the matrix and page probability vector </a:t>
                </a:r>
              </a:p>
              <a:p>
                <a:pPr lvl="1"/>
                <a:r>
                  <a:rPr lang="en-US" dirty="0"/>
                  <a:t>Only perform calculation for non-zero matrix elements </a:t>
                </a:r>
              </a:p>
              <a:p>
                <a:pPr lvl="1"/>
                <a:r>
                  <a:rPr lang="en-US" dirty="0"/>
                  <a:t>Calculations done in main memory of large number of cluster servers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72666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AD25-BE96-B03F-9CB2-D602DCC43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Hubs and Authorities, the HITS Algorithm</a:t>
            </a:r>
          </a:p>
        </p:txBody>
      </p:sp>
    </p:spTree>
    <p:extLst>
      <p:ext uri="{BB962C8B-B14F-4D97-AF65-F5344CB8AC3E}">
        <p14:creationId xmlns:p14="http://schemas.microsoft.com/office/powerpoint/2010/main" val="46127522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HITS algorithm </a:t>
            </a:r>
            <a:r>
              <a:rPr lang="en-US" dirty="0"/>
              <a:t>is an alternative to PageRank </a:t>
            </a:r>
          </a:p>
          <a:p>
            <a:r>
              <a:rPr lang="en-US" dirty="0"/>
              <a:t>PageRank is a weighted measure of page centrality   </a:t>
            </a:r>
          </a:p>
          <a:p>
            <a:r>
              <a:rPr lang="en-US" dirty="0"/>
              <a:t>Alternative is to compute </a:t>
            </a:r>
            <a:r>
              <a:rPr lang="en-US" b="1" dirty="0"/>
              <a:t>hub and authority</a:t>
            </a:r>
            <a:r>
              <a:rPr lang="en-US" dirty="0"/>
              <a:t> scores for each web page </a:t>
            </a:r>
          </a:p>
          <a:p>
            <a:r>
              <a:rPr lang="en-US" b="1" dirty="0"/>
              <a:t>Hub score </a:t>
            </a:r>
            <a:r>
              <a:rPr lang="en-US" dirty="0"/>
              <a:t>represents how a page directs to other pages  </a:t>
            </a:r>
          </a:p>
          <a:p>
            <a:pPr lvl="1"/>
            <a:r>
              <a:rPr lang="en-US" dirty="0"/>
              <a:t>Direct readers to informative pages   </a:t>
            </a:r>
          </a:p>
          <a:p>
            <a:pPr lvl="1"/>
            <a:r>
              <a:rPr lang="en-US" dirty="0"/>
              <a:t>Hub pages have many outgoing links </a:t>
            </a:r>
          </a:p>
          <a:p>
            <a:pPr lvl="1"/>
            <a:r>
              <a:rPr lang="en-US" b="1" dirty="0"/>
              <a:t>Measure of trust</a:t>
            </a:r>
          </a:p>
          <a:p>
            <a:r>
              <a:rPr lang="en-US" b="1" dirty="0"/>
              <a:t>Authority score </a:t>
            </a:r>
            <a:r>
              <a:rPr lang="en-US" dirty="0"/>
              <a:t>represents the value of information on a page </a:t>
            </a:r>
          </a:p>
          <a:p>
            <a:pPr lvl="1"/>
            <a:r>
              <a:rPr lang="en-US" dirty="0"/>
              <a:t>Considered authoritative source  </a:t>
            </a:r>
          </a:p>
          <a:p>
            <a:pPr lvl="1"/>
            <a:r>
              <a:rPr lang="en-US" dirty="0"/>
              <a:t>Pages with high authority are linked from many pages </a:t>
            </a:r>
          </a:p>
          <a:p>
            <a:pPr lvl="1"/>
            <a:r>
              <a:rPr lang="en-US" b="1" dirty="0"/>
              <a:t>Measure of trust  </a:t>
            </a:r>
          </a:p>
          <a:p>
            <a:r>
              <a:rPr lang="en-US" dirty="0"/>
              <a:t>HITS algorithm useful for other applications   </a:t>
            </a:r>
          </a:p>
          <a:p>
            <a:pPr lvl="1"/>
            <a:r>
              <a:rPr lang="en-US" dirty="0"/>
              <a:t>e.g. citation networks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113971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Examples of </a:t>
            </a:r>
            <a:r>
              <a:rPr lang="en-US" b="1" dirty="0"/>
              <a:t>hub and authority </a:t>
            </a:r>
            <a:r>
              <a:rPr lang="en-US" dirty="0"/>
              <a:t>model: </a:t>
            </a:r>
          </a:p>
          <a:p>
            <a:r>
              <a:rPr lang="en-US" dirty="0"/>
              <a:t>Searching for a course to take  </a:t>
            </a:r>
          </a:p>
          <a:p>
            <a:pPr lvl="1"/>
            <a:r>
              <a:rPr lang="en-US" dirty="0"/>
              <a:t>Department or program web site is hub with links to courses, but no information on courses</a:t>
            </a:r>
          </a:p>
          <a:p>
            <a:pPr lvl="1"/>
            <a:r>
              <a:rPr lang="en-US" dirty="0"/>
              <a:t>Course pages are the authorizes, containing specific information on courses  </a:t>
            </a:r>
          </a:p>
          <a:p>
            <a:r>
              <a:rPr lang="en-US" dirty="0"/>
              <a:t>Searching research papers    </a:t>
            </a:r>
          </a:p>
          <a:p>
            <a:pPr lvl="1"/>
            <a:r>
              <a:rPr lang="en-US" dirty="0"/>
              <a:t>Review articles are hubs with references to authorities</a:t>
            </a:r>
          </a:p>
          <a:p>
            <a:pPr lvl="1"/>
            <a:r>
              <a:rPr lang="en-US" dirty="0"/>
              <a:t>Original papers contain the authoritative information   </a:t>
            </a:r>
          </a:p>
          <a:p>
            <a:pPr lvl="1"/>
            <a:r>
              <a:rPr lang="en-US" dirty="0"/>
              <a:t>But, the review paper, hub, can also act as an authority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41499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 centralities linked to it</a:t>
                </a:r>
              </a:p>
              <a:p>
                <a:pPr lvl="1"/>
                <a:r>
                  <a:rPr lang="en-US" dirty="0"/>
                  <a:t>Weighted sum of the in degrees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 </a:t>
                </a:r>
              </a:p>
              <a:p>
                <a:pPr lvl="1"/>
                <a:r>
                  <a:rPr lang="en-US" dirty="0"/>
                  <a:t>Weighted sum of the out degrees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lvl="1"/>
                <a:r>
                  <a:rPr lang="en-US" dirty="0"/>
                  <a:t>The hub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authority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association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multiplicative constants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93858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hubs linked to it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Iterate the between updates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ensure convergence, </a:t>
                </a:r>
                <a:r>
                  <a:rPr lang="en-US" b="1" dirty="0"/>
                  <a:t>normalize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b="1" dirty="0"/>
                  <a:t> to have unit Euclidean norm</a:t>
                </a:r>
                <a:r>
                  <a:rPr lang="en-US" dirty="0"/>
                  <a:t> at each iteration </a:t>
                </a:r>
              </a:p>
              <a:p>
                <a:pPr lvl="1"/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therefore unimportant,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to simplify</a:t>
                </a:r>
              </a:p>
              <a:p>
                <a:r>
                  <a:rPr lang="en-US" dirty="0"/>
                  <a:t>Notice that algorithm </a:t>
                </a:r>
                <a:r>
                  <a:rPr lang="en-US" b="1" dirty="0"/>
                  <a:t>requires no damping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65396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Overview of graph theory and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 dirty="0"/>
              <a:t>Damped PageRank</a:t>
            </a:r>
          </a:p>
          <a:p>
            <a:r>
              <a:rPr lang="en-US" b="1" dirty="0" err="1"/>
              <a:t>TrustRank</a:t>
            </a:r>
            <a:r>
              <a:rPr lang="en-US" b="1" dirty="0"/>
              <a:t> </a:t>
            </a:r>
            <a:r>
              <a:rPr lang="en-US" dirty="0"/>
              <a:t>algorithm</a:t>
            </a:r>
          </a:p>
          <a:p>
            <a:r>
              <a:rPr lang="en-US" dirty="0"/>
              <a:t>HITS algorithm to rank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39355676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AEEDF-9D5F-6FFE-4D5A-8B854142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E2CD-5C24-EFBB-FE93-A71E78663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75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99D6C-78E5-33C6-48E8-4D7D8CD43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869E-BF18-6377-BEFB-2CE767E6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Document Vector Similarity Search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BB521959-A61D-AC5C-D0E5-CBC824F63033}"/>
              </a:ext>
            </a:extLst>
          </p:cNvPr>
          <p:cNvSpPr/>
          <p:nvPr/>
        </p:nvSpPr>
        <p:spPr>
          <a:xfrm>
            <a:off x="357844" y="29938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32BE1073-7F29-650F-01B5-287E7BDDDD02}"/>
              </a:ext>
            </a:extLst>
          </p:cNvPr>
          <p:cNvSpPr/>
          <p:nvPr/>
        </p:nvSpPr>
        <p:spPr>
          <a:xfrm>
            <a:off x="510244" y="31462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B1F3A287-A37E-0C04-DD30-CD42878811A3}"/>
              </a:ext>
            </a:extLst>
          </p:cNvPr>
          <p:cNvSpPr/>
          <p:nvPr/>
        </p:nvSpPr>
        <p:spPr>
          <a:xfrm>
            <a:off x="662644" y="32986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D5C2B2A1-3858-705F-5481-7FE40C2442B2}"/>
              </a:ext>
            </a:extLst>
          </p:cNvPr>
          <p:cNvSpPr/>
          <p:nvPr/>
        </p:nvSpPr>
        <p:spPr>
          <a:xfrm>
            <a:off x="815044" y="34510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826D97DA-21CD-81B5-DF1F-7E0C475D69EA}"/>
              </a:ext>
            </a:extLst>
          </p:cNvPr>
          <p:cNvSpPr/>
          <p:nvPr/>
        </p:nvSpPr>
        <p:spPr>
          <a:xfrm>
            <a:off x="3064257" y="1678766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97A17F6C-343E-ADC5-8292-1E7827BF26E9}"/>
              </a:ext>
            </a:extLst>
          </p:cNvPr>
          <p:cNvSpPr/>
          <p:nvPr/>
        </p:nvSpPr>
        <p:spPr>
          <a:xfrm>
            <a:off x="3064257" y="2420331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7AA463CC-B78A-E0FA-ADA1-23BFC1828184}"/>
              </a:ext>
            </a:extLst>
          </p:cNvPr>
          <p:cNvSpPr/>
          <p:nvPr/>
        </p:nvSpPr>
        <p:spPr>
          <a:xfrm>
            <a:off x="3064257" y="3161896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931695D2-053C-8574-DC3E-DA7FFAA376EB}"/>
              </a:ext>
            </a:extLst>
          </p:cNvPr>
          <p:cNvSpPr/>
          <p:nvPr/>
        </p:nvSpPr>
        <p:spPr>
          <a:xfrm>
            <a:off x="3109653" y="4419028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110F3E-BA78-A6EF-5F3A-12412509AA88}"/>
                  </a:ext>
                </a:extLst>
              </p:cNvPr>
              <p:cNvSpPr txBox="1"/>
              <p:nvPr/>
            </p:nvSpPr>
            <p:spPr>
              <a:xfrm>
                <a:off x="3555493" y="358871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110F3E-BA78-A6EF-5F3A-12412509A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93" y="3588711"/>
                <a:ext cx="107004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BC7D8B-FBC1-D22E-5223-A448F8C466A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482808" y="1958240"/>
            <a:ext cx="58144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B28BA0-2BB3-52E7-1B2C-264C7380C563}"/>
              </a:ext>
            </a:extLst>
          </p:cNvPr>
          <p:cNvCxnSpPr>
            <a:cxnSpLocks/>
          </p:cNvCxnSpPr>
          <p:nvPr/>
        </p:nvCxnSpPr>
        <p:spPr>
          <a:xfrm>
            <a:off x="2482808" y="1958240"/>
            <a:ext cx="0" cy="15868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385D81-5D79-FFD2-7C94-029407BACB90}"/>
              </a:ext>
            </a:extLst>
          </p:cNvPr>
          <p:cNvCxnSpPr>
            <a:cxnSpLocks/>
          </p:cNvCxnSpPr>
          <p:nvPr/>
        </p:nvCxnSpPr>
        <p:spPr>
          <a:xfrm>
            <a:off x="2677562" y="2699804"/>
            <a:ext cx="409394" cy="27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CCBAF9-AE8D-D313-01B5-551248A6F927}"/>
              </a:ext>
            </a:extLst>
          </p:cNvPr>
          <p:cNvCxnSpPr>
            <a:cxnSpLocks/>
          </p:cNvCxnSpPr>
          <p:nvPr/>
        </p:nvCxnSpPr>
        <p:spPr>
          <a:xfrm flipH="1">
            <a:off x="2307660" y="3542506"/>
            <a:ext cx="1815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C4E040-AC8C-0845-1D34-91B0A2A39556}"/>
              </a:ext>
            </a:extLst>
          </p:cNvPr>
          <p:cNvCxnSpPr>
            <a:cxnSpLocks/>
          </p:cNvCxnSpPr>
          <p:nvPr/>
        </p:nvCxnSpPr>
        <p:spPr>
          <a:xfrm flipV="1">
            <a:off x="2781623" y="3441369"/>
            <a:ext cx="282634" cy="191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600BD01-D33C-94B9-AA75-5CBA4690BD4B}"/>
              </a:ext>
            </a:extLst>
          </p:cNvPr>
          <p:cNvCxnSpPr>
            <a:cxnSpLocks/>
          </p:cNvCxnSpPr>
          <p:nvPr/>
        </p:nvCxnSpPr>
        <p:spPr>
          <a:xfrm flipH="1">
            <a:off x="2663045" y="2714901"/>
            <a:ext cx="14517" cy="110305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743FBE-11FB-BFB0-B9F1-30651C553ECE}"/>
              </a:ext>
            </a:extLst>
          </p:cNvPr>
          <p:cNvCxnSpPr>
            <a:cxnSpLocks/>
          </p:cNvCxnSpPr>
          <p:nvPr/>
        </p:nvCxnSpPr>
        <p:spPr>
          <a:xfrm>
            <a:off x="2824012" y="3434422"/>
            <a:ext cx="0" cy="54341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DC0B7C-1B3B-14F0-F689-709F32F65BE7}"/>
              </a:ext>
            </a:extLst>
          </p:cNvPr>
          <p:cNvCxnSpPr>
            <a:cxnSpLocks/>
          </p:cNvCxnSpPr>
          <p:nvPr/>
        </p:nvCxnSpPr>
        <p:spPr>
          <a:xfrm flipH="1">
            <a:off x="2294646" y="3803049"/>
            <a:ext cx="38914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647BE30-8082-BDD9-0BF9-2DD62920A394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330335" y="3999706"/>
            <a:ext cx="491236" cy="43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F258DC6-EA2D-FBDB-AEF7-019EAD2F9AF4}"/>
              </a:ext>
            </a:extLst>
          </p:cNvPr>
          <p:cNvCxnSpPr>
            <a:cxnSpLocks/>
          </p:cNvCxnSpPr>
          <p:nvPr/>
        </p:nvCxnSpPr>
        <p:spPr>
          <a:xfrm flipH="1">
            <a:off x="2294646" y="4341091"/>
            <a:ext cx="526925" cy="53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F53AE85-E16E-A7BF-2B32-8FA4BB4450B6}"/>
              </a:ext>
            </a:extLst>
          </p:cNvPr>
          <p:cNvCxnSpPr>
            <a:cxnSpLocks/>
          </p:cNvCxnSpPr>
          <p:nvPr/>
        </p:nvCxnSpPr>
        <p:spPr>
          <a:xfrm flipH="1">
            <a:off x="2821571" y="4343814"/>
            <a:ext cx="2441" cy="404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D05A2D2-D59D-C049-1791-6580BA7D3505}"/>
              </a:ext>
            </a:extLst>
          </p:cNvPr>
          <p:cNvCxnSpPr>
            <a:cxnSpLocks/>
          </p:cNvCxnSpPr>
          <p:nvPr/>
        </p:nvCxnSpPr>
        <p:spPr>
          <a:xfrm>
            <a:off x="2823958" y="4747913"/>
            <a:ext cx="28569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ylinder 55">
            <a:extLst>
              <a:ext uri="{FF2B5EF4-FFF2-40B4-BE49-F238E27FC236}">
                <a16:creationId xmlns:a16="http://schemas.microsoft.com/office/drawing/2014/main" id="{0F1DDABF-93BC-88EB-C11A-9F02E19C2266}"/>
              </a:ext>
            </a:extLst>
          </p:cNvPr>
          <p:cNvSpPr/>
          <p:nvPr/>
        </p:nvSpPr>
        <p:spPr>
          <a:xfrm>
            <a:off x="7623590" y="1678766"/>
            <a:ext cx="1671801" cy="3299208"/>
          </a:xfrm>
          <a:prstGeom prst="can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48DFB3F-A70A-B05F-AACB-47920EE2A0AB}"/>
              </a:ext>
            </a:extLst>
          </p:cNvPr>
          <p:cNvSpPr/>
          <p:nvPr/>
        </p:nvSpPr>
        <p:spPr>
          <a:xfrm>
            <a:off x="7747954" y="21807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7EDD7A-D42B-9EB9-479A-E8F282D21C98}"/>
              </a:ext>
            </a:extLst>
          </p:cNvPr>
          <p:cNvSpPr/>
          <p:nvPr/>
        </p:nvSpPr>
        <p:spPr>
          <a:xfrm>
            <a:off x="7747954" y="26156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F10BD0-4DCC-49D6-06A0-A1AD6DB85968}"/>
              </a:ext>
            </a:extLst>
          </p:cNvPr>
          <p:cNvSpPr/>
          <p:nvPr/>
        </p:nvSpPr>
        <p:spPr>
          <a:xfrm>
            <a:off x="7747954" y="30505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25301BF-D3CD-D93E-D1A9-38A8164B1E54}"/>
              </a:ext>
            </a:extLst>
          </p:cNvPr>
          <p:cNvSpPr/>
          <p:nvPr/>
        </p:nvSpPr>
        <p:spPr>
          <a:xfrm>
            <a:off x="7747954" y="34854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2EE5383-0C7E-579D-3661-29BE40C2D928}"/>
                  </a:ext>
                </a:extLst>
              </p:cNvPr>
              <p:cNvSpPr txBox="1"/>
              <p:nvPr/>
            </p:nvSpPr>
            <p:spPr>
              <a:xfrm>
                <a:off x="7912328" y="370927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2EE5383-0C7E-579D-3661-29BE40C2D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328" y="3709271"/>
                <a:ext cx="1070042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383E331-999F-0912-6C4A-067E93F4272C}"/>
              </a:ext>
            </a:extLst>
          </p:cNvPr>
          <p:cNvSpPr/>
          <p:nvPr/>
        </p:nvSpPr>
        <p:spPr>
          <a:xfrm rot="16200000">
            <a:off x="4631847" y="2803781"/>
            <a:ext cx="3327347" cy="1021039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CFDE2FAC-89CC-5B2F-4794-41DDD5C3C0D0}"/>
              </a:ext>
            </a:extLst>
          </p:cNvPr>
          <p:cNvSpPr/>
          <p:nvPr/>
        </p:nvSpPr>
        <p:spPr>
          <a:xfrm>
            <a:off x="6806040" y="2749255"/>
            <a:ext cx="817550" cy="1344464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ACBB6AB-00D1-9A12-9263-03D6FF0C18F7}"/>
              </a:ext>
            </a:extLst>
          </p:cNvPr>
          <p:cNvCxnSpPr>
            <a:cxnSpLocks/>
          </p:cNvCxnSpPr>
          <p:nvPr/>
        </p:nvCxnSpPr>
        <p:spPr>
          <a:xfrm>
            <a:off x="5141100" y="1958240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D3275D6-A27E-5FF4-B6AE-54AA8B35171B}"/>
              </a:ext>
            </a:extLst>
          </p:cNvPr>
          <p:cNvCxnSpPr>
            <a:cxnSpLocks/>
          </p:cNvCxnSpPr>
          <p:nvPr/>
        </p:nvCxnSpPr>
        <p:spPr>
          <a:xfrm>
            <a:off x="5141100" y="2702563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CBC57CB-6E03-F022-E2AB-9DACA1C7ED3C}"/>
              </a:ext>
            </a:extLst>
          </p:cNvPr>
          <p:cNvCxnSpPr>
            <a:cxnSpLocks/>
          </p:cNvCxnSpPr>
          <p:nvPr/>
        </p:nvCxnSpPr>
        <p:spPr>
          <a:xfrm>
            <a:off x="5141100" y="3441369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98ACC53-30B0-33F6-8D47-A41B27A5B05A}"/>
              </a:ext>
            </a:extLst>
          </p:cNvPr>
          <p:cNvCxnSpPr>
            <a:cxnSpLocks/>
          </p:cNvCxnSpPr>
          <p:nvPr/>
        </p:nvCxnSpPr>
        <p:spPr>
          <a:xfrm>
            <a:off x="5156375" y="4682792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E8266EE-FE7C-4ACA-5695-2D34A7504E80}"/>
              </a:ext>
            </a:extLst>
          </p:cNvPr>
          <p:cNvSpPr/>
          <p:nvPr/>
        </p:nvSpPr>
        <p:spPr>
          <a:xfrm>
            <a:off x="7623590" y="4519069"/>
            <a:ext cx="1671801" cy="26412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 Database</a:t>
            </a:r>
          </a:p>
        </p:txBody>
      </p:sp>
      <p:sp>
        <p:nvSpPr>
          <p:cNvPr id="84" name="Rectangle: Folded Corner 83">
            <a:extLst>
              <a:ext uri="{FF2B5EF4-FFF2-40B4-BE49-F238E27FC236}">
                <a16:creationId xmlns:a16="http://schemas.microsoft.com/office/drawing/2014/main" id="{E2928A33-4258-5020-158E-D9053AB1BFAC}"/>
              </a:ext>
            </a:extLst>
          </p:cNvPr>
          <p:cNvSpPr/>
          <p:nvPr/>
        </p:nvSpPr>
        <p:spPr>
          <a:xfrm>
            <a:off x="414510" y="5718669"/>
            <a:ext cx="1656839" cy="630846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628DD5E-2FAE-BA29-D4D5-27AF6C0A8101}"/>
              </a:ext>
            </a:extLst>
          </p:cNvPr>
          <p:cNvSpPr/>
          <p:nvPr/>
        </p:nvSpPr>
        <p:spPr>
          <a:xfrm>
            <a:off x="2386675" y="5695201"/>
            <a:ext cx="1943672" cy="67179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7BE4117-6CD1-0B72-15BD-8C6FAF63515D}"/>
              </a:ext>
            </a:extLst>
          </p:cNvPr>
          <p:cNvSpPr/>
          <p:nvPr/>
        </p:nvSpPr>
        <p:spPr>
          <a:xfrm>
            <a:off x="4678210" y="5688820"/>
            <a:ext cx="1423072" cy="6718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 Vector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D1A13F8-C88B-96BB-6756-8150C35F7E3D}"/>
              </a:ext>
            </a:extLst>
          </p:cNvPr>
          <p:cNvSpPr/>
          <p:nvPr/>
        </p:nvSpPr>
        <p:spPr>
          <a:xfrm>
            <a:off x="6358666" y="5463007"/>
            <a:ext cx="1994135" cy="930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Vector Search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1E6CB5-8A7D-7D37-D73F-C851B3D6D17C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 flipV="1">
            <a:off x="2071349" y="6031100"/>
            <a:ext cx="315326" cy="29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43A7037-0AA2-48DF-C1AE-9F71B196258E}"/>
              </a:ext>
            </a:extLst>
          </p:cNvPr>
          <p:cNvCxnSpPr>
            <a:cxnSpLocks/>
          </p:cNvCxnSpPr>
          <p:nvPr/>
        </p:nvCxnSpPr>
        <p:spPr>
          <a:xfrm>
            <a:off x="4330347" y="5972586"/>
            <a:ext cx="365506" cy="146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E4F3B8-5DDB-4FB6-E682-1BD9B496AC01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6134102" y="5928348"/>
            <a:ext cx="224564" cy="369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7F2D063-C720-5AEB-6A1F-7FB882591B29}"/>
              </a:ext>
            </a:extLst>
          </p:cNvPr>
          <p:cNvSpPr/>
          <p:nvPr/>
        </p:nvSpPr>
        <p:spPr>
          <a:xfrm>
            <a:off x="8718879" y="5387523"/>
            <a:ext cx="1468902" cy="1162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Reranker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B80E799-6B98-4F45-195A-5D5F9F61FD45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8404929" y="5946812"/>
            <a:ext cx="313950" cy="220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9A6A40-9333-ACAE-7537-9F2C6975540D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7355734" y="4953969"/>
            <a:ext cx="1221631" cy="5090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86A6C656-3EC9-1059-D56A-8E2144801440}"/>
              </a:ext>
            </a:extLst>
          </p:cNvPr>
          <p:cNvSpPr/>
          <p:nvPr/>
        </p:nvSpPr>
        <p:spPr>
          <a:xfrm>
            <a:off x="10187781" y="5677992"/>
            <a:ext cx="590642" cy="57457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58C0B980-2800-C9E9-4C34-6111328D8AA8}"/>
              </a:ext>
            </a:extLst>
          </p:cNvPr>
          <p:cNvSpPr/>
          <p:nvPr/>
        </p:nvSpPr>
        <p:spPr>
          <a:xfrm>
            <a:off x="10789786" y="5347007"/>
            <a:ext cx="1312808" cy="1162682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Ranked List</a:t>
            </a:r>
          </a:p>
        </p:txBody>
      </p:sp>
    </p:spTree>
    <p:extLst>
      <p:ext uri="{BB962C8B-B14F-4D97-AF65-F5344CB8AC3E}">
        <p14:creationId xmlns:p14="http://schemas.microsoft.com/office/powerpoint/2010/main" val="195984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24927</TotalTime>
  <Words>4959</Words>
  <Application>Microsoft Office PowerPoint</Application>
  <PresentationFormat>Widescreen</PresentationFormat>
  <Paragraphs>747</Paragraphs>
  <Slides>88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4" baseType="lpstr">
      <vt:lpstr>Arial</vt:lpstr>
      <vt:lpstr>Calibri</vt:lpstr>
      <vt:lpstr>Calibri Light</vt:lpstr>
      <vt:lpstr>Cambria Math</vt:lpstr>
      <vt:lpstr>Roboto Mono</vt:lpstr>
      <vt:lpstr>Office Theme</vt:lpstr>
      <vt:lpstr>CSCI E-96 Data Mining, Exploration and Discovery Document and Web Search Algorithms</vt:lpstr>
      <vt:lpstr>Lesson Overview</vt:lpstr>
      <vt:lpstr>Introduction to Web Searching</vt:lpstr>
      <vt:lpstr>Introduction to Web Searching</vt:lpstr>
      <vt:lpstr>Information Retrieval </vt:lpstr>
      <vt:lpstr>Introduction to Web Searching</vt:lpstr>
      <vt:lpstr>Components of Document Similarity Search Systems</vt:lpstr>
      <vt:lpstr>Components of a Document Search System</vt:lpstr>
      <vt:lpstr>Document Vector Similarity Search</vt:lpstr>
      <vt:lpstr>Text embeddings</vt:lpstr>
      <vt:lpstr>Improving Document Vector Similarity Search at Massive Scale</vt:lpstr>
      <vt:lpstr>Introduction to Web Searching</vt:lpstr>
      <vt:lpstr>Short Introduction to BERT Models for Text Embedding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Reranking with Sentence BERT</vt:lpstr>
      <vt:lpstr>Sparse Text Embedding</vt:lpstr>
      <vt:lpstr>Overview of Sparse Encoding</vt:lpstr>
      <vt:lpstr>Models for Image Embedding</vt:lpstr>
      <vt:lpstr>Image embeddings</vt:lpstr>
      <vt:lpstr>Image embeddings</vt:lpstr>
      <vt:lpstr>Image embeddings</vt:lpstr>
      <vt:lpstr>Image embeddings</vt:lpstr>
      <vt:lpstr>Image embeddings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Overview of Web Search</vt:lpstr>
      <vt:lpstr>Searching on the Web</vt:lpstr>
      <vt:lpstr>Searching on the Web</vt:lpstr>
      <vt:lpstr>Searching on the Web</vt:lpstr>
      <vt:lpstr>Learning the Structure of the Web</vt:lpstr>
      <vt:lpstr>Learning the Structure of the Web </vt:lpstr>
      <vt:lpstr>Measures of Centrality </vt:lpstr>
      <vt:lpstr>Learning the Structure of the Web? </vt:lpstr>
      <vt:lpstr>Learning the Structure of the Web</vt:lpstr>
      <vt:lpstr>Learning the Structure of the Web </vt:lpstr>
      <vt:lpstr>Learning the Structure of the Web </vt:lpstr>
      <vt:lpstr>Simple PageRank Algorithm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Damped PageRank</vt:lpstr>
      <vt:lpstr>Weights for PageRank</vt:lpstr>
      <vt:lpstr>Damped PageRank</vt:lpstr>
      <vt:lpstr>Damped PageRank</vt:lpstr>
      <vt:lpstr>Damped PageRank </vt:lpstr>
      <vt:lpstr>Damped PageRank</vt:lpstr>
      <vt:lpstr>Damped PageRank</vt:lpstr>
      <vt:lpstr>Damped PageRank</vt:lpstr>
      <vt:lpstr>Damped Page Rank</vt:lpstr>
      <vt:lpstr>TrustRank</vt:lpstr>
      <vt:lpstr>Trust Rank</vt:lpstr>
      <vt:lpstr>Trust Rank</vt:lpstr>
      <vt:lpstr>Trust Rank</vt:lpstr>
      <vt:lpstr>Trust Rank</vt:lpstr>
      <vt:lpstr>Trust Rank</vt:lpstr>
      <vt:lpstr>Trust Rank</vt:lpstr>
      <vt:lpstr>Trust Rank</vt:lpstr>
      <vt:lpstr>Scaling PageRank</vt:lpstr>
      <vt:lpstr>Scaling PageRank</vt:lpstr>
      <vt:lpstr>Scaling PageRank</vt:lpstr>
      <vt:lpstr>Hubs and Authorities, the HITS Algorithm</vt:lpstr>
      <vt:lpstr>HITS Algorithm</vt:lpstr>
      <vt:lpstr>HITS Algorithm</vt:lpstr>
      <vt:lpstr>HITS Algorithm</vt:lpstr>
      <vt:lpstr>HITS Algorithm</vt:lpstr>
      <vt:lpstr>Lesson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Processes</dc:title>
  <dc:creator>Stephen Elston</dc:creator>
  <cp:lastModifiedBy>Stephen Elston</cp:lastModifiedBy>
  <cp:revision>692</cp:revision>
  <cp:lastPrinted>2019-10-02T16:41:34Z</cp:lastPrinted>
  <dcterms:created xsi:type="dcterms:W3CDTF">2019-05-23T01:52:03Z</dcterms:created>
  <dcterms:modified xsi:type="dcterms:W3CDTF">2025-07-19T03:21:57Z</dcterms:modified>
</cp:coreProperties>
</file>