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383" r:id="rId3"/>
    <p:sldId id="257" r:id="rId4"/>
    <p:sldId id="354" r:id="rId5"/>
    <p:sldId id="353" r:id="rId6"/>
    <p:sldId id="356" r:id="rId7"/>
    <p:sldId id="712" r:id="rId8"/>
    <p:sldId id="288" r:id="rId9"/>
    <p:sldId id="351" r:id="rId10"/>
    <p:sldId id="397" r:id="rId11"/>
    <p:sldId id="718" r:id="rId12"/>
    <p:sldId id="396" r:id="rId13"/>
    <p:sldId id="400" r:id="rId14"/>
    <p:sldId id="352" r:id="rId15"/>
    <p:sldId id="388" r:id="rId16"/>
    <p:sldId id="381" r:id="rId17"/>
    <p:sldId id="395" r:id="rId18"/>
    <p:sldId id="402" r:id="rId19"/>
    <p:sldId id="401" r:id="rId20"/>
    <p:sldId id="713" r:id="rId21"/>
    <p:sldId id="387" r:id="rId22"/>
    <p:sldId id="382" r:id="rId23"/>
    <p:sldId id="357" r:id="rId24"/>
    <p:sldId id="385" r:id="rId25"/>
    <p:sldId id="359" r:id="rId26"/>
    <p:sldId id="386" r:id="rId27"/>
    <p:sldId id="714" r:id="rId28"/>
    <p:sldId id="360" r:id="rId29"/>
    <p:sldId id="374" r:id="rId30"/>
    <p:sldId id="375" r:id="rId31"/>
    <p:sldId id="376" r:id="rId32"/>
    <p:sldId id="377" r:id="rId33"/>
    <p:sldId id="378" r:id="rId34"/>
    <p:sldId id="379" r:id="rId35"/>
    <p:sldId id="380" r:id="rId36"/>
    <p:sldId id="715" r:id="rId37"/>
    <p:sldId id="362" r:id="rId38"/>
    <p:sldId id="364" r:id="rId39"/>
    <p:sldId id="366" r:id="rId40"/>
    <p:sldId id="365" r:id="rId41"/>
    <p:sldId id="363" r:id="rId42"/>
    <p:sldId id="372" r:id="rId43"/>
    <p:sldId id="716" r:id="rId44"/>
    <p:sldId id="361" r:id="rId45"/>
    <p:sldId id="368" r:id="rId46"/>
    <p:sldId id="390" r:id="rId47"/>
    <p:sldId id="391" r:id="rId48"/>
    <p:sldId id="392" r:id="rId49"/>
    <p:sldId id="393" r:id="rId50"/>
    <p:sldId id="394" r:id="rId51"/>
    <p:sldId id="717" r:id="rId52"/>
    <p:sldId id="371" r:id="rId53"/>
    <p:sldId id="369" r:id="rId54"/>
    <p:sldId id="373" r:id="rId55"/>
    <p:sldId id="399" r:id="rId56"/>
    <p:sldId id="370" r:id="rId57"/>
    <p:sldId id="398" r:id="rId58"/>
    <p:sldId id="384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93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61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28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67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64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26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1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mmds.org/" TargetMode="External"/><Relationship Id="rId2" Type="http://schemas.openxmlformats.org/officeDocument/2006/relationships/hyperlink" Target="https://github.com/StephenElston/CSCI-E-10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lobal.oup.com/academic/product/networks-9780198805090?cc=us&amp;lang=en&amp;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tatyanaboland@gmail.com" TargetMode="External"/><Relationship Id="rId2" Type="http://schemas.openxmlformats.org/officeDocument/2006/relationships/hyperlink" Target="mailto:stephen_elston@g.harvard.edu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ata_structures_algorithms/hash_data_structure.htm" TargetMode="External"/><Relationship Id="rId2" Type="http://schemas.openxmlformats.org/officeDocument/2006/relationships/hyperlink" Target="https://www.tutorialspoint.com/Hash-Functions-and-Hash-Tab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en.wikipedia.org/wiki/Birthday_problem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Hash_table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en.wikipedia.org/wiki/Hash_table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9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en.wikipedia.org/wiki/Simpson%27s_parado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hastie/CASI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E-108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and Pitfalls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9681F1-0F76-4799-8371-9552B4345F58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2023,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Data mining is often </a:t>
            </a:r>
            <a:r>
              <a:rPr lang="en-US" sz="3200" b="1" dirty="0"/>
              <a:t>Unsupervised  </a:t>
            </a:r>
          </a:p>
          <a:p>
            <a:r>
              <a:rPr lang="en-US" dirty="0"/>
              <a:t>Our focus is on unsupervised learning  </a:t>
            </a:r>
          </a:p>
          <a:p>
            <a:pPr lvl="1"/>
            <a:r>
              <a:rPr lang="en-US" dirty="0"/>
              <a:t>Unsupervised learning enables knowledge discovery  </a:t>
            </a:r>
            <a:r>
              <a:rPr lang="en-US" b="1" dirty="0"/>
              <a:t>   </a:t>
            </a:r>
          </a:p>
          <a:p>
            <a:pPr lvl="1"/>
            <a:r>
              <a:rPr lang="en-US" dirty="0"/>
              <a:t>We deliberately avoid supervised machine learning methods </a:t>
            </a:r>
          </a:p>
          <a:p>
            <a:r>
              <a:rPr lang="en-US" dirty="0"/>
              <a:t>Statistical Inference methods  </a:t>
            </a:r>
          </a:p>
          <a:p>
            <a:pPr lvl="1"/>
            <a:r>
              <a:rPr lang="en-US" dirty="0"/>
              <a:t>How can we perform inference at massive scale? </a:t>
            </a:r>
          </a:p>
          <a:p>
            <a:r>
              <a:rPr lang="en-US" dirty="0"/>
              <a:t>Clustering and dimensionality reduction algorithms</a:t>
            </a:r>
          </a:p>
          <a:p>
            <a:pPr lvl="1"/>
            <a:r>
              <a:rPr lang="en-US" dirty="0"/>
              <a:t>How can we find and learn from related groups in complex data ?</a:t>
            </a:r>
          </a:p>
          <a:p>
            <a:r>
              <a:rPr lang="en-US" dirty="0"/>
              <a:t>Network models</a:t>
            </a:r>
          </a:p>
          <a:p>
            <a:pPr lvl="1"/>
            <a:r>
              <a:rPr lang="en-US" dirty="0"/>
              <a:t>How to apply efficient graph representations and algorithms?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 engineering is not our focus – c.f. CSCI E-88  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the focus of this course?</a:t>
            </a:r>
          </a:p>
        </p:txBody>
      </p:sp>
    </p:spTree>
    <p:extLst>
      <p:ext uri="{BB962C8B-B14F-4D97-AF65-F5344CB8AC3E}">
        <p14:creationId xmlns:p14="http://schemas.microsoft.com/office/powerpoint/2010/main" val="180206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Topics we avoid in this course </a:t>
            </a:r>
            <a:endParaRPr lang="en-US" sz="3200" b="1" dirty="0"/>
          </a:p>
          <a:p>
            <a:r>
              <a:rPr lang="en-US" dirty="0"/>
              <a:t>Supervised machine learning</a:t>
            </a:r>
          </a:p>
          <a:p>
            <a:pPr lvl="1"/>
            <a:r>
              <a:rPr lang="en-US" dirty="0"/>
              <a:t>Some supervised machine learning is useful in data mining</a:t>
            </a:r>
            <a:endParaRPr lang="en-US" b="1" dirty="0"/>
          </a:p>
          <a:p>
            <a:pPr lvl="1"/>
            <a:r>
              <a:rPr lang="en-US" dirty="0"/>
              <a:t>Supervised machine learning covered in-depth in other DCE courses</a:t>
            </a:r>
          </a:p>
          <a:p>
            <a:r>
              <a:rPr lang="en-US" dirty="0"/>
              <a:t>Deep learning  </a:t>
            </a:r>
          </a:p>
          <a:p>
            <a:pPr lvl="1"/>
            <a:r>
              <a:rPr lang="en-US" dirty="0"/>
              <a:t>Promising deep NN data mining algorithms are emerging  </a:t>
            </a:r>
          </a:p>
          <a:p>
            <a:pPr lvl="1"/>
            <a:r>
              <a:rPr lang="en-US" dirty="0"/>
              <a:t>In some cases deep NN algorithm provide more accurate results  </a:t>
            </a:r>
          </a:p>
          <a:p>
            <a:pPr lvl="1"/>
            <a:r>
              <a:rPr lang="en-US" dirty="0"/>
              <a:t>But, </a:t>
            </a:r>
            <a:r>
              <a:rPr lang="en-US" b="1" dirty="0"/>
              <a:t>NN algorithms are generally much less scalable!</a:t>
            </a:r>
            <a:endParaRPr lang="en-US" dirty="0"/>
          </a:p>
          <a:p>
            <a:pPr lvl="1"/>
            <a:r>
              <a:rPr lang="en-US" dirty="0"/>
              <a:t>In practice, </a:t>
            </a:r>
            <a:r>
              <a:rPr lang="en-US" b="1" dirty="0"/>
              <a:t>more and better data is usually more important!  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the focus of this course?</a:t>
            </a:r>
          </a:p>
        </p:txBody>
      </p:sp>
    </p:spTree>
    <p:extLst>
      <p:ext uri="{BB962C8B-B14F-4D97-AF65-F5344CB8AC3E}">
        <p14:creationId xmlns:p14="http://schemas.microsoft.com/office/powerpoint/2010/main" val="253968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Schedule for live class meetings </a:t>
            </a:r>
          </a:p>
          <a:p>
            <a:r>
              <a:rPr lang="en-US" dirty="0"/>
              <a:t>Tuesdays – Lectures focused on theoretical foundations - 5:30-7:30 pm US Eastern Time</a:t>
            </a:r>
          </a:p>
          <a:p>
            <a:r>
              <a:rPr lang="en-US" dirty="0"/>
              <a:t>Wednesdays – Section meeting to address questions, review and background – starting at 7 pm US Eastern Time? 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All class meetings are recorded and available on-demand – See Panopto tab in Canvas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Schedule </a:t>
            </a:r>
          </a:p>
        </p:txBody>
      </p:sp>
    </p:spTree>
    <p:extLst>
      <p:ext uri="{BB962C8B-B14F-4D97-AF65-F5344CB8AC3E}">
        <p14:creationId xmlns:p14="http://schemas.microsoft.com/office/powerpoint/2010/main" val="211615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Schedule for live class meetings </a:t>
            </a:r>
          </a:p>
          <a:p>
            <a:r>
              <a:rPr lang="en-US" dirty="0"/>
              <a:t>Tuesdays and Thursdays – Lectures focused on theoretical foundations - 6:30-9:30 pm US Eastern Time</a:t>
            </a:r>
          </a:p>
          <a:p>
            <a:pPr lvl="1"/>
            <a:r>
              <a:rPr lang="en-US" dirty="0"/>
              <a:t>Most lessons less than 3 hours</a:t>
            </a:r>
          </a:p>
          <a:p>
            <a:pPr lvl="1"/>
            <a:r>
              <a:rPr lang="en-US" dirty="0"/>
              <a:t>No class Tuesday July 4</a:t>
            </a:r>
          </a:p>
          <a:p>
            <a:r>
              <a:rPr lang="en-US" dirty="0"/>
              <a:t>Mondays and Wednesdays – Section meeting to address questions, discuss code, background review – starting at 6:30 pm US Eastern Time  </a:t>
            </a:r>
          </a:p>
          <a:p>
            <a:pPr lvl="1"/>
            <a:r>
              <a:rPr lang="en-US" dirty="0"/>
              <a:t>Perhaps skip Monday July 3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All class meetings are recorded and available on-demand – See Class Recordings tab in Canvas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Schedule </a:t>
            </a:r>
          </a:p>
        </p:txBody>
      </p:sp>
    </p:spTree>
    <p:extLst>
      <p:ext uri="{BB962C8B-B14F-4D97-AF65-F5344CB8AC3E}">
        <p14:creationId xmlns:p14="http://schemas.microsoft.com/office/powerpoint/2010/main" val="17707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Harvard Summer School session is only </a:t>
            </a:r>
            <a:r>
              <a:rPr lang="en-US" sz="3200" b="1" dirty="0"/>
              <a:t>7 weeks</a:t>
            </a:r>
            <a:r>
              <a:rPr lang="en-US" sz="3200" dirty="0"/>
              <a:t>!</a:t>
            </a:r>
            <a:endParaRPr lang="en-US" sz="3200" b="1" dirty="0"/>
          </a:p>
          <a:p>
            <a:r>
              <a:rPr lang="en-US" dirty="0">
                <a:solidFill>
                  <a:srgbClr val="C00000"/>
                </a:solidFill>
              </a:rPr>
              <a:t>Expect an </a:t>
            </a:r>
            <a:r>
              <a:rPr lang="en-US" b="1" dirty="0">
                <a:solidFill>
                  <a:srgbClr val="C00000"/>
                </a:solidFill>
              </a:rPr>
              <a:t>intense pace!</a:t>
            </a:r>
          </a:p>
          <a:p>
            <a:pPr lvl="1"/>
            <a:r>
              <a:rPr lang="en-US" dirty="0"/>
              <a:t>Course moves at twice the rate of a course in a regular semester</a:t>
            </a:r>
          </a:p>
          <a:p>
            <a:pPr lvl="1"/>
            <a:r>
              <a:rPr lang="en-US" dirty="0"/>
              <a:t>Lesson and assignments cover </a:t>
            </a:r>
            <a:r>
              <a:rPr lang="en-US" b="1" dirty="0"/>
              <a:t>all material of the regular 15-week semester</a:t>
            </a:r>
            <a:endParaRPr lang="en-US" dirty="0"/>
          </a:p>
          <a:p>
            <a:r>
              <a:rPr lang="en-US" dirty="0"/>
              <a:t>Assignment deadlines are important</a:t>
            </a:r>
          </a:p>
          <a:p>
            <a:pPr lvl="1"/>
            <a:r>
              <a:rPr lang="en-US" dirty="0"/>
              <a:t>One or two assignments due every week!   </a:t>
            </a:r>
          </a:p>
          <a:p>
            <a:pPr lvl="1"/>
            <a:r>
              <a:rPr lang="en-US" dirty="0"/>
              <a:t>Do not fall behind</a:t>
            </a:r>
          </a:p>
          <a:p>
            <a:pPr lvl="1"/>
            <a:r>
              <a:rPr lang="en-US" dirty="0"/>
              <a:t>Expect 9 assignments plus online discussion questions</a:t>
            </a:r>
          </a:p>
          <a:p>
            <a:r>
              <a:rPr lang="en-US" b="1" dirty="0">
                <a:solidFill>
                  <a:srgbClr val="C00000"/>
                </a:solidFill>
              </a:rPr>
              <a:t>There is no time to ‘catch up’!</a:t>
            </a:r>
          </a:p>
          <a:p>
            <a:pPr lvl="1"/>
            <a:endParaRPr lang="en-US" dirty="0"/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Pace of this course</a:t>
            </a:r>
          </a:p>
        </p:txBody>
      </p:sp>
    </p:spTree>
    <p:extLst>
      <p:ext uri="{BB962C8B-B14F-4D97-AF65-F5344CB8AC3E}">
        <p14:creationId xmlns:p14="http://schemas.microsoft.com/office/powerpoint/2010/main" val="163703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Students enrolled for graduate credit are evaluated by the following weights: </a:t>
            </a:r>
          </a:p>
          <a:p>
            <a:r>
              <a:rPr lang="en-US" b="1" dirty="0"/>
              <a:t>10% Class Participation </a:t>
            </a:r>
            <a:r>
              <a:rPr lang="en-US" dirty="0"/>
              <a:t>– Class participation in online discussions</a:t>
            </a:r>
          </a:p>
          <a:p>
            <a:r>
              <a:rPr lang="en-US" b="1" dirty="0"/>
              <a:t>60%	Assignments </a:t>
            </a:r>
            <a:r>
              <a:rPr lang="en-US" dirty="0"/>
              <a:t>– Hands-on assignments for most lessons – Expect 9-10</a:t>
            </a:r>
          </a:p>
          <a:p>
            <a:r>
              <a:rPr lang="en-US" b="1" dirty="0"/>
              <a:t>5% Project proposal </a:t>
            </a:r>
            <a:r>
              <a:rPr lang="en-US" dirty="0"/>
              <a:t>– Proposal describing the problem you wish to address and methods you plan to apply. Based on your proposal, your instructor will approve your project as appropriate for the course. </a:t>
            </a:r>
          </a:p>
          <a:p>
            <a:r>
              <a:rPr lang="en-US" b="1" dirty="0"/>
              <a:t>25%	Project </a:t>
            </a:r>
            <a:r>
              <a:rPr lang="en-US" dirty="0"/>
              <a:t>– Independent data mining project report – More on this next week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Graduate Credit Grades</a:t>
            </a:r>
          </a:p>
        </p:txBody>
      </p:sp>
    </p:spTree>
    <p:extLst>
      <p:ext uri="{BB962C8B-B14F-4D97-AF65-F5344CB8AC3E}">
        <p14:creationId xmlns:p14="http://schemas.microsoft.com/office/powerpoint/2010/main" val="324535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 and understand the Syllabus!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Material specific to this course are in the </a:t>
            </a:r>
            <a:r>
              <a:rPr lang="en-US" dirty="0" err="1">
                <a:hlinkClick r:id="rId2"/>
              </a:rPr>
              <a:t>Github</a:t>
            </a:r>
            <a:r>
              <a:rPr lang="en-US" dirty="0">
                <a:hlinkClick r:id="rId2"/>
              </a:rPr>
              <a:t> repository</a:t>
            </a:r>
            <a:endParaRPr lang="en-US" dirty="0"/>
          </a:p>
          <a:p>
            <a:pPr lvl="1"/>
            <a:r>
              <a:rPr lang="en-US" dirty="0"/>
              <a:t>Slides</a:t>
            </a:r>
          </a:p>
          <a:p>
            <a:pPr lvl="1"/>
            <a:r>
              <a:rPr lang="en-US" dirty="0"/>
              <a:t>Notebooks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Supplementary materials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Assignment due dates, submissions, and grading in Canvas</a:t>
            </a:r>
          </a:p>
          <a:p>
            <a:pPr lvl="1"/>
            <a:r>
              <a:rPr lang="en-US" dirty="0"/>
              <a:t>Class assignments </a:t>
            </a:r>
          </a:p>
          <a:p>
            <a:pPr lvl="1"/>
            <a:r>
              <a:rPr lang="en-US" dirty="0"/>
              <a:t>Graduate independent projects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Recommended reading primarily from two texts: </a:t>
            </a:r>
          </a:p>
          <a:p>
            <a:pPr lvl="1"/>
            <a:r>
              <a:rPr lang="en-US" dirty="0">
                <a:hlinkClick r:id="rId3"/>
              </a:rPr>
              <a:t>Mining of Massive Datasets</a:t>
            </a:r>
            <a:r>
              <a:rPr lang="en-US" dirty="0"/>
              <a:t>, 3</a:t>
            </a:r>
            <a:r>
              <a:rPr lang="en-US" baseline="30000" dirty="0"/>
              <a:t>rd</a:t>
            </a:r>
            <a:r>
              <a:rPr lang="en-US" dirty="0"/>
              <a:t> Ed - .pdf download available</a:t>
            </a:r>
          </a:p>
          <a:p>
            <a:pPr lvl="1"/>
            <a:r>
              <a:rPr lang="en-US" u="sng" dirty="0">
                <a:hlinkClick r:id="rId4"/>
              </a:rPr>
              <a:t>Networks, 2</a:t>
            </a:r>
            <a:r>
              <a:rPr lang="en-US" u="sng" baseline="30000" dirty="0">
                <a:hlinkClick r:id="rId4"/>
              </a:rPr>
              <a:t>nd</a:t>
            </a:r>
            <a:r>
              <a:rPr lang="en-US" u="sng" dirty="0">
                <a:hlinkClick r:id="rId4"/>
              </a:rPr>
              <a:t> edition, Mark Newman</a:t>
            </a:r>
            <a:r>
              <a:rPr lang="en-US" u="sng" dirty="0"/>
              <a:t> </a:t>
            </a:r>
            <a:r>
              <a:rPr lang="en-US" dirty="0"/>
              <a:t>Available through the Harvard Coop</a:t>
            </a:r>
          </a:p>
          <a:p>
            <a:pPr lvl="1"/>
            <a:r>
              <a:rPr lang="en-US" dirty="0"/>
              <a:t>See Library Reserves tab </a:t>
            </a:r>
            <a:r>
              <a:rPr lang="en-US"/>
              <a:t>in Canvas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Where can you find the course materials?</a:t>
            </a:r>
          </a:p>
        </p:txBody>
      </p:sp>
    </p:spTree>
    <p:extLst>
      <p:ext uri="{BB962C8B-B14F-4D97-AF65-F5344CB8AC3E}">
        <p14:creationId xmlns:p14="http://schemas.microsoft.com/office/powerpoint/2010/main" val="3387254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5311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Ed Discussion is the primary means of communication </a:t>
            </a:r>
            <a:r>
              <a:rPr lang="en-US" dirty="0"/>
              <a:t>for this course  </a:t>
            </a:r>
          </a:p>
          <a:p>
            <a:r>
              <a:rPr lang="en-US" dirty="0"/>
              <a:t>Use Ed for help with assignments and projects </a:t>
            </a:r>
          </a:p>
          <a:p>
            <a:pPr lvl="1"/>
            <a:r>
              <a:rPr lang="en-US" dirty="0"/>
              <a:t>It’s okay to post small amounts of code!</a:t>
            </a:r>
          </a:p>
          <a:p>
            <a:pPr lvl="1"/>
            <a:r>
              <a:rPr lang="en-US" dirty="0"/>
              <a:t>Post complete exception messages if you are dealing with an error</a:t>
            </a:r>
          </a:p>
          <a:p>
            <a:r>
              <a:rPr lang="en-US" dirty="0"/>
              <a:t>Graded online class discussions take place in Ed    </a:t>
            </a:r>
          </a:p>
          <a:p>
            <a:r>
              <a:rPr lang="en-US" dirty="0"/>
              <a:t>Private communications regarding matters such as grades</a:t>
            </a:r>
          </a:p>
          <a:p>
            <a:pPr lvl="1"/>
            <a:r>
              <a:rPr lang="en-US" dirty="0"/>
              <a:t>Use Ed private messages for fastest </a:t>
            </a:r>
            <a:r>
              <a:rPr lang="en-US" dirty="0" err="1"/>
              <a:t>reponse</a:t>
            </a:r>
            <a:endParaRPr lang="en-US" dirty="0"/>
          </a:p>
          <a:p>
            <a:pPr lvl="1"/>
            <a:r>
              <a:rPr lang="en-US" dirty="0"/>
              <a:t>Or, </a:t>
            </a:r>
            <a:r>
              <a:rPr lang="en-US" dirty="0">
                <a:hlinkClick r:id="rId2"/>
              </a:rPr>
              <a:t>stephen_elston@g.harvard.edu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tatyanaboland@gmail.com</a:t>
            </a:r>
            <a:r>
              <a:rPr lang="en-US" dirty="0"/>
              <a:t> </a:t>
            </a:r>
          </a:p>
          <a:p>
            <a:r>
              <a:rPr lang="en-US" b="1" dirty="0"/>
              <a:t>Do not use Canvas messages, unless you want a delayed response!   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Communication </a:t>
            </a:r>
          </a:p>
        </p:txBody>
      </p:sp>
    </p:spTree>
    <p:extLst>
      <p:ext uri="{BB962C8B-B14F-4D97-AF65-F5344CB8AC3E}">
        <p14:creationId xmlns:p14="http://schemas.microsoft.com/office/powerpoint/2010/main" val="1228520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5311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Timely release of assignment solutions is an important part of the learning process </a:t>
            </a:r>
          </a:p>
          <a:p>
            <a:r>
              <a:rPr lang="en-US" b="1" dirty="0">
                <a:solidFill>
                  <a:srgbClr val="C00000"/>
                </a:solidFill>
              </a:rPr>
              <a:t>Harvard Summer School moves at an intense pace!!</a:t>
            </a:r>
          </a:p>
          <a:p>
            <a:r>
              <a:rPr lang="en-US" dirty="0"/>
              <a:t>Late assignment policy:   </a:t>
            </a:r>
          </a:p>
          <a:p>
            <a:pPr lvl="1"/>
            <a:r>
              <a:rPr lang="en-US" dirty="0"/>
              <a:t>Up to one day late - no penalty  </a:t>
            </a:r>
          </a:p>
          <a:p>
            <a:pPr lvl="1"/>
            <a:r>
              <a:rPr lang="en-US" dirty="0"/>
              <a:t>Up to 3 days late - less 20% </a:t>
            </a:r>
          </a:p>
          <a:p>
            <a:pPr lvl="1"/>
            <a:r>
              <a:rPr lang="en-US" dirty="0"/>
              <a:t>More than 3 days late - no credit   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Make sure you turn in work on time!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Late Assignment Policy</a:t>
            </a:r>
          </a:p>
        </p:txBody>
      </p:sp>
    </p:spTree>
    <p:extLst>
      <p:ext uri="{BB962C8B-B14F-4D97-AF65-F5344CB8AC3E}">
        <p14:creationId xmlns:p14="http://schemas.microsoft.com/office/powerpoint/2010/main" val="2940685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Timely release of assignment solutions is an important part of the learning process </a:t>
            </a:r>
          </a:p>
          <a:p>
            <a:r>
              <a:rPr lang="en-US" b="1" dirty="0"/>
              <a:t>Do not fall behind! </a:t>
            </a:r>
            <a:r>
              <a:rPr lang="en-US" dirty="0"/>
              <a:t>With 9-10 assignments and a project, there is very </a:t>
            </a:r>
            <a:r>
              <a:rPr lang="en-US" b="1" dirty="0"/>
              <a:t>little time to “catch-up”</a:t>
            </a:r>
            <a:endParaRPr lang="en-US" dirty="0"/>
          </a:p>
          <a:p>
            <a:r>
              <a:rPr lang="en-US" dirty="0"/>
              <a:t>Late assignment policy:   </a:t>
            </a:r>
          </a:p>
          <a:p>
            <a:pPr lvl="1"/>
            <a:r>
              <a:rPr lang="en-US" dirty="0"/>
              <a:t>Up to one day late - no penalty  </a:t>
            </a:r>
          </a:p>
          <a:p>
            <a:pPr lvl="1"/>
            <a:r>
              <a:rPr lang="en-US" dirty="0"/>
              <a:t>Up to 6 days late - less 20% </a:t>
            </a:r>
          </a:p>
          <a:p>
            <a:pPr lvl="1"/>
            <a:r>
              <a:rPr lang="en-US" dirty="0"/>
              <a:t>More than 6 days late - no credit   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Make sure you turn in work on time!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Late Assignment Policy</a:t>
            </a:r>
          </a:p>
        </p:txBody>
      </p:sp>
    </p:spTree>
    <p:extLst>
      <p:ext uri="{BB962C8B-B14F-4D97-AF65-F5344CB8AC3E}">
        <p14:creationId xmlns:p14="http://schemas.microsoft.com/office/powerpoint/2010/main" val="1424932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data mining? </a:t>
            </a:r>
          </a:p>
          <a:p>
            <a:pPr lvl="1"/>
            <a:r>
              <a:rPr lang="en-US" dirty="0"/>
              <a:t>Data mining is the science of </a:t>
            </a:r>
            <a:r>
              <a:rPr lang="en-US" b="1" dirty="0"/>
              <a:t>knowledge discovery  </a:t>
            </a:r>
          </a:p>
          <a:p>
            <a:r>
              <a:rPr lang="en-US" dirty="0"/>
              <a:t>About this course  </a:t>
            </a:r>
          </a:p>
          <a:p>
            <a:r>
              <a:rPr lang="en-US" dirty="0"/>
              <a:t>Data mining often uses massive data sets</a:t>
            </a:r>
          </a:p>
          <a:p>
            <a:pPr lvl="1"/>
            <a:r>
              <a:rPr lang="en-US" dirty="0"/>
              <a:t>Manage massive data with key-values pairs and hashing</a:t>
            </a:r>
          </a:p>
          <a:p>
            <a:r>
              <a:rPr lang="en-US" dirty="0"/>
              <a:t>Knowledge discovery requires inference</a:t>
            </a:r>
          </a:p>
          <a:p>
            <a:pPr lvl="1"/>
            <a:r>
              <a:rPr lang="en-US" dirty="0"/>
              <a:t>Inference for complex data must control false discovery rate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Overview of Today’s Lesson</a:t>
            </a:r>
          </a:p>
        </p:txBody>
      </p:sp>
    </p:spTree>
    <p:extLst>
      <p:ext uri="{BB962C8B-B14F-4D97-AF65-F5344CB8AC3E}">
        <p14:creationId xmlns:p14="http://schemas.microsoft.com/office/powerpoint/2010/main" val="248242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Data Management with Key-Value Pairs</a:t>
            </a:r>
          </a:p>
        </p:txBody>
      </p:sp>
    </p:spTree>
    <p:extLst>
      <p:ext uri="{BB962C8B-B14F-4D97-AF65-F5344CB8AC3E}">
        <p14:creationId xmlns:p14="http://schemas.microsoft.com/office/powerpoint/2010/main" val="2462294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Difficulties created by size and complexity of Data</a:t>
            </a:r>
          </a:p>
          <a:p>
            <a:r>
              <a:rPr lang="en-US" dirty="0"/>
              <a:t>Massive size requires efferent storage and retrieval  </a:t>
            </a:r>
          </a:p>
          <a:p>
            <a:pPr lvl="1"/>
            <a:r>
              <a:rPr lang="en-US" dirty="0"/>
              <a:t>Manage data with </a:t>
            </a:r>
            <a:r>
              <a:rPr lang="en-US" b="1" dirty="0"/>
              <a:t>key-value pairs</a:t>
            </a:r>
            <a:r>
              <a:rPr lang="en-US" dirty="0"/>
              <a:t>  </a:t>
            </a:r>
          </a:p>
          <a:p>
            <a:pPr lvl="1"/>
            <a:r>
              <a:rPr lang="en-US" b="1" dirty="0"/>
              <a:t>Hash keys </a:t>
            </a:r>
            <a:r>
              <a:rPr lang="en-US" dirty="0"/>
              <a:t>for efficient storage and </a:t>
            </a:r>
            <a:r>
              <a:rPr lang="en-US" dirty="0" err="1"/>
              <a:t>retrival</a:t>
            </a:r>
            <a:r>
              <a:rPr lang="en-US" dirty="0"/>
              <a:t> </a:t>
            </a:r>
          </a:p>
          <a:p>
            <a:pPr lvl="1"/>
            <a:r>
              <a:rPr lang="en-US" b="1" dirty="0"/>
              <a:t>Similarity search </a:t>
            </a:r>
            <a:r>
              <a:rPr lang="en-US" dirty="0"/>
              <a:t>with hashed values </a:t>
            </a:r>
          </a:p>
          <a:p>
            <a:r>
              <a:rPr lang="en-US" sz="2800" dirty="0"/>
              <a:t>Complexity requires reliable inference methods  </a:t>
            </a:r>
          </a:p>
          <a:p>
            <a:pPr lvl="1"/>
            <a:r>
              <a:rPr lang="en-US" dirty="0"/>
              <a:t>Large number of variables makes </a:t>
            </a:r>
            <a:r>
              <a:rPr lang="en-US" b="1" dirty="0"/>
              <a:t>false positive inference </a:t>
            </a:r>
            <a:r>
              <a:rPr lang="en-US" dirty="0"/>
              <a:t>likely </a:t>
            </a:r>
          </a:p>
          <a:p>
            <a:pPr lvl="1"/>
            <a:r>
              <a:rPr lang="en-US" dirty="0"/>
              <a:t>Example, </a:t>
            </a:r>
            <a:r>
              <a:rPr lang="en-US" b="1" dirty="0"/>
              <a:t>spurious correlations </a:t>
            </a:r>
          </a:p>
          <a:p>
            <a:pPr lvl="1"/>
            <a:r>
              <a:rPr lang="en-US" dirty="0"/>
              <a:t>Example, positive hypothesis test from random variation alone</a:t>
            </a:r>
          </a:p>
          <a:p>
            <a:pPr lvl="1"/>
            <a:r>
              <a:rPr lang="en-US" dirty="0"/>
              <a:t>Require methods to control false positive rates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Foundations for Large-Scale Data Mining</a:t>
            </a:r>
          </a:p>
        </p:txBody>
      </p:sp>
    </p:spTree>
    <p:extLst>
      <p:ext uri="{BB962C8B-B14F-4D97-AF65-F5344CB8AC3E}">
        <p14:creationId xmlns:p14="http://schemas.microsoft.com/office/powerpoint/2010/main" val="99424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927"/>
                <a:ext cx="10515600" cy="489821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Need to store and retrieve massive quantities of data  </a:t>
                </a:r>
              </a:p>
              <a:p>
                <a:r>
                  <a:rPr lang="en-US" dirty="0"/>
                  <a:t>Look up uses key-value pairs as a tuple,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The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is index to the value,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Value can be any type of object</a:t>
                </a:r>
              </a:p>
              <a:p>
                <a:pPr lvl="1"/>
                <a:r>
                  <a:rPr lang="en-US" sz="2800" dirty="0"/>
                  <a:t>Scaler value  </a:t>
                </a:r>
              </a:p>
              <a:p>
                <a:pPr lvl="1"/>
                <a:r>
                  <a:rPr lang="en-US" sz="2800" dirty="0"/>
                  <a:t>List </a:t>
                </a:r>
              </a:p>
              <a:p>
                <a:pPr lvl="1"/>
                <a:r>
                  <a:rPr lang="en-US" sz="2800" dirty="0"/>
                  <a:t>Vector</a:t>
                </a:r>
              </a:p>
              <a:p>
                <a:pPr lvl="1"/>
                <a:r>
                  <a:rPr lang="en-US" sz="2800" dirty="0"/>
                  <a:t>Array or table </a:t>
                </a:r>
              </a:p>
              <a:p>
                <a:pPr lvl="1"/>
                <a:r>
                  <a:rPr lang="en-US" sz="2800" dirty="0"/>
                  <a:t>Document, text token, etc.</a:t>
                </a:r>
              </a:p>
              <a:p>
                <a:pPr lvl="1"/>
                <a:r>
                  <a:rPr lang="en-US" sz="2800" dirty="0"/>
                  <a:t>Image</a:t>
                </a:r>
              </a:p>
              <a:p>
                <a:pPr lvl="1"/>
                <a:r>
                  <a:rPr lang="en-US" sz="2800" dirty="0"/>
                  <a:t>etc. 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927"/>
                <a:ext cx="10515600" cy="4898217"/>
              </a:xfrm>
              <a:blipFill>
                <a:blip r:embed="rId2"/>
                <a:stretch>
                  <a:fillRect l="-1217" t="-2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278619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Key-value indexing used to manage massive quantities of data   </a:t>
                </a:r>
              </a:p>
              <a:p>
                <a:r>
                  <a:rPr lang="en-US" sz="3000" dirty="0"/>
                  <a:t>Index values by key, as a tuple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dirty="0"/>
                  <a:t>  </a:t>
                </a:r>
              </a:p>
              <a:p>
                <a:r>
                  <a:rPr lang="en-US" sz="3000" dirty="0"/>
                  <a:t>Example: In-memory dictionaries</a:t>
                </a:r>
              </a:p>
              <a:p>
                <a:pPr lvl="1"/>
                <a:r>
                  <a:rPr lang="en-US" sz="2600" dirty="0"/>
                  <a:t>Fast lookup</a:t>
                </a:r>
              </a:p>
              <a:p>
                <a:pPr lvl="1"/>
                <a:r>
                  <a:rPr lang="en-US" sz="2600" dirty="0"/>
                  <a:t>Must be in main memory</a:t>
                </a:r>
              </a:p>
              <a:p>
                <a:pPr lvl="1"/>
                <a:r>
                  <a:rPr lang="en-US" sz="2600" dirty="0"/>
                  <a:t>In Python and many other languages</a:t>
                </a:r>
              </a:p>
              <a:p>
                <a:r>
                  <a:rPr lang="en-US" sz="3000" dirty="0"/>
                  <a:t>NoSQL data bases – scalable object storage   </a:t>
                </a:r>
              </a:p>
              <a:p>
                <a:r>
                  <a:rPr lang="en-US" sz="3000" dirty="0"/>
                  <a:t>Map-reduce, scalable parallel processing – Next lesson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391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197096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Key-value indexing used to manage massive quantities of data   </a:t>
            </a:r>
          </a:p>
          <a:p>
            <a:r>
              <a:rPr lang="en-US" sz="3000" dirty="0"/>
              <a:t>How can we do data management with key-value pairs?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Linear list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Sorted 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Linked 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Balanced trees (B-trees)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Hash tables 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403815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Key-value indexing used to manage massive quantities of data   </a:t>
                </a:r>
              </a:p>
              <a:p>
                <a:r>
                  <a:rPr lang="en-US" sz="3000" dirty="0"/>
                  <a:t>With massive data sets are a very large numbers of keys   </a:t>
                </a:r>
              </a:p>
              <a:p>
                <a:r>
                  <a:rPr lang="en-US" sz="3000" dirty="0"/>
                  <a:t>Linear search on this large number of keys is slow  </a:t>
                </a:r>
              </a:p>
              <a:p>
                <a:pPr lvl="1"/>
                <a:r>
                  <a:rPr lang="en-US" sz="2600" dirty="0"/>
                  <a:t>Linear search has </a:t>
                </a:r>
                <a:r>
                  <a:rPr lang="en-US" sz="2600" b="1" dirty="0"/>
                  <a:t>worst-case</a:t>
                </a:r>
                <a:r>
                  <a:rPr lang="en-US" sz="2600" dirty="0"/>
                  <a:t> time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600" b="0" dirty="0"/>
              </a:p>
              <a:p>
                <a:pPr lvl="1"/>
                <a:r>
                  <a:rPr lang="en-US" sz="2600" dirty="0"/>
                  <a:t>Too slow for massive data sets  </a:t>
                </a:r>
              </a:p>
              <a:p>
                <a:r>
                  <a:rPr lang="en-US" dirty="0"/>
                  <a:t>Hashing is a core technique for scaling data mining algorithms   </a:t>
                </a:r>
              </a:p>
              <a:p>
                <a:r>
                  <a:rPr lang="en-US" dirty="0"/>
                  <a:t>Apply</a:t>
                </a:r>
                <a:r>
                  <a:rPr lang="en-US" b="0" dirty="0"/>
                  <a:t> </a:t>
                </a:r>
                <a:r>
                  <a:rPr lang="en-US" b="1" dirty="0"/>
                  <a:t>hash function</a:t>
                </a:r>
                <a:r>
                  <a:rPr lang="en-US" dirty="0"/>
                  <a:t> to </a:t>
                </a:r>
                <a:r>
                  <a:rPr lang="en-US" b="0" dirty="0"/>
                  <a:t>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Look-up uses hashed key-value pairs as a tuple,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Hashing to a key gives nearly direct access, with </a:t>
                </a:r>
                <a:r>
                  <a:rPr lang="en-US" b="1" dirty="0"/>
                  <a:t>average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time  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391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287323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52" y="1211805"/>
            <a:ext cx="10515600" cy="942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How can we compare data structure options for storage and retrieval of key-value pairs?  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9778E807-9A37-1E31-7CAC-4F4939719A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3825365"/>
                  </p:ext>
                </p:extLst>
              </p:nvPr>
            </p:nvGraphicFramePr>
            <p:xfrm>
              <a:off x="786352" y="2391253"/>
              <a:ext cx="10972800" cy="42075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94560">
                      <a:extLst>
                        <a:ext uri="{9D8B030D-6E8A-4147-A177-3AD203B41FA5}">
                          <a16:colId xmlns:a16="http://schemas.microsoft.com/office/drawing/2014/main" val="3020660733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1578647662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531154754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376111091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754635136"/>
                        </a:ext>
                      </a:extLst>
                    </a:gridCol>
                  </a:tblGrid>
                  <a:tr h="917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Data Structure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Lookup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Insert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Delete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Predecessor/ Successor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6599685"/>
                      </a:ext>
                    </a:extLst>
                  </a:tr>
                  <a:tr h="58865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Unsorted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1648459"/>
                      </a:ext>
                    </a:extLst>
                  </a:tr>
                  <a:tr h="533195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0325602"/>
                      </a:ext>
                    </a:extLst>
                  </a:tr>
                  <a:tr h="50993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Linked List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3950354"/>
                      </a:ext>
                    </a:extLst>
                  </a:tr>
                  <a:tr h="917872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Balanced Binary Tree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7697526"/>
                      </a:ext>
                    </a:extLst>
                  </a:tr>
                  <a:tr h="739991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 Table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61915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9778E807-9A37-1E31-7CAC-4F4939719A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3825365"/>
                  </p:ext>
                </p:extLst>
              </p:nvPr>
            </p:nvGraphicFramePr>
            <p:xfrm>
              <a:off x="786352" y="2391253"/>
              <a:ext cx="10972800" cy="42075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94560">
                      <a:extLst>
                        <a:ext uri="{9D8B030D-6E8A-4147-A177-3AD203B41FA5}">
                          <a16:colId xmlns:a16="http://schemas.microsoft.com/office/drawing/2014/main" val="3020660733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1578647662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531154754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376111091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754635136"/>
                        </a:ext>
                      </a:extLst>
                    </a:gridCol>
                  </a:tblGrid>
                  <a:tr h="917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Data Structure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Lookup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Insert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Delete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Predecessor/ Successor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6599685"/>
                      </a:ext>
                    </a:extLst>
                  </a:tr>
                  <a:tr h="58865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Unsorted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165625" r="-301667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165625" r="-200831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165625" r="-101389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165625" r="-1389" b="-4645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1648459"/>
                      </a:ext>
                    </a:extLst>
                  </a:tr>
                  <a:tr h="533195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289773" r="-301667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289773" r="-200831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289773" r="-101389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289773" r="-1389" b="-406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0325602"/>
                      </a:ext>
                    </a:extLst>
                  </a:tr>
                  <a:tr h="50993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Linked List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408333" r="-301667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408333" r="-200831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408333" r="-101389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408333" r="-1389" b="-326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50354"/>
                      </a:ext>
                    </a:extLst>
                  </a:tr>
                  <a:tr h="917872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Balanced Binary Tree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284667" r="-301667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284667" r="-200831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284667" r="-101389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284667" r="-1389" b="-8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697526"/>
                      </a:ext>
                    </a:extLst>
                  </a:tr>
                  <a:tr h="739991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 Table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472951" r="-301667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472951" r="-200831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472951" r="-101389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472951" r="-1389" b="-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619151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59164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577081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928"/>
                <a:ext cx="10515600" cy="51333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What are </a:t>
                </a:r>
                <a:r>
                  <a:rPr lang="en-US" sz="3200" b="1" dirty="0"/>
                  <a:t>hash functions</a:t>
                </a:r>
                <a:r>
                  <a:rPr lang="en-US" sz="3200" dirty="0"/>
                  <a:t>?   </a:t>
                </a:r>
              </a:p>
              <a:p>
                <a:r>
                  <a:rPr lang="en-US" sz="3000" dirty="0"/>
                  <a:t>Hash key</a:t>
                </a:r>
                <a:r>
                  <a:rPr lang="en-US" dirty="0"/>
                  <a:t>s used to rapidly index </a:t>
                </a:r>
                <a:r>
                  <a:rPr lang="en-US" b="1" dirty="0"/>
                  <a:t>hash tables</a:t>
                </a:r>
              </a:p>
              <a:p>
                <a:r>
                  <a:rPr lang="en-US" sz="3000" dirty="0"/>
                  <a:t>Hash index,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3000" dirty="0"/>
                  <a:t>, is computed from a key,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3000" dirty="0"/>
                  <a:t>, using a </a:t>
                </a:r>
                <a:r>
                  <a:rPr lang="en-US" sz="3000" b="1" dirty="0"/>
                  <a:t>hash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</m:oMath>
                  </m:oMathPara>
                </a14:m>
                <a:endParaRPr lang="en-US" sz="3000" dirty="0"/>
              </a:p>
              <a:p>
                <a:r>
                  <a:rPr lang="en-US" sz="3000" dirty="0"/>
                  <a:t>Same hash used for insertions and deletions in table</a:t>
                </a:r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r>
                  <a:rPr lang="en-US" sz="2000" dirty="0"/>
                  <a:t>You can find more about hash functions and hash tables in many sources online, including </a:t>
                </a:r>
                <a:r>
                  <a:rPr lang="en-US" sz="2000" dirty="0"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here</a:t>
                </a:r>
                <a:r>
                  <a:rPr lang="en-US" sz="2000" dirty="0"/>
                  <a:t> or </a:t>
                </a:r>
                <a:r>
                  <a:rPr lang="en-US" sz="2000" dirty="0">
                    <a:hlinkClick r:id="rId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here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928"/>
                <a:ext cx="10515600" cy="5133349"/>
              </a:xfrm>
              <a:blipFill>
                <a:blip r:embed="rId4"/>
                <a:stretch>
                  <a:fillRect l="-1507" t="-2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0391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289913"/>
            <a:ext cx="10515600" cy="722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hash table uses a hash of a key to index values</a:t>
            </a:r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A30D2E-9D6D-4721-8DF7-471103EB0B3B}"/>
              </a:ext>
            </a:extLst>
          </p:cNvPr>
          <p:cNvSpPr/>
          <p:nvPr/>
        </p:nvSpPr>
        <p:spPr>
          <a:xfrm>
            <a:off x="3704345" y="284104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BBB78-E73D-4C34-B6E5-E752D8FEBC51}"/>
              </a:ext>
            </a:extLst>
          </p:cNvPr>
          <p:cNvSpPr/>
          <p:nvPr/>
        </p:nvSpPr>
        <p:spPr>
          <a:xfrm>
            <a:off x="5063720" y="2847455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AA18318-BD7F-4259-81CC-99C0F03E93A8}"/>
              </a:ext>
            </a:extLst>
          </p:cNvPr>
          <p:cNvGrpSpPr/>
          <p:nvPr/>
        </p:nvGrpSpPr>
        <p:grpSpPr>
          <a:xfrm>
            <a:off x="129572" y="3217071"/>
            <a:ext cx="2761059" cy="376030"/>
            <a:chOff x="129572" y="3217071"/>
            <a:chExt cx="2761059" cy="37603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804EAE-867A-40B5-A072-508CF684DAD9}"/>
                </a:ext>
              </a:extLst>
            </p:cNvPr>
            <p:cNvSpPr/>
            <p:nvPr/>
          </p:nvSpPr>
          <p:spPr>
            <a:xfrm>
              <a:off x="129572" y="3217071"/>
              <a:ext cx="1178451" cy="37282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</a:rPr>
                <a:t>key</a:t>
              </a:r>
              <a:r>
                <a:rPr lang="en-US" sz="2400" baseline="-25000" dirty="0" err="1">
                  <a:solidFill>
                    <a:schemeClr val="tx1"/>
                  </a:solidFill>
                </a:rPr>
                <a:t>i</a:t>
              </a:r>
              <a:endParaRPr 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7AB54C-F3D0-4BAE-BFAB-27B9B35CFACC}"/>
                </a:ext>
              </a:extLst>
            </p:cNvPr>
            <p:cNvSpPr/>
            <p:nvPr/>
          </p:nvSpPr>
          <p:spPr>
            <a:xfrm>
              <a:off x="1308023" y="3220278"/>
              <a:ext cx="1582608" cy="37282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</a:rPr>
                <a:t>i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A5D43-DD6A-45A9-999E-FF5DB3BA0AD9}"/>
              </a:ext>
            </a:extLst>
          </p:cNvPr>
          <p:cNvSpPr/>
          <p:nvPr/>
        </p:nvSpPr>
        <p:spPr>
          <a:xfrm>
            <a:off x="3704345" y="3213864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0E273-D7FF-48E0-BE46-925D1F57B05E}"/>
              </a:ext>
            </a:extLst>
          </p:cNvPr>
          <p:cNvSpPr/>
          <p:nvPr/>
        </p:nvSpPr>
        <p:spPr>
          <a:xfrm>
            <a:off x="5063720" y="3220278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58D9FE-A609-48AA-B396-A2EF9A274ED5}"/>
              </a:ext>
            </a:extLst>
          </p:cNvPr>
          <p:cNvSpPr/>
          <p:nvPr/>
        </p:nvSpPr>
        <p:spPr>
          <a:xfrm>
            <a:off x="3704345" y="3586687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3CFF0-A324-43B8-A23D-996EC7CF9151}"/>
              </a:ext>
            </a:extLst>
          </p:cNvPr>
          <p:cNvSpPr/>
          <p:nvPr/>
        </p:nvSpPr>
        <p:spPr>
          <a:xfrm>
            <a:off x="5063720" y="3593101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4C2BB3-1085-4A35-B172-F542E78B0496}"/>
              </a:ext>
            </a:extLst>
          </p:cNvPr>
          <p:cNvSpPr/>
          <p:nvPr/>
        </p:nvSpPr>
        <p:spPr>
          <a:xfrm>
            <a:off x="3704345" y="4659838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B3B1C8-4C79-4B20-94B4-072363FED7C0}"/>
              </a:ext>
            </a:extLst>
          </p:cNvPr>
          <p:cNvSpPr/>
          <p:nvPr/>
        </p:nvSpPr>
        <p:spPr>
          <a:xfrm>
            <a:off x="5063720" y="4666252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9CDCFD-E073-49CB-BAEF-86358A473DED}"/>
              </a:ext>
            </a:extLst>
          </p:cNvPr>
          <p:cNvSpPr/>
          <p:nvPr/>
        </p:nvSpPr>
        <p:spPr>
          <a:xfrm>
            <a:off x="3704345" y="5732989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420F77-7C2D-4FEC-A873-04FBB65DA4EE}"/>
              </a:ext>
            </a:extLst>
          </p:cNvPr>
          <p:cNvSpPr/>
          <p:nvPr/>
        </p:nvSpPr>
        <p:spPr>
          <a:xfrm>
            <a:off x="5063720" y="5739403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v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84E095-C61E-4D9C-A010-5667D9A30C31}"/>
              </a:ext>
            </a:extLst>
          </p:cNvPr>
          <p:cNvSpPr/>
          <p:nvPr/>
        </p:nvSpPr>
        <p:spPr>
          <a:xfrm>
            <a:off x="5011540" y="4058795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68B3FF-37F3-4648-9AB9-43E68A6A9F80}"/>
              </a:ext>
            </a:extLst>
          </p:cNvPr>
          <p:cNvSpPr/>
          <p:nvPr/>
        </p:nvSpPr>
        <p:spPr>
          <a:xfrm>
            <a:off x="5011539" y="4260701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D8AA4AE-8F61-4BC5-96AA-6C6D8565A8D8}"/>
              </a:ext>
            </a:extLst>
          </p:cNvPr>
          <p:cNvSpPr/>
          <p:nvPr/>
        </p:nvSpPr>
        <p:spPr>
          <a:xfrm>
            <a:off x="5011538" y="4462607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1BAD3B-DE36-40BF-8285-2B2F3AC32255}"/>
              </a:ext>
            </a:extLst>
          </p:cNvPr>
          <p:cNvSpPr/>
          <p:nvPr/>
        </p:nvSpPr>
        <p:spPr>
          <a:xfrm>
            <a:off x="5011540" y="5110470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F40760D-0123-4BB3-843F-A4C8E057816B}"/>
              </a:ext>
            </a:extLst>
          </p:cNvPr>
          <p:cNvSpPr/>
          <p:nvPr/>
        </p:nvSpPr>
        <p:spPr>
          <a:xfrm>
            <a:off x="5011539" y="5312376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899B308-EDC1-4B6B-82E0-229CDBF58334}"/>
              </a:ext>
            </a:extLst>
          </p:cNvPr>
          <p:cNvSpPr/>
          <p:nvPr/>
        </p:nvSpPr>
        <p:spPr>
          <a:xfrm>
            <a:off x="5011538" y="5514282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03893C-D0F3-4FF5-86CA-F0925D9FEA72}"/>
              </a:ext>
            </a:extLst>
          </p:cNvPr>
          <p:cNvSpPr txBox="1"/>
          <p:nvPr/>
        </p:nvSpPr>
        <p:spPr>
          <a:xfrm>
            <a:off x="501926" y="2622335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Key-value pair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D3B574-604B-4DB6-940F-48BAB0E1BD52}"/>
              </a:ext>
            </a:extLst>
          </p:cNvPr>
          <p:cNvSpPr txBox="1"/>
          <p:nvPr/>
        </p:nvSpPr>
        <p:spPr>
          <a:xfrm>
            <a:off x="3969026" y="2311188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Hash table</a:t>
            </a:r>
            <a:endParaRPr lang="en-US" sz="2400" dirty="0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0584C6A8-2283-47FA-8E91-B827D1865B9C}"/>
              </a:ext>
            </a:extLst>
          </p:cNvPr>
          <p:cNvSpPr txBox="1">
            <a:spLocks/>
          </p:cNvSpPr>
          <p:nvPr/>
        </p:nvSpPr>
        <p:spPr>
          <a:xfrm>
            <a:off x="7163615" y="2191388"/>
            <a:ext cx="4904456" cy="4616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Start with a </a:t>
            </a:r>
            <a:r>
              <a:rPr lang="en-US" b="1" dirty="0"/>
              <a:t>key-value pair</a:t>
            </a:r>
          </a:p>
          <a:p>
            <a:r>
              <a:rPr lang="en-US" dirty="0"/>
              <a:t>Want to insert the value into a </a:t>
            </a:r>
            <a:r>
              <a:rPr lang="en-US" b="1" dirty="0"/>
              <a:t>hash table</a:t>
            </a:r>
            <a:endParaRPr lang="en-US" dirty="0"/>
          </a:p>
          <a:p>
            <a:r>
              <a:rPr lang="en-US" dirty="0"/>
              <a:t>Hash table </a:t>
            </a:r>
            <a:r>
              <a:rPr lang="en-US" b="1" dirty="0"/>
              <a:t>indexes buckets by hashed key value</a:t>
            </a:r>
          </a:p>
          <a:p>
            <a:r>
              <a:rPr lang="en-US" dirty="0"/>
              <a:t>Hash the key</a:t>
            </a:r>
            <a:endParaRPr lang="en-US" b="1" dirty="0"/>
          </a:p>
          <a:p>
            <a:r>
              <a:rPr lang="en-US" dirty="0"/>
              <a:t>Values held in buckets</a:t>
            </a:r>
          </a:p>
          <a:p>
            <a:r>
              <a:rPr lang="en-US" dirty="0"/>
              <a:t>Insert the value into the bucket by hash</a:t>
            </a:r>
          </a:p>
          <a:p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/>
              <p:nvPr/>
            </p:nvSpPr>
            <p:spPr>
              <a:xfrm>
                <a:off x="1013783" y="4277608"/>
                <a:ext cx="2171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783" y="4277608"/>
                <a:ext cx="217108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C02339-7B42-DB7F-AC72-D22B48D27812}"/>
              </a:ext>
            </a:extLst>
          </p:cNvPr>
          <p:cNvCxnSpPr>
            <a:stCxn id="7" idx="2"/>
            <a:endCxn id="16" idx="0"/>
          </p:cNvCxnSpPr>
          <p:nvPr/>
        </p:nvCxnSpPr>
        <p:spPr>
          <a:xfrm>
            <a:off x="718798" y="3589894"/>
            <a:ext cx="1380529" cy="687714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A390D01-0010-F11B-5B67-6238264FD85B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>
            <a:off x="3184871" y="4539218"/>
            <a:ext cx="519474" cy="307032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84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1" grpId="0" animBg="1"/>
      <p:bldP spid="12" grpId="0" animBg="1"/>
      <p:bldP spid="14" grpId="0" animBg="1"/>
      <p:bldP spid="15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40" grpId="0"/>
      <p:bldP spid="41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Data mining is the science of </a:t>
            </a:r>
            <a:r>
              <a:rPr lang="en-US" sz="3200" b="1" dirty="0"/>
              <a:t>knowledge discovery</a:t>
            </a:r>
            <a:r>
              <a:rPr lang="en-US" sz="3200" dirty="0"/>
              <a:t> from inferences on data </a:t>
            </a:r>
            <a:endParaRPr lang="en-US" sz="3200" b="1" dirty="0"/>
          </a:p>
          <a:p>
            <a:r>
              <a:rPr lang="en-US" dirty="0"/>
              <a:t>Known as </a:t>
            </a:r>
            <a:r>
              <a:rPr lang="en-US" b="1" dirty="0"/>
              <a:t>knowledge discovery and data mining (KDD) </a:t>
            </a:r>
          </a:p>
          <a:p>
            <a:r>
              <a:rPr lang="en-US" dirty="0"/>
              <a:t>Data mining is a </a:t>
            </a:r>
            <a:r>
              <a:rPr lang="en-US" b="1" dirty="0"/>
              <a:t>process of exploration   </a:t>
            </a:r>
          </a:p>
          <a:p>
            <a:r>
              <a:rPr lang="en-US" dirty="0"/>
              <a:t>Exploration is difficult   </a:t>
            </a:r>
          </a:p>
          <a:p>
            <a:pPr lvl="1"/>
            <a:r>
              <a:rPr lang="en-US" dirty="0"/>
              <a:t>Many steps</a:t>
            </a:r>
          </a:p>
          <a:p>
            <a:pPr lvl="1"/>
            <a:r>
              <a:rPr lang="en-US" dirty="0"/>
              <a:t>Only some attempts work </a:t>
            </a:r>
          </a:p>
          <a:p>
            <a:r>
              <a:rPr lang="en-US" b="1" dirty="0">
                <a:solidFill>
                  <a:srgbClr val="C00000"/>
                </a:solidFill>
              </a:rPr>
              <a:t>Try lots of ideas, fail fast, keep the ones that work!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data mining?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289913"/>
            <a:ext cx="10515600" cy="722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hash table uses a hash of a key to index values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A30D2E-9D6D-4721-8DF7-471103EB0B3B}"/>
              </a:ext>
            </a:extLst>
          </p:cNvPr>
          <p:cNvSpPr/>
          <p:nvPr/>
        </p:nvSpPr>
        <p:spPr>
          <a:xfrm>
            <a:off x="3704345" y="284104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BBB78-E73D-4C34-B6E5-E752D8FEBC51}"/>
              </a:ext>
            </a:extLst>
          </p:cNvPr>
          <p:cNvSpPr/>
          <p:nvPr/>
        </p:nvSpPr>
        <p:spPr>
          <a:xfrm>
            <a:off x="5063720" y="2847455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7AB54C-F3D0-4BAE-BFAB-27B9B35CFACC}"/>
              </a:ext>
            </a:extLst>
          </p:cNvPr>
          <p:cNvSpPr/>
          <p:nvPr/>
        </p:nvSpPr>
        <p:spPr>
          <a:xfrm>
            <a:off x="1403465" y="5366580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A5D43-DD6A-45A9-999E-FF5DB3BA0AD9}"/>
              </a:ext>
            </a:extLst>
          </p:cNvPr>
          <p:cNvSpPr/>
          <p:nvPr/>
        </p:nvSpPr>
        <p:spPr>
          <a:xfrm>
            <a:off x="3704345" y="3213864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0E273-D7FF-48E0-BE46-925D1F57B05E}"/>
              </a:ext>
            </a:extLst>
          </p:cNvPr>
          <p:cNvSpPr/>
          <p:nvPr/>
        </p:nvSpPr>
        <p:spPr>
          <a:xfrm>
            <a:off x="5063720" y="3220278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58D9FE-A609-48AA-B396-A2EF9A274ED5}"/>
              </a:ext>
            </a:extLst>
          </p:cNvPr>
          <p:cNvSpPr/>
          <p:nvPr/>
        </p:nvSpPr>
        <p:spPr>
          <a:xfrm>
            <a:off x="3704345" y="3586687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3CFF0-A324-43B8-A23D-996EC7CF9151}"/>
              </a:ext>
            </a:extLst>
          </p:cNvPr>
          <p:cNvSpPr/>
          <p:nvPr/>
        </p:nvSpPr>
        <p:spPr>
          <a:xfrm>
            <a:off x="5063720" y="3593101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4C2BB3-1085-4A35-B172-F542E78B0496}"/>
              </a:ext>
            </a:extLst>
          </p:cNvPr>
          <p:cNvSpPr/>
          <p:nvPr/>
        </p:nvSpPr>
        <p:spPr>
          <a:xfrm>
            <a:off x="3704345" y="4659838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B3B1C8-4C79-4B20-94B4-072363FED7C0}"/>
              </a:ext>
            </a:extLst>
          </p:cNvPr>
          <p:cNvSpPr/>
          <p:nvPr/>
        </p:nvSpPr>
        <p:spPr>
          <a:xfrm>
            <a:off x="5063720" y="4666252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9CDCFD-E073-49CB-BAEF-86358A473DED}"/>
              </a:ext>
            </a:extLst>
          </p:cNvPr>
          <p:cNvSpPr/>
          <p:nvPr/>
        </p:nvSpPr>
        <p:spPr>
          <a:xfrm>
            <a:off x="3704345" y="5732989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420F77-7C2D-4FEC-A873-04FBB65DA4EE}"/>
              </a:ext>
            </a:extLst>
          </p:cNvPr>
          <p:cNvSpPr/>
          <p:nvPr/>
        </p:nvSpPr>
        <p:spPr>
          <a:xfrm>
            <a:off x="5063720" y="5739403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v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84E095-C61E-4D9C-A010-5667D9A30C31}"/>
              </a:ext>
            </a:extLst>
          </p:cNvPr>
          <p:cNvSpPr/>
          <p:nvPr/>
        </p:nvSpPr>
        <p:spPr>
          <a:xfrm>
            <a:off x="5011540" y="4058795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68B3FF-37F3-4648-9AB9-43E68A6A9F80}"/>
              </a:ext>
            </a:extLst>
          </p:cNvPr>
          <p:cNvSpPr/>
          <p:nvPr/>
        </p:nvSpPr>
        <p:spPr>
          <a:xfrm>
            <a:off x="5011539" y="4260701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D8AA4AE-8F61-4BC5-96AA-6C6D8565A8D8}"/>
              </a:ext>
            </a:extLst>
          </p:cNvPr>
          <p:cNvSpPr/>
          <p:nvPr/>
        </p:nvSpPr>
        <p:spPr>
          <a:xfrm>
            <a:off x="5011538" y="4462607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1BAD3B-DE36-40BF-8285-2B2F3AC32255}"/>
              </a:ext>
            </a:extLst>
          </p:cNvPr>
          <p:cNvSpPr/>
          <p:nvPr/>
        </p:nvSpPr>
        <p:spPr>
          <a:xfrm>
            <a:off x="5011540" y="5110470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F40760D-0123-4BB3-843F-A4C8E057816B}"/>
              </a:ext>
            </a:extLst>
          </p:cNvPr>
          <p:cNvSpPr/>
          <p:nvPr/>
        </p:nvSpPr>
        <p:spPr>
          <a:xfrm>
            <a:off x="5011539" y="5312376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899B308-EDC1-4B6B-82E0-229CDBF58334}"/>
              </a:ext>
            </a:extLst>
          </p:cNvPr>
          <p:cNvSpPr/>
          <p:nvPr/>
        </p:nvSpPr>
        <p:spPr>
          <a:xfrm>
            <a:off x="5011538" y="5514282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0F3A16B-F1E0-4516-84F7-8345A3187441}"/>
              </a:ext>
            </a:extLst>
          </p:cNvPr>
          <p:cNvSpPr/>
          <p:nvPr/>
        </p:nvSpPr>
        <p:spPr>
          <a:xfrm>
            <a:off x="976785" y="3460911"/>
            <a:ext cx="2723322" cy="1267239"/>
          </a:xfrm>
          <a:custGeom>
            <a:avLst/>
            <a:gdLst>
              <a:gd name="connsiteX0" fmla="*/ 0 w 2723322"/>
              <a:gd name="connsiteY0" fmla="*/ 0 h 1267239"/>
              <a:gd name="connsiteX1" fmla="*/ 54666 w 2723322"/>
              <a:gd name="connsiteY1" fmla="*/ 506896 h 1267239"/>
              <a:gd name="connsiteX2" fmla="*/ 288235 w 2723322"/>
              <a:gd name="connsiteY2" fmla="*/ 854765 h 1267239"/>
              <a:gd name="connsiteX3" fmla="*/ 1500809 w 2723322"/>
              <a:gd name="connsiteY3" fmla="*/ 1217543 h 1267239"/>
              <a:gd name="connsiteX4" fmla="*/ 2723322 w 2723322"/>
              <a:gd name="connsiteY4" fmla="*/ 1267239 h 126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3322" h="1267239">
                <a:moveTo>
                  <a:pt x="0" y="0"/>
                </a:moveTo>
                <a:cubicBezTo>
                  <a:pt x="3313" y="182217"/>
                  <a:pt x="6627" y="364435"/>
                  <a:pt x="54666" y="506896"/>
                </a:cubicBezTo>
                <a:cubicBezTo>
                  <a:pt x="102705" y="649357"/>
                  <a:pt x="47211" y="736324"/>
                  <a:pt x="288235" y="854765"/>
                </a:cubicBezTo>
                <a:cubicBezTo>
                  <a:pt x="529259" y="973206"/>
                  <a:pt x="1094961" y="1148797"/>
                  <a:pt x="1500809" y="1217543"/>
                </a:cubicBezTo>
                <a:cubicBezTo>
                  <a:pt x="1906657" y="1286289"/>
                  <a:pt x="2514600" y="1258956"/>
                  <a:pt x="2723322" y="126723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D3B574-604B-4DB6-940F-48BAB0E1BD52}"/>
              </a:ext>
            </a:extLst>
          </p:cNvPr>
          <p:cNvSpPr txBox="1"/>
          <p:nvPr/>
        </p:nvSpPr>
        <p:spPr>
          <a:xfrm>
            <a:off x="3969026" y="2311188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Hash table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63615" y="2191388"/>
                <a:ext cx="4904456" cy="46169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Given a hash table, how do we look up a value? </a:t>
                </a:r>
                <a:endParaRPr lang="en-US" b="1" dirty="0"/>
              </a:p>
              <a:p>
                <a:r>
                  <a:rPr lang="en-US" dirty="0"/>
                  <a:t>Start with the key</a:t>
                </a:r>
              </a:p>
              <a:p>
                <a:r>
                  <a:rPr lang="en-US" dirty="0"/>
                  <a:t>Hash the key to index value in hash table</a:t>
                </a:r>
              </a:p>
              <a:p>
                <a:r>
                  <a:rPr lang="en-US" dirty="0"/>
                  <a:t>Value is now available for processing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average time!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615" y="2191388"/>
                <a:ext cx="4904456" cy="4616973"/>
              </a:xfrm>
              <a:prstGeom prst="rect">
                <a:avLst/>
              </a:prstGeom>
              <a:blipFill>
                <a:blip r:embed="rId2"/>
                <a:stretch>
                  <a:fillRect l="-2236" t="-2111" r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/>
              <p:nvPr/>
            </p:nvSpPr>
            <p:spPr>
              <a:xfrm>
                <a:off x="1297251" y="3880803"/>
                <a:ext cx="2171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251" y="3880803"/>
                <a:ext cx="217108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6304F30E-893B-4A5A-A67B-C0D999F41BFE}"/>
              </a:ext>
            </a:extLst>
          </p:cNvPr>
          <p:cNvSpPr/>
          <p:nvPr/>
        </p:nvSpPr>
        <p:spPr>
          <a:xfrm>
            <a:off x="450772" y="307185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key</a:t>
            </a:r>
            <a:r>
              <a:rPr lang="en-US" sz="2400" baseline="-25000" dirty="0" err="1">
                <a:solidFill>
                  <a:schemeClr val="tx1"/>
                </a:solidFill>
              </a:rPr>
              <a:t>i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B276967-A8EC-4E40-8B68-18A9EA5749E1}"/>
              </a:ext>
            </a:extLst>
          </p:cNvPr>
          <p:cNvSpPr/>
          <p:nvPr/>
        </p:nvSpPr>
        <p:spPr>
          <a:xfrm>
            <a:off x="2267712" y="4937760"/>
            <a:ext cx="1442139" cy="418011"/>
          </a:xfrm>
          <a:custGeom>
            <a:avLst/>
            <a:gdLst>
              <a:gd name="connsiteX0" fmla="*/ 1442139 w 1442139"/>
              <a:gd name="connsiteY0" fmla="*/ 0 h 418011"/>
              <a:gd name="connsiteX1" fmla="*/ 945751 w 1442139"/>
              <a:gd name="connsiteY1" fmla="*/ 10450 h 418011"/>
              <a:gd name="connsiteX2" fmla="*/ 423237 w 1442139"/>
              <a:gd name="connsiteY2" fmla="*/ 62702 h 418011"/>
              <a:gd name="connsiteX3" fmla="*/ 156754 w 1442139"/>
              <a:gd name="connsiteY3" fmla="*/ 209006 h 418011"/>
              <a:gd name="connsiteX4" fmla="*/ 41801 w 1442139"/>
              <a:gd name="connsiteY4" fmla="*/ 344859 h 418011"/>
              <a:gd name="connsiteX5" fmla="*/ 0 w 1442139"/>
              <a:gd name="connsiteY5" fmla="*/ 418011 h 41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2139" h="418011">
                <a:moveTo>
                  <a:pt x="1442139" y="0"/>
                </a:moveTo>
                <a:cubicBezTo>
                  <a:pt x="1278853" y="0"/>
                  <a:pt x="1115568" y="0"/>
                  <a:pt x="945751" y="10450"/>
                </a:cubicBezTo>
                <a:cubicBezTo>
                  <a:pt x="775934" y="20900"/>
                  <a:pt x="554736" y="29609"/>
                  <a:pt x="423237" y="62702"/>
                </a:cubicBezTo>
                <a:cubicBezTo>
                  <a:pt x="291738" y="95795"/>
                  <a:pt x="220327" y="161980"/>
                  <a:pt x="156754" y="209006"/>
                </a:cubicBezTo>
                <a:cubicBezTo>
                  <a:pt x="93181" y="256032"/>
                  <a:pt x="67927" y="310025"/>
                  <a:pt x="41801" y="344859"/>
                </a:cubicBezTo>
                <a:cubicBezTo>
                  <a:pt x="15675" y="379693"/>
                  <a:pt x="7837" y="398852"/>
                  <a:pt x="0" y="418011"/>
                </a:cubicBezTo>
              </a:path>
            </a:pathLst>
          </a:custGeom>
          <a:noFill/>
          <a:ln w="28575"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4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8" grpId="0" animBg="1"/>
      <p:bldP spid="11" grpId="0" animBg="1"/>
      <p:bldP spid="12" grpId="0" animBg="1"/>
      <p:bldP spid="14" grpId="0" animBg="1"/>
      <p:bldP spid="15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39" grpId="0" animBg="1"/>
      <p:bldP spid="41" grpId="0"/>
      <p:bldP spid="16" grpId="0"/>
      <p:bldP spid="34" grpId="0" animBg="1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What are the properties of a good hash function?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/>
                  <a:t>Creates unique hashes for most keys to prevent hash collisions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/>
                  <a:t>Have size appropriate for the table</a:t>
                </a:r>
              </a:p>
              <a:p>
                <a:pPr lvl="1"/>
                <a:r>
                  <a:rPr lang="en-US" sz="2600" dirty="0"/>
                  <a:t>Hash functions produce limited range of hash values   </a:t>
                </a:r>
              </a:p>
              <a:p>
                <a:pPr lvl="1"/>
                <a:r>
                  <a:rPr lang="en-US" sz="2600" dirty="0"/>
                  <a:t>Too large wastes space</a:t>
                </a:r>
              </a:p>
              <a:p>
                <a:pPr lvl="1"/>
                <a:r>
                  <a:rPr lang="en-US" sz="2600" dirty="0"/>
                  <a:t>Too small leads to collisions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/>
                  <a:t>Have a uniform distribution of hash values</a:t>
                </a:r>
              </a:p>
              <a:p>
                <a:pPr lvl="1"/>
                <a:r>
                  <a:rPr lang="en-US" sz="2600" b="1" dirty="0"/>
                  <a:t>Lumpy hash values </a:t>
                </a:r>
                <a:r>
                  <a:rPr lang="en-US" sz="2600" dirty="0"/>
                  <a:t>lead to </a:t>
                </a:r>
                <a:r>
                  <a:rPr lang="en-US" sz="2600"/>
                  <a:t>increased hash </a:t>
                </a:r>
                <a:r>
                  <a:rPr lang="en-US" sz="2600" dirty="0"/>
                  <a:t>collisions </a:t>
                </a:r>
              </a:p>
              <a:p>
                <a:pPr lvl="1"/>
                <a:r>
                  <a:rPr lang="en-US" sz="2600" dirty="0"/>
                  <a:t>Can verify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600" dirty="0"/>
                  <a:t> test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/>
                  <a:t>Ideally make hash table resizable</a:t>
                </a:r>
              </a:p>
              <a:p>
                <a:pPr lvl="1"/>
                <a:r>
                  <a:rPr lang="en-US" sz="2600" dirty="0"/>
                  <a:t>Half or double as needed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  <a:blipFill>
                <a:blip r:embed="rId2"/>
                <a:stretch>
                  <a:fillRect l="-1391" t="-2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0289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1783"/>
                <a:ext cx="10515600" cy="549684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Commonly used </a:t>
                </a:r>
                <a:r>
                  <a:rPr lang="en-US" sz="3200" b="1" dirty="0"/>
                  <a:t>hash functions</a:t>
                </a:r>
                <a:r>
                  <a:rPr lang="en-US" sz="3200" dirty="0"/>
                  <a:t>  </a:t>
                </a:r>
              </a:p>
              <a:p>
                <a:r>
                  <a:rPr lang="en-US" sz="3000" dirty="0"/>
                  <a:t>A great many hash functions are used in practice   </a:t>
                </a:r>
              </a:p>
              <a:p>
                <a:r>
                  <a:rPr lang="en-US" sz="3000" dirty="0"/>
                  <a:t>Simple hash functions operate on numeric keys  </a:t>
                </a:r>
              </a:p>
              <a:p>
                <a:pPr lvl="1"/>
                <a:r>
                  <a:rPr lang="en-US" sz="2600" dirty="0"/>
                  <a:t>Binary or integer </a:t>
                </a:r>
              </a:p>
              <a:p>
                <a:pPr lvl="1"/>
                <a:r>
                  <a:rPr lang="en-US" sz="2600" dirty="0"/>
                  <a:t>Use binary representation of strings  </a:t>
                </a:r>
              </a:p>
              <a:p>
                <a:r>
                  <a:rPr lang="en-US" sz="3000" b="1" dirty="0"/>
                  <a:t>Division hash </a:t>
                </a:r>
                <a:r>
                  <a:rPr lang="en-US" sz="3000" dirty="0"/>
                  <a:t>function for value for key,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000" dirty="0"/>
                  <a:t>, and multiplier,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000" dirty="0"/>
                  <a:t>, is one of the simplest to implement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3000" dirty="0"/>
              </a:p>
              <a:p>
                <a:pPr lvl="1"/>
                <a:r>
                  <a:rPr lang="en-US" sz="2600" dirty="0"/>
                  <a:t>Table size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600" dirty="0"/>
              </a:p>
              <a:p>
                <a:pPr lvl="1"/>
                <a:r>
                  <a:rPr lang="en-US" sz="2600" dirty="0"/>
                  <a:t>Generally choose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dirty="0"/>
                  <a:t> to be prime number to reduce collisions</a:t>
                </a:r>
              </a:p>
              <a:p>
                <a:pPr lvl="1"/>
                <a:r>
                  <a:rPr lang="en-US" sz="2600" dirty="0"/>
                  <a:t>Or sometimes, 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600" dirty="0"/>
                  <a:t> for some integer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600" dirty="0"/>
                  <a:t> to optimize storage</a:t>
                </a:r>
              </a:p>
              <a:p>
                <a:pPr lvl="1"/>
                <a:r>
                  <a:rPr lang="en-US" sz="2600" dirty="0"/>
                  <a:t>Usually, less than optimal properties – lumpy   </a:t>
                </a: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1783"/>
                <a:ext cx="10515600" cy="5496849"/>
              </a:xfrm>
              <a:blipFill>
                <a:blip r:embed="rId2"/>
                <a:stretch>
                  <a:fillRect l="-1507" t="-2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3309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Hash key collisions   </a:t>
                </a:r>
              </a:p>
              <a:p>
                <a:r>
                  <a:rPr lang="en-US" dirty="0"/>
                  <a:t>Are hash keys always unique? </a:t>
                </a:r>
              </a:p>
              <a:p>
                <a:r>
                  <a:rPr lang="en-US" dirty="0"/>
                  <a:t>No!</a:t>
                </a:r>
              </a:p>
              <a:p>
                <a:r>
                  <a:rPr lang="en-US" dirty="0"/>
                  <a:t>Consider a </a:t>
                </a:r>
                <a:r>
                  <a:rPr lang="en-US" b="1" dirty="0"/>
                  <a:t>division hash </a:t>
                </a:r>
                <a:r>
                  <a:rPr lang="en-US" dirty="0"/>
                  <a:t>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Table is limited to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𝑢𝑛𝑖𝑞𝑢𝑒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there is a probability of key collisions </a:t>
                </a:r>
              </a:p>
              <a:p>
                <a:pPr lvl="1"/>
                <a:r>
                  <a:rPr lang="en-US" dirty="0"/>
                  <a:t>Probabilities are derived from the famous </a:t>
                </a:r>
                <a:r>
                  <a:rPr lang="en-US" b="1" dirty="0">
                    <a:hlinkClick r:id="rId2"/>
                  </a:rPr>
                  <a:t>birthday problem</a:t>
                </a:r>
                <a:endParaRPr lang="en-US" b="1" dirty="0"/>
              </a:p>
              <a:p>
                <a:r>
                  <a:rPr lang="en-US" dirty="0"/>
                  <a:t>Must have </a:t>
                </a:r>
                <a:r>
                  <a:rPr lang="en-US" b="1" dirty="0"/>
                  <a:t>key collision resolution </a:t>
                </a:r>
                <a:r>
                  <a:rPr lang="en-US" dirty="0"/>
                  <a:t>mechanism</a:t>
                </a:r>
              </a:p>
              <a:p>
                <a:pPr lvl="1"/>
                <a:r>
                  <a:rPr lang="en-US" dirty="0"/>
                  <a:t>Many algorithms in use</a:t>
                </a:r>
              </a:p>
              <a:p>
                <a:pPr lvl="1"/>
                <a:r>
                  <a:rPr lang="en-US" dirty="0"/>
                  <a:t>Chaining</a:t>
                </a:r>
              </a:p>
              <a:p>
                <a:pPr lvl="1"/>
                <a:r>
                  <a:rPr lang="en-US" dirty="0"/>
                  <a:t>Open Addressing</a:t>
                </a:r>
              </a:p>
              <a:p>
                <a:pPr lvl="1"/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  <a:blipFill>
                <a:blip r:embed="rId3"/>
                <a:stretch>
                  <a:fillRect l="-1217" t="-2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53194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23406"/>
                <a:ext cx="5431971" cy="5470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Resolving hash key collisions   </a:t>
                </a:r>
              </a:p>
              <a:p>
                <a:r>
                  <a:rPr lang="en-US" b="1" dirty="0"/>
                  <a:t>Separate chaining</a:t>
                </a:r>
              </a:p>
              <a:p>
                <a:r>
                  <a:rPr lang="en-US" dirty="0"/>
                  <a:t>Key collisions resolved by creating linked list</a:t>
                </a:r>
              </a:p>
              <a:p>
                <a:r>
                  <a:rPr lang="en-US" dirty="0"/>
                  <a:t>Search is on list in linear time,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Efficient if number of collisions,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is small</a:t>
                </a:r>
              </a:p>
              <a:p>
                <a:endParaRPr lang="en-US" dirty="0"/>
              </a:p>
              <a:p>
                <a:pPr lvl="1"/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23406"/>
                <a:ext cx="5431971" cy="5470724"/>
              </a:xfrm>
              <a:blipFill>
                <a:blip r:embed="rId2"/>
                <a:stretch>
                  <a:fillRect l="-2242" t="-1782" r="-1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546DE2-C49E-49D3-A29B-9D1A03666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905" y="1830373"/>
            <a:ext cx="5550463" cy="34156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3913C8-5D2D-43C2-B2CE-45A4513ED053}"/>
              </a:ext>
            </a:extLst>
          </p:cNvPr>
          <p:cNvSpPr txBox="1"/>
          <p:nvPr/>
        </p:nvSpPr>
        <p:spPr>
          <a:xfrm>
            <a:off x="6984083" y="5566822"/>
            <a:ext cx="476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Credit: Wikipedia commons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98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23406"/>
            <a:ext cx="5431971" cy="5470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Resolving hash key collisions   </a:t>
            </a:r>
          </a:p>
          <a:p>
            <a:r>
              <a:rPr lang="en-US" b="1" dirty="0"/>
              <a:t>Open addressing</a:t>
            </a:r>
          </a:p>
          <a:p>
            <a:r>
              <a:rPr lang="en-US" dirty="0"/>
              <a:t>Key collisions resolved by </a:t>
            </a:r>
            <a:r>
              <a:rPr lang="en-US" b="1" dirty="0"/>
              <a:t>probing</a:t>
            </a:r>
            <a:r>
              <a:rPr lang="en-US" dirty="0"/>
              <a:t> for open bucket</a:t>
            </a:r>
          </a:p>
          <a:p>
            <a:pPr lvl="1"/>
            <a:r>
              <a:rPr lang="en-US" dirty="0"/>
              <a:t>Linear probing – search buckets in order – efficient and widely used</a:t>
            </a:r>
          </a:p>
          <a:p>
            <a:pPr lvl="1"/>
            <a:r>
              <a:rPr lang="en-US" dirty="0"/>
              <a:t>Quadratic probing – increases interval between buckets searched</a:t>
            </a:r>
          </a:p>
          <a:p>
            <a:pPr lvl="1"/>
            <a:r>
              <a:rPr lang="en-US" dirty="0"/>
              <a:t>Double hashing – search for open bucket with second hash</a:t>
            </a:r>
          </a:p>
          <a:p>
            <a:r>
              <a:rPr lang="en-US" dirty="0"/>
              <a:t>Searching colliding keys can be less than linear time</a:t>
            </a:r>
          </a:p>
          <a:p>
            <a:endParaRPr lang="en-US" dirty="0"/>
          </a:p>
          <a:p>
            <a:pPr lvl="1"/>
            <a:endParaRPr lang="en-US" sz="2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3913C8-5D2D-43C2-B2CE-45A4513ED053}"/>
              </a:ext>
            </a:extLst>
          </p:cNvPr>
          <p:cNvSpPr txBox="1"/>
          <p:nvPr/>
        </p:nvSpPr>
        <p:spPr>
          <a:xfrm>
            <a:off x="6984083" y="5566822"/>
            <a:ext cx="476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Credit: Wikipedia commons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FCA564-4F03-40D5-BDD4-350BD922B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552" y="1182822"/>
            <a:ext cx="5381177" cy="428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4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Review of Hypothesis Tests</a:t>
            </a:r>
          </a:p>
        </p:txBody>
      </p:sp>
    </p:spTree>
    <p:extLst>
      <p:ext uri="{BB962C8B-B14F-4D97-AF65-F5344CB8AC3E}">
        <p14:creationId xmlns:p14="http://schemas.microsoft.com/office/powerpoint/2010/main" val="15089269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00"/>
            <a:ext cx="10515600" cy="5364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Statistical hypothesis tests are widely used methods to determine if </a:t>
            </a:r>
            <a:r>
              <a:rPr lang="en-US" b="1" dirty="0"/>
              <a:t>differences in populations are significant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Does a population mean have a specified value, e.g. 0?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there a significant difference between two means?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a paired-response difference from zero	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e.g. before/after drug treatment on patient.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there a significant differences in counts between discrete variables? 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variance significantly different between two variables? 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correlation between two variables significant?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whether the slope of a line zero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Important for testing the importance of variables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31118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Steps in hypothesis testing</a:t>
                </a:r>
                <a:endParaRPr lang="en-US" b="1" dirty="0"/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your hypothesis; Example: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null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there is no difference in the means of the population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alternative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e.g. there is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significant difference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in the means of the population 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significance level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Probability of a false positive test we will accept –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 error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Smaller significance level increases the probability of not rejecting the null –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II error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Select an appropriate test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Compute the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test statistic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and evaluate the result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27616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EDCC4F-BB2A-479D-8EDF-923A1EE906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66" t="40934" r="10867" b="13544"/>
          <a:stretch/>
        </p:blipFill>
        <p:spPr>
          <a:xfrm flipH="1">
            <a:off x="42002" y="3249105"/>
            <a:ext cx="6690512" cy="2571184"/>
          </a:xfrm>
          <a:prstGeom prst="rect">
            <a:avLst/>
          </a:prstGeom>
        </p:spPr>
      </p:pic>
      <p:sp>
        <p:nvSpPr>
          <p:cNvPr id="15" name="Freeform 15">
            <a:extLst>
              <a:ext uri="{FF2B5EF4-FFF2-40B4-BE49-F238E27FC236}">
                <a16:creationId xmlns:a16="http://schemas.microsoft.com/office/drawing/2014/main" id="{516D2EB6-4120-498F-9AD7-078AE411C0C9}"/>
              </a:ext>
            </a:extLst>
          </p:cNvPr>
          <p:cNvSpPr/>
          <p:nvPr/>
        </p:nvSpPr>
        <p:spPr>
          <a:xfrm>
            <a:off x="5046497" y="5118648"/>
            <a:ext cx="1430447" cy="615636"/>
          </a:xfrm>
          <a:custGeom>
            <a:avLst/>
            <a:gdLst>
              <a:gd name="connsiteX0" fmla="*/ 9053 w 1430447"/>
              <a:gd name="connsiteY0" fmla="*/ 588475 h 615636"/>
              <a:gd name="connsiteX1" fmla="*/ 0 w 1430447"/>
              <a:gd name="connsiteY1" fmla="*/ 0 h 615636"/>
              <a:gd name="connsiteX2" fmla="*/ 181069 w 1430447"/>
              <a:gd name="connsiteY2" fmla="*/ 162962 h 615636"/>
              <a:gd name="connsiteX3" fmla="*/ 425513 w 1430447"/>
              <a:gd name="connsiteY3" fmla="*/ 325925 h 615636"/>
              <a:gd name="connsiteX4" fmla="*/ 805758 w 1430447"/>
              <a:gd name="connsiteY4" fmla="*/ 488887 h 615636"/>
              <a:gd name="connsiteX5" fmla="*/ 1186004 w 1430447"/>
              <a:gd name="connsiteY5" fmla="*/ 534154 h 615636"/>
              <a:gd name="connsiteX6" fmla="*/ 1421394 w 1430447"/>
              <a:gd name="connsiteY6" fmla="*/ 543208 h 615636"/>
              <a:gd name="connsiteX7" fmla="*/ 1430447 w 1430447"/>
              <a:gd name="connsiteY7" fmla="*/ 615636 h 615636"/>
              <a:gd name="connsiteX8" fmla="*/ 9053 w 1430447"/>
              <a:gd name="connsiteY8" fmla="*/ 588475 h 615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0447" h="615636">
                <a:moveTo>
                  <a:pt x="9053" y="588475"/>
                </a:moveTo>
                <a:lnTo>
                  <a:pt x="0" y="0"/>
                </a:lnTo>
                <a:lnTo>
                  <a:pt x="181069" y="162962"/>
                </a:lnTo>
                <a:lnTo>
                  <a:pt x="425513" y="325925"/>
                </a:lnTo>
                <a:lnTo>
                  <a:pt x="805758" y="488887"/>
                </a:lnTo>
                <a:lnTo>
                  <a:pt x="1186004" y="534154"/>
                </a:lnTo>
                <a:lnTo>
                  <a:pt x="1421394" y="543208"/>
                </a:lnTo>
                <a:lnTo>
                  <a:pt x="1430447" y="615636"/>
                </a:lnTo>
                <a:lnTo>
                  <a:pt x="9053" y="588475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28" y="1037711"/>
            <a:ext cx="10515600" cy="4933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How can we understand the </a:t>
            </a:r>
            <a:r>
              <a:rPr lang="en-US" b="1" dirty="0"/>
              <a:t>p-value? 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BB85D8-30C0-4190-A998-F86A6E9CC655}"/>
              </a:ext>
            </a:extLst>
          </p:cNvPr>
          <p:cNvCxnSpPr/>
          <p:nvPr/>
        </p:nvCxnSpPr>
        <p:spPr>
          <a:xfrm>
            <a:off x="3387258" y="3273598"/>
            <a:ext cx="0" cy="281110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CF32B64-A094-4689-8FE4-51208C987238}"/>
              </a:ext>
            </a:extLst>
          </p:cNvPr>
          <p:cNvSpPr txBox="1"/>
          <p:nvPr/>
        </p:nvSpPr>
        <p:spPr>
          <a:xfrm>
            <a:off x="3149052" y="6060205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15s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7103DC-961F-4466-B604-85D756F69020}"/>
                  </a:ext>
                </a:extLst>
              </p:cNvPr>
              <p:cNvSpPr txBox="1"/>
              <p:nvPr/>
            </p:nvSpPr>
            <p:spPr>
              <a:xfrm>
                <a:off x="2547744" y="4821329"/>
                <a:ext cx="5530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56616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3232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69848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39696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96312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852928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en-US" sz="14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7103DC-961F-4466-B604-85D756F69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744" y="4821329"/>
                <a:ext cx="55303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F0E4251-0104-4598-A01C-E296FDBD4221}"/>
              </a:ext>
            </a:extLst>
          </p:cNvPr>
          <p:cNvSpPr txBox="1"/>
          <p:nvPr/>
        </p:nvSpPr>
        <p:spPr>
          <a:xfrm>
            <a:off x="4785425" y="6084699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22s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BA7233-EA69-4ED5-99AE-02ECA28284F7}"/>
              </a:ext>
            </a:extLst>
          </p:cNvPr>
          <p:cNvCxnSpPr/>
          <p:nvPr/>
        </p:nvCxnSpPr>
        <p:spPr>
          <a:xfrm flipV="1">
            <a:off x="5039660" y="5773689"/>
            <a:ext cx="0" cy="28651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8806D83-A38A-479A-AA30-6328F2807F08}"/>
              </a:ext>
            </a:extLst>
          </p:cNvPr>
          <p:cNvSpPr txBox="1"/>
          <p:nvPr/>
        </p:nvSpPr>
        <p:spPr>
          <a:xfrm>
            <a:off x="778128" y="3540509"/>
            <a:ext cx="2046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Non-Rejection Region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524433-83D8-4352-AC3B-CB84E27CE5D9}"/>
              </a:ext>
            </a:extLst>
          </p:cNvPr>
          <p:cNvSpPr txBox="1"/>
          <p:nvPr/>
        </p:nvSpPr>
        <p:spPr>
          <a:xfrm>
            <a:off x="4822254" y="2838378"/>
            <a:ext cx="1393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Rejection Region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761B1B-B9F5-4859-952F-DD49A2757433}"/>
              </a:ext>
            </a:extLst>
          </p:cNvPr>
          <p:cNvCxnSpPr/>
          <p:nvPr/>
        </p:nvCxnSpPr>
        <p:spPr>
          <a:xfrm>
            <a:off x="5039660" y="5076388"/>
            <a:ext cx="0" cy="6973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525E84E-DCE4-4E57-A5E0-8AA2C984B6FE}"/>
              </a:ext>
            </a:extLst>
          </p:cNvPr>
          <p:cNvSpPr/>
          <p:nvPr/>
        </p:nvSpPr>
        <p:spPr>
          <a:xfrm flipH="1">
            <a:off x="5401299" y="4055025"/>
            <a:ext cx="549369" cy="598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74C12931-6ED7-4D09-95B0-64C48944E8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39350" y="1541116"/>
                <a:ext cx="5422605" cy="50052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Start with the distribution of a variable: time between arrivals</a:t>
                </a:r>
              </a:p>
              <a:p>
                <a:r>
                  <a:rPr lang="en-US" dirty="0"/>
                  <a:t>Mean = 15s</a:t>
                </a:r>
              </a:p>
              <a:p>
                <a:r>
                  <a:rPr lang="en-US" b="1" dirty="0"/>
                  <a:t>Reject the null hypothesis </a:t>
                </a:r>
                <a:r>
                  <a:rPr lang="en-US" dirty="0"/>
                  <a:t>at 0.9 confidence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=1.0 −0.9=0.1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Mean of second variable = 22s </a:t>
                </a:r>
              </a:p>
              <a:p>
                <a:r>
                  <a:rPr lang="en-US" dirty="0"/>
                  <a:t>Difference of means in t-distributed</a:t>
                </a:r>
              </a:p>
              <a:p>
                <a:r>
                  <a:rPr lang="en-US" dirty="0"/>
                  <a:t>We reject the null hypothesis since p-value &lt;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74C12931-6ED7-4D09-95B0-64C48944E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350" y="1541116"/>
                <a:ext cx="5422605" cy="5005248"/>
              </a:xfrm>
              <a:prstGeom prst="rect">
                <a:avLst/>
              </a:prstGeom>
              <a:blipFill>
                <a:blip r:embed="rId5"/>
                <a:stretch>
                  <a:fillRect l="-2025" t="-2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342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/>
      <p:bldP spid="9" grpId="0"/>
      <p:bldP spid="10" grpId="0"/>
      <p:bldP spid="12" grpId="0"/>
      <p:bldP spid="13" grpId="0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Data mining (KDD) is generally performed at </a:t>
            </a:r>
            <a:r>
              <a:rPr lang="en-US" sz="3200" b="1" dirty="0"/>
              <a:t>large scale </a:t>
            </a:r>
          </a:p>
          <a:p>
            <a:r>
              <a:rPr lang="en-US" dirty="0"/>
              <a:t>Dataset size has grown nearly exponentially  </a:t>
            </a:r>
          </a:p>
          <a:p>
            <a:r>
              <a:rPr lang="en-US" dirty="0"/>
              <a:t>More importantly, </a:t>
            </a:r>
            <a:r>
              <a:rPr lang="en-US" b="1" dirty="0"/>
              <a:t>dataset and problem complexity has grown</a:t>
            </a:r>
          </a:p>
          <a:p>
            <a:r>
              <a:rPr lang="en-US" dirty="0"/>
              <a:t>Data mining is at the intersection of several subjects   </a:t>
            </a:r>
          </a:p>
          <a:p>
            <a:pPr lvl="1"/>
            <a:r>
              <a:rPr lang="en-US" b="1" dirty="0"/>
              <a:t>Statistics:</a:t>
            </a:r>
            <a:r>
              <a:rPr lang="en-US" dirty="0"/>
              <a:t> What of significance can we learn from the data? </a:t>
            </a:r>
          </a:p>
          <a:p>
            <a:pPr lvl="1"/>
            <a:r>
              <a:rPr lang="en-US" b="1" dirty="0"/>
              <a:t>Mathematics:</a:t>
            </a:r>
            <a:r>
              <a:rPr lang="en-US" dirty="0"/>
              <a:t> How do we represent a model of the data as, say, a graph?</a:t>
            </a:r>
          </a:p>
          <a:p>
            <a:pPr lvl="1"/>
            <a:r>
              <a:rPr lang="en-US" b="1" dirty="0"/>
              <a:t>Algorithms: </a:t>
            </a:r>
            <a:r>
              <a:rPr lang="en-US" dirty="0"/>
              <a:t>How do we efficiently find important relationships in large datasets? </a:t>
            </a:r>
          </a:p>
          <a:p>
            <a:pPr lvl="1"/>
            <a:r>
              <a:rPr lang="en-US" b="1" dirty="0"/>
              <a:t>Technology:</a:t>
            </a:r>
            <a:r>
              <a:rPr lang="en-US" dirty="0"/>
              <a:t> How do we manage and process massive datasets?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data mining?</a:t>
            </a:r>
          </a:p>
        </p:txBody>
      </p:sp>
    </p:spTree>
    <p:extLst>
      <p:ext uri="{BB962C8B-B14F-4D97-AF65-F5344CB8AC3E}">
        <p14:creationId xmlns:p14="http://schemas.microsoft.com/office/powerpoint/2010/main" val="6998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544"/>
            <a:ext cx="10515600" cy="5364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Evaluate an hypothesis test using the </a:t>
            </a:r>
            <a:r>
              <a:rPr lang="en-US" b="1" dirty="0"/>
              <a:t>p-value 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is the probability of obtaining the sample with results at least this extreme from random variation alone when the null hypothesis is true</a:t>
            </a:r>
            <a:endParaRPr lang="en-US" b="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In other words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is the probability of getting a result that extreme or greater simply from random variation (random sampling) of the null distribution</a:t>
            </a:r>
          </a:p>
          <a:p>
            <a:pPr marL="844350" lvl="1" indent="-342900"/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p-values are an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order statistic,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we can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only reject the null hypothesis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based on the p-value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Lots of ways to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misuse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 the p-value; some examples: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mining: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test all relationships between variables to find the ‘significant’ ones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Assuming a smaller p-value is ‘more significant’: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p-values are just indicate the probability of a value being at least this extreme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241765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Statistical hypothesis tests are widely used methods to determine if </a:t>
                </a:r>
                <a:r>
                  <a:rPr lang="en-US" b="1" dirty="0"/>
                  <a:t>differences in populations are significant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Tests are performed at a significance level specified by the user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For example, 0.05 is widely used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But, other significance levels can be chosen – need to consider alternatives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Pick test for specific problem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Student’s t-test for difference of means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ANOVA for difference of variance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Person’s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for difference in counts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Etc.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The more assumptions we make, the easier it is to tell the difference between populations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405206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01"/>
            <a:ext cx="4831080" cy="5299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Errors in hypothesis testing</a:t>
            </a:r>
            <a:endParaRPr lang="en-US" b="1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3C409FF6-861E-4181-B4D9-DC780217B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1587635"/>
                  </p:ext>
                </p:extLst>
              </p:nvPr>
            </p:nvGraphicFramePr>
            <p:xfrm>
              <a:off x="156174" y="2412612"/>
              <a:ext cx="6641737" cy="246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9568">
                      <a:extLst>
                        <a:ext uri="{9D8B030D-6E8A-4147-A177-3AD203B41FA5}">
                          <a16:colId xmlns:a16="http://schemas.microsoft.com/office/drawing/2014/main" val="2642431781"/>
                        </a:ext>
                      </a:extLst>
                    </a:gridCol>
                    <a:gridCol w="2408791">
                      <a:extLst>
                        <a:ext uri="{9D8B030D-6E8A-4147-A177-3AD203B41FA5}">
                          <a16:colId xmlns:a16="http://schemas.microsoft.com/office/drawing/2014/main" val="355101160"/>
                        </a:ext>
                      </a:extLst>
                    </a:gridCol>
                    <a:gridCol w="2863378">
                      <a:extLst>
                        <a:ext uri="{9D8B030D-6E8A-4147-A177-3AD203B41FA5}">
                          <a16:colId xmlns:a16="http://schemas.microsoft.com/office/drawing/2014/main" val="21387378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Accept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86929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Correct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False discovery</a:t>
                          </a:r>
                        </a:p>
                        <a:p>
                          <a:r>
                            <a:rPr lang="en-US" sz="2400" b="1" dirty="0"/>
                            <a:t>Type I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9089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Undetected discovery</a:t>
                          </a:r>
                        </a:p>
                        <a:p>
                          <a:r>
                            <a:rPr lang="en-US" sz="2400" b="1" dirty="0"/>
                            <a:t>Type II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True discovery!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350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3C409FF6-861E-4181-B4D9-DC780217B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1587635"/>
                  </p:ext>
                </p:extLst>
              </p:nvPr>
            </p:nvGraphicFramePr>
            <p:xfrm>
              <a:off x="156174" y="2412612"/>
              <a:ext cx="6641737" cy="246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9568">
                      <a:extLst>
                        <a:ext uri="{9D8B030D-6E8A-4147-A177-3AD203B41FA5}">
                          <a16:colId xmlns:a16="http://schemas.microsoft.com/office/drawing/2014/main" val="2642431781"/>
                        </a:ext>
                      </a:extLst>
                    </a:gridCol>
                    <a:gridCol w="2408791">
                      <a:extLst>
                        <a:ext uri="{9D8B030D-6E8A-4147-A177-3AD203B41FA5}">
                          <a16:colId xmlns:a16="http://schemas.microsoft.com/office/drawing/2014/main" val="355101160"/>
                        </a:ext>
                      </a:extLst>
                    </a:gridCol>
                    <a:gridCol w="2863378">
                      <a:extLst>
                        <a:ext uri="{9D8B030D-6E8A-4147-A177-3AD203B41FA5}">
                          <a16:colId xmlns:a16="http://schemas.microsoft.com/office/drawing/2014/main" val="213873781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071" t="-9333" r="-119697" b="-47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2340" t="-9333" r="-851" b="-47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8692995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60294" r="-386667" b="-16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Correct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False discovery</a:t>
                          </a:r>
                        </a:p>
                        <a:p>
                          <a:r>
                            <a:rPr lang="en-US" sz="2400" b="1" dirty="0"/>
                            <a:t>Type I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908967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111795" r="-386667" b="-117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Undetected discovery</a:t>
                          </a:r>
                        </a:p>
                        <a:p>
                          <a:r>
                            <a:rPr lang="en-US" sz="2400" b="1" dirty="0"/>
                            <a:t>Type II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True discovery!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3503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7D1363-968F-435A-8702-1637447E79B5}"/>
              </a:ext>
            </a:extLst>
          </p:cNvPr>
          <p:cNvSpPr txBox="1">
            <a:spLocks/>
          </p:cNvSpPr>
          <p:nvPr/>
        </p:nvSpPr>
        <p:spPr>
          <a:xfrm>
            <a:off x="6965116" y="1717710"/>
            <a:ext cx="5226884" cy="49025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Consider a truth table for the </a:t>
            </a:r>
            <a:r>
              <a:rPr lang="en-US" b="1" dirty="0"/>
              <a:t>decision rule</a:t>
            </a:r>
            <a:r>
              <a:rPr lang="en-US" dirty="0"/>
              <a:t> of any hypothesis test</a:t>
            </a:r>
          </a:p>
          <a:p>
            <a:r>
              <a:rPr lang="en-US" dirty="0"/>
              <a:t>Diagonal of table represent correct inferences </a:t>
            </a:r>
          </a:p>
          <a:p>
            <a:r>
              <a:rPr lang="en-US" b="1" dirty="0"/>
              <a:t>Type I error </a:t>
            </a:r>
            <a:r>
              <a:rPr lang="en-US" dirty="0"/>
              <a:t>is a </a:t>
            </a:r>
            <a:r>
              <a:rPr lang="en-US" b="1" dirty="0"/>
              <a:t>false discovery</a:t>
            </a:r>
          </a:p>
          <a:p>
            <a:r>
              <a:rPr lang="en-US" b="1" dirty="0"/>
              <a:t>Type II error </a:t>
            </a:r>
            <a:r>
              <a:rPr lang="en-US" dirty="0"/>
              <a:t>is an </a:t>
            </a:r>
            <a:r>
              <a:rPr lang="en-US" b="1" dirty="0"/>
              <a:t>undetected discovery 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1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438752" cy="2387600"/>
          </a:xfrm>
        </p:spPr>
        <p:txBody>
          <a:bodyPr>
            <a:normAutofit/>
          </a:bodyPr>
          <a:lstStyle/>
          <a:p>
            <a:r>
              <a:rPr lang="en-US" sz="4400" dirty="0"/>
              <a:t>Pitfalls of </a:t>
            </a:r>
            <a:r>
              <a:rPr lang="en-US" sz="4400"/>
              <a:t>Large-Scale Data Mining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793014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Data mining easily produces </a:t>
                </a:r>
                <a:r>
                  <a:rPr lang="en-US" sz="3200" b="1" dirty="0"/>
                  <a:t>false positive</a:t>
                </a:r>
                <a:r>
                  <a:rPr lang="en-US" sz="3200" dirty="0"/>
                  <a:t> results   </a:t>
                </a:r>
              </a:p>
              <a:p>
                <a:r>
                  <a:rPr lang="en-US" sz="3200" dirty="0"/>
                  <a:t>Consider an example: </a:t>
                </a:r>
              </a:p>
              <a:p>
                <a:r>
                  <a:rPr lang="en-US" sz="3200" dirty="0"/>
                  <a:t>Perform an hypothesis test of differences of means with (2-way) significance of 0.05 for 1000 variables   </a:t>
                </a:r>
              </a:p>
              <a:p>
                <a:r>
                  <a:rPr lang="en-US" sz="3200" dirty="0"/>
                  <a:t>Compute the number of pairs,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3200" dirty="0"/>
                  <a:t>, or </a:t>
                </a:r>
                <a:r>
                  <a:rPr lang="en-US" sz="3200" b="1" dirty="0"/>
                  <a:t>combinations,</a:t>
                </a:r>
                <a:r>
                  <a:rPr lang="en-US" sz="32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=499,500</m:t>
                      </m:r>
                    </m:oMath>
                  </m:oMathPara>
                </a14:m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2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</p:spTree>
    <p:extLst>
      <p:ext uri="{BB962C8B-B14F-4D97-AF65-F5344CB8AC3E}">
        <p14:creationId xmlns:p14="http://schemas.microsoft.com/office/powerpoint/2010/main" val="396424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Data mining easily produces </a:t>
                </a:r>
                <a:r>
                  <a:rPr lang="en-US" sz="3200" b="1" dirty="0"/>
                  <a:t>false positive</a:t>
                </a:r>
                <a:r>
                  <a:rPr lang="en-US" sz="3200" dirty="0"/>
                  <a:t> results   </a:t>
                </a:r>
              </a:p>
              <a:p>
                <a:r>
                  <a:rPr lang="en-US" sz="3200" dirty="0"/>
                  <a:t>Now, consider the </a:t>
                </a:r>
                <a:r>
                  <a:rPr lang="en-US" sz="3200" b="1" dirty="0"/>
                  <a:t>false discovery rate (FDR) </a:t>
                </a:r>
                <a:r>
                  <a:rPr lang="en-US" sz="3200" dirty="0"/>
                  <a:t>of a naïve approach: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𝑐𝑢𝑡𝑜𝑓𝑓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𝑝𝑎𝑖𝑟𝑠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=0.05∗499500=24975</m:t>
                      </m:r>
                    </m:oMath>
                  </m:oMathPara>
                </a14:m>
                <a:endParaRPr lang="en-US" sz="3200" dirty="0"/>
              </a:p>
              <a:p>
                <a:r>
                  <a:rPr lang="en-US" sz="3200" b="1" dirty="0"/>
                  <a:t>Nearly 25,000 false significant pairings from just random sampling!</a:t>
                </a:r>
              </a:p>
              <a:p>
                <a:r>
                  <a:rPr lang="en-US" sz="3200" dirty="0"/>
                  <a:t>Completely unmanageable with 1,000,000 or 100,000,000 variables! </a:t>
                </a: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2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</p:spTree>
    <p:extLst>
      <p:ext uri="{BB962C8B-B14F-4D97-AF65-F5344CB8AC3E}">
        <p14:creationId xmlns:p14="http://schemas.microsoft.com/office/powerpoint/2010/main" val="14423431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dredging leads often leads to </a:t>
            </a:r>
            <a:r>
              <a:rPr lang="en-US" b="1" dirty="0"/>
              <a:t>false positive</a:t>
            </a:r>
            <a:r>
              <a:rPr lang="en-US" dirty="0"/>
              <a:t> results   </a:t>
            </a:r>
          </a:p>
          <a:p>
            <a:r>
              <a:rPr lang="en-US" dirty="0"/>
              <a:t>Consider two </a:t>
            </a:r>
            <a:r>
              <a:rPr lang="en-US" dirty="0" err="1"/>
              <a:t>iid</a:t>
            </a:r>
            <a:r>
              <a:rPr lang="en-US" dirty="0"/>
              <a:t> Normal random variables   </a:t>
            </a:r>
          </a:p>
          <a:p>
            <a:r>
              <a:rPr lang="en-US" dirty="0"/>
              <a:t>Variables are independent and uncorrelated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7C2DE9-BC24-1D70-4D71-9B2D1296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933" y="1257450"/>
            <a:ext cx="6529080" cy="540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9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dredging leads often leads to </a:t>
            </a:r>
            <a:r>
              <a:rPr lang="en-US" b="1" dirty="0"/>
              <a:t>false positive</a:t>
            </a:r>
            <a:r>
              <a:rPr lang="en-US" dirty="0"/>
              <a:t> results   </a:t>
            </a:r>
          </a:p>
          <a:p>
            <a:r>
              <a:rPr lang="en-US" dirty="0"/>
              <a:t>Increase sample size one at a time</a:t>
            </a:r>
          </a:p>
          <a:p>
            <a:r>
              <a:rPr lang="en-US" dirty="0"/>
              <a:t>Compute regression line for each sample </a:t>
            </a:r>
          </a:p>
          <a:p>
            <a:r>
              <a:rPr lang="en-US" dirty="0"/>
              <a:t>Compute p-value of slope coefficient  </a:t>
            </a:r>
          </a:p>
          <a:p>
            <a:r>
              <a:rPr lang="en-US" dirty="0"/>
              <a:t>Results in false positive!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Full example and code in </a:t>
            </a:r>
            <a:r>
              <a:rPr lang="en-US" sz="2200" dirty="0" err="1">
                <a:solidFill>
                  <a:schemeClr val="accent1"/>
                </a:solidFill>
              </a:rPr>
              <a:t>SupplementaryMaterials</a:t>
            </a:r>
            <a:r>
              <a:rPr lang="en-US" sz="2200" dirty="0">
                <a:solidFill>
                  <a:schemeClr val="accent1"/>
                </a:solidFill>
              </a:rPr>
              <a:t> directory of GitHub repositor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B8AFAC-2D77-00F0-1170-CD02E07F0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204" y="1006719"/>
            <a:ext cx="6324961" cy="563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3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Can eating chocolate help you win a Nobel prize?</a:t>
            </a:r>
          </a:p>
          <a:p>
            <a:r>
              <a:rPr lang="en-US" dirty="0"/>
              <a:t>Consider log chocolate consumption and log Nobel prizes for 18 countries  </a:t>
            </a:r>
          </a:p>
          <a:p>
            <a:r>
              <a:rPr lang="en-US" dirty="0"/>
              <a:t>The high correlation between these variables looks promising!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9B9E92-634C-5E76-1042-2328B2EE1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101" y="947184"/>
            <a:ext cx="6523348" cy="58006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2BF97A-70C9-E5C8-51F8-B2FDF82AB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80" y="4849291"/>
            <a:ext cx="3290728" cy="106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63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Log of GDP is also a good predictor of  winning Nobel prizes    </a:t>
            </a:r>
          </a:p>
          <a:p>
            <a:r>
              <a:rPr lang="en-US" dirty="0"/>
              <a:t>And with a high correlation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4BEE28-3651-C39F-DB99-013247C13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426" y="1036948"/>
            <a:ext cx="6210253" cy="54769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7DC88A-6B3E-6B20-44EA-5D2B0F437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615" y="5076772"/>
            <a:ext cx="4582760" cy="83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458"/>
            <a:ext cx="10515600" cy="56405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What is the KDD process?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Is this old diagram representative?  - e.g. Fayyad et.al. 1996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KDD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10601-345E-4A04-878A-28FFF715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75" y="1651145"/>
            <a:ext cx="8488232" cy="440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5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Log of GDP is also a good predictor of  chocolate consumption     </a:t>
            </a:r>
          </a:p>
          <a:p>
            <a:r>
              <a:rPr lang="en-US" dirty="0"/>
              <a:t>And with high correlation</a:t>
            </a:r>
          </a:p>
          <a:p>
            <a:r>
              <a:rPr lang="en-US" dirty="0"/>
              <a:t>This is an example of </a:t>
            </a:r>
            <a:r>
              <a:rPr lang="en-US" b="1" dirty="0">
                <a:hlinkClick r:id="rId2"/>
              </a:rPr>
              <a:t>Simpson’s </a:t>
            </a:r>
            <a:r>
              <a:rPr lang="en-US" b="1" dirty="0" err="1">
                <a:hlinkClick r:id="rId2"/>
              </a:rPr>
              <a:t>pardox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Full example and code in </a:t>
            </a:r>
            <a:r>
              <a:rPr lang="en-US" sz="2000" dirty="0" err="1">
                <a:solidFill>
                  <a:schemeClr val="accent1"/>
                </a:solidFill>
              </a:rPr>
              <a:t>SupplementaryMaterials</a:t>
            </a:r>
            <a:r>
              <a:rPr lang="en-US" sz="2000" dirty="0">
                <a:solidFill>
                  <a:schemeClr val="accent1"/>
                </a:solidFill>
              </a:rPr>
              <a:t> directory of GitHub repositor</a:t>
            </a:r>
          </a:p>
          <a:p>
            <a:endParaRPr lang="en-US" sz="3200" b="1" dirty="0"/>
          </a:p>
          <a:p>
            <a:endParaRPr lang="en-US" sz="32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6E1B14-1F1D-FEA1-B32B-C4BAAAB71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363" y="1097361"/>
            <a:ext cx="6275532" cy="55655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AE6293-4F1B-A5AC-D8C8-2E3FD8A4C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197" y="1375204"/>
            <a:ext cx="3627434" cy="66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7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Comparison at Large Scale</a:t>
            </a:r>
          </a:p>
        </p:txBody>
      </p:sp>
    </p:spTree>
    <p:extLst>
      <p:ext uri="{BB962C8B-B14F-4D97-AF65-F5344CB8AC3E}">
        <p14:creationId xmlns:p14="http://schemas.microsoft.com/office/powerpoint/2010/main" val="25108738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False discovery rate (FDR) </a:t>
            </a:r>
            <a:r>
              <a:rPr lang="en-US" sz="3200" dirty="0"/>
              <a:t>control methods</a:t>
            </a:r>
          </a:p>
          <a:p>
            <a:r>
              <a:rPr lang="en-US" sz="3200" dirty="0"/>
              <a:t>FDR control methods limit the false positive rate (Type I errors) </a:t>
            </a:r>
          </a:p>
          <a:p>
            <a:pPr lvl="1"/>
            <a:r>
              <a:rPr lang="en-US" sz="2800" dirty="0"/>
              <a:t>Must limit Type II errors – non-discovery   </a:t>
            </a:r>
          </a:p>
          <a:p>
            <a:r>
              <a:rPr lang="en-US" sz="3200" dirty="0"/>
              <a:t>Statistical methods   </a:t>
            </a:r>
          </a:p>
          <a:p>
            <a:pPr lvl="1"/>
            <a:r>
              <a:rPr lang="en-US" sz="2800" dirty="0"/>
              <a:t>Bonferroni correction </a:t>
            </a:r>
          </a:p>
          <a:p>
            <a:pPr lvl="1"/>
            <a:r>
              <a:rPr lang="en-US" sz="2800" dirty="0"/>
              <a:t>Holm’s method</a:t>
            </a:r>
          </a:p>
          <a:p>
            <a:pPr lvl="1"/>
            <a:r>
              <a:rPr lang="en-US" sz="2800" dirty="0" err="1"/>
              <a:t>Benjamini</a:t>
            </a:r>
            <a:r>
              <a:rPr lang="en-US" sz="2800" dirty="0"/>
              <a:t>-Hochberg FDR control  </a:t>
            </a:r>
          </a:p>
          <a:p>
            <a:r>
              <a:rPr lang="en-US" sz="3200" dirty="0"/>
              <a:t>Sampling based methods  </a:t>
            </a:r>
          </a:p>
          <a:p>
            <a:pPr lvl="1"/>
            <a:r>
              <a:rPr lang="en-US" sz="2800" dirty="0"/>
              <a:t>Use mini-hashing sampling   </a:t>
            </a:r>
          </a:p>
          <a:p>
            <a:pPr lvl="1"/>
            <a:r>
              <a:rPr lang="en-US" sz="2800" dirty="0"/>
              <a:t>We will discuss later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92678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b="1" dirty="0"/>
                  <a:t>Bonferroni correction</a:t>
                </a:r>
                <a:endParaRPr lang="en-US" sz="3200" dirty="0"/>
              </a:p>
              <a:p>
                <a:r>
                  <a:rPr lang="en-US" sz="3200" dirty="0"/>
                  <a:t>For N simultaneous hypothesis tests the Bonferroni corrected cut off is: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  <a:p>
                <a:r>
                  <a:rPr lang="en-US" sz="3200" dirty="0"/>
                  <a:t>Correction is very conservative  </a:t>
                </a:r>
              </a:p>
              <a:p>
                <a:pPr lvl="1"/>
                <a:r>
                  <a:rPr lang="en-US" sz="2800" dirty="0"/>
                  <a:t>Greatly reduces detection probability  </a:t>
                </a:r>
              </a:p>
              <a:p>
                <a:pPr lvl="1"/>
                <a:r>
                  <a:rPr lang="en-US" sz="2800" dirty="0"/>
                  <a:t>Increase Type II errors </a:t>
                </a:r>
              </a:p>
              <a:p>
                <a:r>
                  <a:rPr lang="en-US" sz="3200" dirty="0"/>
                  <a:t>Example,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5 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sz="3200" dirty="0"/>
                  <a:t> decisions with threshold of 0.05:  </a:t>
                </a:r>
              </a:p>
              <a:p>
                <a:pPr marL="0" indent="0">
                  <a:buNone/>
                </a:pPr>
                <a:r>
                  <a:rPr lang="en-US" sz="3200" dirty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32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3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0.05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5 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3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181217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Holm’s method</a:t>
                </a:r>
              </a:p>
              <a:p>
                <a:r>
                  <a:rPr lang="en-US" sz="3200" dirty="0"/>
                  <a:t>Set a </a:t>
                </a:r>
                <a:r>
                  <a:rPr lang="en-US" sz="3200" b="1" dirty="0"/>
                  <a:t>family-wise error rate (FEWR)</a:t>
                </a:r>
                <a:r>
                  <a:rPr lang="en-US" sz="3200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𝐹𝐸𝑊𝑅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𝑟𝑒𝑗𝑒𝑐𝑡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  <a:p>
                <a:r>
                  <a:rPr lang="en-US" sz="3200" dirty="0"/>
                  <a:t>Order the p-values of N hypothesis tests   </a:t>
                </a:r>
              </a:p>
              <a:p>
                <a:pPr marL="0" indent="0">
                  <a:buNone/>
                </a:pPr>
                <a:r>
                  <a:rPr lang="en-US" sz="32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Apply the cutoff threshold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𝑇h𝑟𝑒𝑠h𝑜𝑙𝑑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r>
                  <a:rPr lang="en-US" sz="3200" dirty="0"/>
                  <a:t>More dynamic (less conservative) than Bonferroni correction</a:t>
                </a:r>
              </a:p>
              <a:p>
                <a:pPr lvl="1"/>
                <a:r>
                  <a:rPr lang="en-US" sz="2800" dirty="0"/>
                  <a:t>Cutoff is based on ordered p-values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3"/>
                <a:stretch>
                  <a:fillRect l="-1507" t="-2354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55864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917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Holm’s method: Example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CDFA23-00D1-B39B-3DCA-07B91B921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799" y="1746552"/>
            <a:ext cx="6477561" cy="50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214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Benamini-Hochberg FDR Control </a:t>
                </a:r>
              </a:p>
              <a:p>
                <a:r>
                  <a:rPr lang="en-US" sz="3200" dirty="0"/>
                  <a:t>Set threshold for FDR   </a:t>
                </a:r>
              </a:p>
              <a:p>
                <a:pPr marL="0" indent="0">
                  <a:buNone/>
                </a:pPr>
                <a:r>
                  <a:rPr lang="en-US" sz="3200" b="0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FDR</m:t>
                    </m:r>
                    <m: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Order the p-values of N hypothesis tests   </a:t>
                </a:r>
              </a:p>
              <a:p>
                <a:pPr marL="0" indent="0">
                  <a:buNone/>
                </a:pPr>
                <a:r>
                  <a:rPr lang="en-US" sz="32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Apply the cutoff threshold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𝑇h𝑟𝑒𝑠h𝑜𝑙𝑑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dirty="0"/>
                  <a:t>BH FDR Control is more </a:t>
                </a:r>
                <a:r>
                  <a:rPr lang="en-US" b="1" dirty="0"/>
                  <a:t>dynamic than Holm’s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now in the numerator </a:t>
                </a:r>
              </a:p>
              <a:p>
                <a:pPr marL="0" indent="0">
                  <a:buNone/>
                </a:pPr>
                <a:r>
                  <a:rPr lang="en-US" sz="2000" dirty="0"/>
                  <a:t>For mathematical details see </a:t>
                </a:r>
                <a:r>
                  <a:rPr lang="en-US" sz="2000" dirty="0" err="1">
                    <a:hlinkClick r:id="rId3"/>
                  </a:rPr>
                  <a:t>Efron</a:t>
                </a:r>
                <a:r>
                  <a:rPr lang="en-US" sz="2000" dirty="0">
                    <a:hlinkClick r:id="rId3"/>
                  </a:rPr>
                  <a:t> and Hastie 2016</a:t>
                </a:r>
                <a:r>
                  <a:rPr lang="en-US" sz="2000" dirty="0"/>
                  <a:t>, Sections 15.1, 15.2, 15.3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4"/>
                <a:stretch>
                  <a:fillRect l="-1507" t="-2354" b="-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13045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655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Benamini-Hochberg FDR Control</a:t>
            </a:r>
            <a:r>
              <a:rPr lang="en-US" sz="3200"/>
              <a:t>: Example </a:t>
            </a:r>
            <a:endParaRPr lang="en-US" sz="3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C56F0B-9A19-8FB2-E4DB-367B2EA0C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526" y="1720312"/>
            <a:ext cx="6287045" cy="504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261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mining is the science of </a:t>
            </a:r>
            <a:r>
              <a:rPr lang="en-US" b="1" dirty="0"/>
              <a:t>knowledge discovery</a:t>
            </a:r>
            <a:r>
              <a:rPr lang="en-US" dirty="0"/>
              <a:t> using data </a:t>
            </a:r>
          </a:p>
          <a:p>
            <a:r>
              <a:rPr lang="en-US" dirty="0"/>
              <a:t>Data mining often uses massive data sets</a:t>
            </a:r>
          </a:p>
          <a:p>
            <a:pPr lvl="1"/>
            <a:r>
              <a:rPr lang="en-US" dirty="0"/>
              <a:t>Manage massive data with key-values pairs</a:t>
            </a:r>
          </a:p>
          <a:p>
            <a:pPr lvl="1"/>
            <a:r>
              <a:rPr lang="en-US" dirty="0"/>
              <a:t>Hashing keys can reduce storge and retrieval times</a:t>
            </a:r>
          </a:p>
          <a:p>
            <a:r>
              <a:rPr lang="en-US" dirty="0"/>
              <a:t>Knowledge discovery requires inference</a:t>
            </a:r>
          </a:p>
          <a:p>
            <a:pPr lvl="1"/>
            <a:r>
              <a:rPr lang="en-US" dirty="0"/>
              <a:t>Inference for complex data must control false discovery rate</a:t>
            </a:r>
          </a:p>
          <a:p>
            <a:pPr lvl="1"/>
            <a:r>
              <a:rPr lang="en-US" dirty="0"/>
              <a:t>Must limit Type II error with FDR controls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Key Points</a:t>
            </a:r>
          </a:p>
        </p:txBody>
      </p:sp>
    </p:spTree>
    <p:extLst>
      <p:ext uri="{BB962C8B-B14F-4D97-AF65-F5344CB8AC3E}">
        <p14:creationId xmlns:p14="http://schemas.microsoft.com/office/powerpoint/2010/main" val="3053435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458"/>
            <a:ext cx="10515600" cy="4859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What is the KDD process?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KDD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10601-345E-4A04-878A-28FFF715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10" y="2168435"/>
            <a:ext cx="5185574" cy="269094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BC99F37-3CFD-4C3B-8CF6-AEDE11B202D2}"/>
              </a:ext>
            </a:extLst>
          </p:cNvPr>
          <p:cNvSpPr txBox="1">
            <a:spLocks/>
          </p:cNvSpPr>
          <p:nvPr/>
        </p:nvSpPr>
        <p:spPr>
          <a:xfrm>
            <a:off x="6046397" y="1921229"/>
            <a:ext cx="5857821" cy="4395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Is this diagram representative?</a:t>
            </a:r>
          </a:p>
          <a:p>
            <a:r>
              <a:rPr lang="en-US" sz="3200" dirty="0"/>
              <a:t>Perhaps? </a:t>
            </a:r>
          </a:p>
          <a:p>
            <a:r>
              <a:rPr lang="en-US" sz="3200" dirty="0"/>
              <a:t>Must have an clear idea of goal!</a:t>
            </a:r>
          </a:p>
          <a:p>
            <a:r>
              <a:rPr lang="en-US" sz="3200" dirty="0"/>
              <a:t>KDD is an iterative process</a:t>
            </a:r>
          </a:p>
          <a:p>
            <a:pPr lvl="1"/>
            <a:r>
              <a:rPr lang="en-US" sz="2800" dirty="0"/>
              <a:t>The results of on step informs updates to previous steps  </a:t>
            </a:r>
          </a:p>
          <a:p>
            <a:pPr lvl="1"/>
            <a:r>
              <a:rPr lang="en-US" sz="2800" dirty="0"/>
              <a:t>Process is a series of overlapping cycles </a:t>
            </a:r>
          </a:p>
        </p:txBody>
      </p:sp>
    </p:spTree>
    <p:extLst>
      <p:ext uri="{BB962C8B-B14F-4D97-AF65-F5344CB8AC3E}">
        <p14:creationId xmlns:p14="http://schemas.microsoft.com/office/powerpoint/2010/main" val="265730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About This Course</a:t>
            </a:r>
          </a:p>
        </p:txBody>
      </p:sp>
    </p:spTree>
    <p:extLst>
      <p:ext uri="{BB962C8B-B14F-4D97-AF65-F5344CB8AC3E}">
        <p14:creationId xmlns:p14="http://schemas.microsoft.com/office/powerpoint/2010/main" val="88229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57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About your Instructor: Steve Elston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05" y="1478300"/>
            <a:ext cx="10515600" cy="4538867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Instructor for Harvard since 2017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Data science consultant with several decades of experience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Lead team that commercialized Bell Labs S, now open source R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Company co-founder and held executive positions in several industries 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Creator of multiple edX courses, author of books and articles 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Inventor/coinventor on 5 issued patents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BS, physics and math (minor), University of New Mexico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MS and PhD, geophysics, Princeton University – John von Neuman Supercomputing Fellow</a:t>
            </a:r>
          </a:p>
        </p:txBody>
      </p:sp>
    </p:spTree>
    <p:extLst>
      <p:ext uri="{BB962C8B-B14F-4D97-AF65-F5344CB8AC3E}">
        <p14:creationId xmlns:p14="http://schemas.microsoft.com/office/powerpoint/2010/main" val="2505992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Data mining requires a combination of </a:t>
            </a:r>
            <a:r>
              <a:rPr lang="en-US" sz="3200" b="1" dirty="0"/>
              <a:t>data engineering </a:t>
            </a:r>
            <a:r>
              <a:rPr lang="en-US" sz="3200" dirty="0"/>
              <a:t>and </a:t>
            </a:r>
            <a:r>
              <a:rPr lang="en-US" sz="3200" b="1" dirty="0"/>
              <a:t>data analytics </a:t>
            </a:r>
          </a:p>
          <a:p>
            <a:r>
              <a:rPr lang="en-US" dirty="0"/>
              <a:t>Our focus is on analytic KDD methods and algorithms    </a:t>
            </a:r>
          </a:p>
          <a:p>
            <a:pPr lvl="1"/>
            <a:r>
              <a:rPr lang="en-US" dirty="0"/>
              <a:t>Analytic methods have </a:t>
            </a:r>
            <a:r>
              <a:rPr lang="en-US" b="1" dirty="0"/>
              <a:t>long staying power   </a:t>
            </a:r>
          </a:p>
          <a:p>
            <a:pPr lvl="1"/>
            <a:r>
              <a:rPr lang="en-US" dirty="0"/>
              <a:t>Analytic methods at core of exploration  </a:t>
            </a:r>
          </a:p>
          <a:p>
            <a:r>
              <a:rPr lang="en-US" dirty="0"/>
              <a:t>Good algorithms are the essential to scaling </a:t>
            </a:r>
          </a:p>
          <a:p>
            <a:pPr lvl="1"/>
            <a:r>
              <a:rPr lang="en-US" dirty="0"/>
              <a:t>Good algorithm can scale analysis by orders of magnitude  </a:t>
            </a:r>
          </a:p>
          <a:p>
            <a:pPr lvl="1"/>
            <a:r>
              <a:rPr lang="en-US" dirty="0"/>
              <a:t>Better algorithm beats throwing hardware at the problem </a:t>
            </a:r>
          </a:p>
          <a:p>
            <a:r>
              <a:rPr lang="en-US" dirty="0"/>
              <a:t>Deliberately minimize data engineering required for course </a:t>
            </a:r>
          </a:p>
          <a:p>
            <a:pPr lvl="1"/>
            <a:r>
              <a:rPr lang="en-US" dirty="0"/>
              <a:t>Varied and constantly changing landscape of </a:t>
            </a:r>
            <a:r>
              <a:rPr lang="en-US" i="1" dirty="0"/>
              <a:t>Big Data</a:t>
            </a:r>
            <a:r>
              <a:rPr lang="en-US" dirty="0"/>
              <a:t> technologies</a:t>
            </a:r>
          </a:p>
          <a:p>
            <a:pPr lvl="1"/>
            <a:r>
              <a:rPr lang="en-US" dirty="0"/>
              <a:t>Other Harvard DCE courses explore big data engineering  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the focus of this course?</a:t>
            </a:r>
          </a:p>
        </p:txBody>
      </p:sp>
    </p:spTree>
    <p:extLst>
      <p:ext uri="{BB962C8B-B14F-4D97-AF65-F5344CB8AC3E}">
        <p14:creationId xmlns:p14="http://schemas.microsoft.com/office/powerpoint/2010/main" val="427264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14612</TotalTime>
  <Words>3437</Words>
  <Application>Microsoft Office PowerPoint</Application>
  <PresentationFormat>Widescreen</PresentationFormat>
  <Paragraphs>528</Paragraphs>
  <Slides>58</Slides>
  <Notes>7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Arial</vt:lpstr>
      <vt:lpstr>Calibri</vt:lpstr>
      <vt:lpstr>Calibri Light</vt:lpstr>
      <vt:lpstr>Cambria Math</vt:lpstr>
      <vt:lpstr>Wingdings</vt:lpstr>
      <vt:lpstr>Office Theme</vt:lpstr>
      <vt:lpstr>CSCI E-108 Data Mining, Discovery and Exploration Introduction and Pitfalls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About This Course</vt:lpstr>
      <vt:lpstr>About your Instructor: Steve Elston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Management with Key-Value Pairs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 to Hashing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Review of Hypothesis Tests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Pitfalls of Large-Scale Data Mining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Comparison at Large Scale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Stephen Elston</cp:lastModifiedBy>
  <cp:revision>324</cp:revision>
  <cp:lastPrinted>2019-09-03T23:18:19Z</cp:lastPrinted>
  <dcterms:created xsi:type="dcterms:W3CDTF">2019-08-02T23:14:29Z</dcterms:created>
  <dcterms:modified xsi:type="dcterms:W3CDTF">2023-06-20T22:27:22Z</dcterms:modified>
</cp:coreProperties>
</file>