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9"/>
  </p:notesMasterIdLst>
  <p:sldIdLst>
    <p:sldId id="718" r:id="rId2"/>
    <p:sldId id="689" r:id="rId3"/>
    <p:sldId id="688" r:id="rId4"/>
    <p:sldId id="735" r:id="rId5"/>
    <p:sldId id="737" r:id="rId6"/>
    <p:sldId id="736" r:id="rId7"/>
    <p:sldId id="738" r:id="rId8"/>
    <p:sldId id="739" r:id="rId9"/>
    <p:sldId id="740" r:id="rId10"/>
    <p:sldId id="741" r:id="rId11"/>
    <p:sldId id="742" r:id="rId12"/>
    <p:sldId id="743" r:id="rId13"/>
    <p:sldId id="744" r:id="rId14"/>
    <p:sldId id="745" r:id="rId15"/>
    <p:sldId id="746" r:id="rId16"/>
    <p:sldId id="734" r:id="rId17"/>
    <p:sldId id="690" r:id="rId18"/>
    <p:sldId id="692" r:id="rId19"/>
    <p:sldId id="693" r:id="rId20"/>
    <p:sldId id="691" r:id="rId21"/>
    <p:sldId id="695" r:id="rId22"/>
    <p:sldId id="719" r:id="rId23"/>
    <p:sldId id="696" r:id="rId24"/>
    <p:sldId id="694" r:id="rId25"/>
    <p:sldId id="697" r:id="rId26"/>
    <p:sldId id="698" r:id="rId27"/>
    <p:sldId id="699" r:id="rId28"/>
    <p:sldId id="700" r:id="rId29"/>
    <p:sldId id="701" r:id="rId30"/>
    <p:sldId id="702" r:id="rId31"/>
    <p:sldId id="703" r:id="rId32"/>
    <p:sldId id="704" r:id="rId33"/>
    <p:sldId id="705" r:id="rId34"/>
    <p:sldId id="706" r:id="rId35"/>
    <p:sldId id="707" r:id="rId36"/>
    <p:sldId id="709" r:id="rId37"/>
    <p:sldId id="710" r:id="rId38"/>
    <p:sldId id="711" r:id="rId39"/>
    <p:sldId id="733" r:id="rId40"/>
    <p:sldId id="712" r:id="rId41"/>
    <p:sldId id="727" r:id="rId42"/>
    <p:sldId id="713" r:id="rId43"/>
    <p:sldId id="714" r:id="rId44"/>
    <p:sldId id="715" r:id="rId45"/>
    <p:sldId id="716" r:id="rId46"/>
    <p:sldId id="717" r:id="rId47"/>
    <p:sldId id="732" r:id="rId48"/>
    <p:sldId id="720" r:id="rId49"/>
    <p:sldId id="721" r:id="rId50"/>
    <p:sldId id="722" r:id="rId51"/>
    <p:sldId id="729" r:id="rId52"/>
    <p:sldId id="675" r:id="rId53"/>
    <p:sldId id="723" r:id="rId54"/>
    <p:sldId id="725" r:id="rId55"/>
    <p:sldId id="726" r:id="rId56"/>
    <p:sldId id="728" r:id="rId57"/>
    <p:sldId id="731" r:id="rId5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2" autoAdjust="0"/>
    <p:restoredTop sz="94660"/>
  </p:normalViewPr>
  <p:slideViewPr>
    <p:cSldViewPr snapToGrid="0">
      <p:cViewPr varScale="1">
        <p:scale>
          <a:sx n="67" d="100"/>
          <a:sy n="67" d="100"/>
        </p:scale>
        <p:origin x="65" y="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D534D1-5B48-49E9-A024-C5EAE54CADD0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2EEBAC-B083-4D6F-9402-80E985106B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825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8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141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898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219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80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20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1826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5626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0789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380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6180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981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1506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8475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6411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2408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747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626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41797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425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9381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058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5889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0367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9227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62132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63402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5718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03145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968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4191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605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588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692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6399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57565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5806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5831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0297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90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5370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6393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44554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560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626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9187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45851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14949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8216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092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1800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483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9659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2238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699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207A-07DF-40AD-A916-9872E089CE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52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3BF2D-41FA-4DC4-ACC3-8DBE09B5CD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3E280-A648-496F-85AA-9A66AAFBBE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F1F5B-8D44-4C83-9847-9551BDB9F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C3EC5-9432-4A66-9E64-E003554DE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4260A7-E873-4AE3-A514-E4BB65FC7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388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79D8-3828-4F5E-A0BB-AE8F18A2D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49175-8BA9-4D53-9A50-7147572795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2669A9-F519-4FA9-87F2-1A347FB6E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8528B-FA2D-4D43-8A7A-88991C0E1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E2180F-7D0D-482B-8460-366B45705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5663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F92452-B6BA-4A34-9679-D34A2491E7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89B900-A9C9-4E80-B0A6-A832725EC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58F2A1-3E26-417B-A42B-3427FF81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B67A0C-4E40-41D0-87DD-C9D859600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10001-2CEE-4F16-93B6-4F0DBBE73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5633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/>
          </p:nvPr>
        </p:nvSpPr>
        <p:spPr>
          <a:xfrm>
            <a:off x="379413" y="1388226"/>
            <a:ext cx="11525250" cy="5290388"/>
          </a:xfrm>
          <a:prstGeom prst="rect">
            <a:avLst/>
          </a:prstGeom>
        </p:spPr>
        <p:txBody>
          <a:bodyPr/>
          <a:lstStyle>
            <a:lvl1pPr>
              <a:spcBef>
                <a:spcPts val="1400"/>
              </a:spcBef>
              <a:defRPr b="0"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1pPr>
            <a:lvl2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2pPr>
            <a:lvl3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3pPr>
            <a:lvl4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4pPr>
            <a:lvl5pPr>
              <a:defRPr>
                <a:solidFill>
                  <a:schemeClr val="tx1"/>
                </a:solidFill>
                <a:latin typeface="Segoe UI Light" panose="020B0502040204020203" pitchFamily="34" charset="0"/>
                <a:ea typeface="Segoe UI Light" panose="020B0502040204020203" pitchFamily="34" charset="0"/>
                <a:cs typeface="Segoe UI Light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398548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7F54C-82AC-4275-8221-D46FC2667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B4F01-9014-47D8-8412-C244B62E1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CB737-AC34-448C-98C8-898605FAE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AE056-A155-42C1-99FF-436668779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F504B6-2335-4095-8B32-5F546DC69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2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E2810-4E61-4DB3-B18D-C9651617E1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A02EFD-6306-4EE5-A93E-C3B3D39772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F6911E-21ED-48DB-87D1-BAEBD3DE5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F8AC4B-FA15-4C3B-8886-15F84DD59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126E0-E09D-46FC-99D1-733DF58D6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427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C5468-6E3C-464D-A6F9-9A5E61BD9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FE0FFA-BA3D-4026-B5EE-95A00E43FC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C18753-9280-4B68-B1BA-6C5B41A53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FAF946-8BD2-4E05-B886-1FBA90C04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8ECCFF-AF08-450A-8E24-1D390154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357094-F2F0-4A8D-A5C3-D80BC46D6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857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ED42C-20FB-433D-B2FA-15722CF5D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6BDB4-437B-4186-8704-EDB6B55F03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4AE20E-37E7-4857-AB8D-67948CF372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63DCC-87D5-46CD-B027-BA49CC6B1B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33A01-0D20-4787-9FA8-283275AB48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A574D2-843D-4F2D-AF16-E7E1F35B2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64638-A973-4BE2-AA0D-66B04C9B3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06A5EE-6F5E-4133-B608-A36D2C049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41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A0394-55C9-4C4A-93DB-AAA9493A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02A156-2986-4ABD-88EB-80463BB88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26ACC-44A1-415B-AB92-2445AC79E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A5FF18-7690-4BEF-A85B-1A8FDA430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004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F4E047-CF1F-417C-929D-18F844567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AA4F07-AD23-4E5E-9D5E-A87F2D58C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53E95-DB56-411B-BBAF-EB0EAFEE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69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955A-B592-4DB6-A7B5-B68170C51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851CCC-97B2-4BF2-8369-40860ECB31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1F55B1-BF41-4C84-B04F-06D900AC3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FF8CC-17EE-455F-8D16-116AB1736C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DBF062-FCFC-4AB6-9E1B-1BFB8D9BF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17FCE-EFD7-4175-A763-32BF3DBC6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543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9326B-82FA-4368-92A0-C51E5CC7E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304CE4-5C9C-4E2A-9970-F159A60B7E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C66A65-F884-4AEB-B19D-2497ADCFC0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AC10-F420-471E-84BC-C7B24E229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7FE1D-5DF8-4727-A7F1-8BCA4EDE0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22EEE-ACB0-49BB-9812-5ADB795B7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662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7FB1D0-F1BF-42CA-83CA-B3568E5EFC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813485-E4D3-4F57-A46D-C56DED0F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6A6D78-2DED-4113-B1CF-35F3181329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183D5-83EE-4A48-BB2E-1FC30CD8E44A}" type="datetimeFigureOut">
              <a:rPr lang="en-US" smtClean="0"/>
              <a:t>6/26/2024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174D-3533-4CD4-AD63-7B08E0402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60482C-E75C-4391-BC8F-CC4721087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A66CA4-86AD-483A-BC4E-5588252276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621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5400" y="1636650"/>
            <a:ext cx="96012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Discovery and Exploration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Distance and Similarity Measures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Part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522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158" y="479126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3F2317F-F47E-4078-8A9E-272A9AB83B75}"/>
              </a:ext>
            </a:extLst>
          </p:cNvPr>
          <p:cNvSpPr txBox="1"/>
          <p:nvPr/>
        </p:nvSpPr>
        <p:spPr>
          <a:xfrm>
            <a:off x="3348567" y="6421967"/>
            <a:ext cx="57446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/>
              <a:t>Copyright 2021, 2022, 2023, 2024, Stephen F Elston. All rights reserved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6398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query a KD-Tree by following the video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E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G</a:t>
                </a:r>
                <a:r>
                  <a:rPr lang="en-US" dirty="0">
                    <a:latin typeface="+mn-lt"/>
                  </a:rPr>
                  <a:t>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73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query a KD-Tree by following the video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less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G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70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rapidly query a KD-Tree by following the video splits 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for </a:t>
                </a:r>
                <a:r>
                  <a:rPr lang="en-US" i="1" dirty="0">
                    <a:latin typeface="+mn-lt"/>
                  </a:rPr>
                  <a:t>Z</a:t>
                </a:r>
                <a:r>
                  <a:rPr lang="en-US" dirty="0">
                    <a:latin typeface="+mn-lt"/>
                  </a:rPr>
                  <a:t> is greater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of </a:t>
                </a:r>
                <a:r>
                  <a:rPr lang="en-US" i="1" dirty="0">
                    <a:latin typeface="+mn-lt"/>
                  </a:rPr>
                  <a:t>K</a:t>
                </a:r>
              </a:p>
              <a:p>
                <a:r>
                  <a:rPr lang="en-US" dirty="0">
                    <a:latin typeface="+mn-lt"/>
                  </a:rPr>
                  <a:t>So branch right to </a:t>
                </a:r>
                <a:r>
                  <a:rPr lang="en-US" i="1" dirty="0">
                    <a:latin typeface="+mn-lt"/>
                  </a:rPr>
                  <a:t>K</a:t>
                </a:r>
                <a:r>
                  <a:rPr lang="en-US" dirty="0">
                    <a:latin typeface="+mn-lt"/>
                  </a:rPr>
                  <a:t>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7261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has nearest neighbors on graph </a:t>
            </a:r>
            <a:r>
              <a:rPr lang="en-US" i="1" dirty="0">
                <a:latin typeface="+mn-lt"/>
              </a:rPr>
              <a:t>I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G</a:t>
            </a:r>
            <a:r>
              <a:rPr lang="en-US" dirty="0">
                <a:latin typeface="+mn-lt"/>
              </a:rPr>
              <a:t>, </a:t>
            </a:r>
            <a:r>
              <a:rPr lang="en-US" i="1" dirty="0">
                <a:latin typeface="+mn-lt"/>
              </a:rPr>
              <a:t>K</a:t>
            </a:r>
          </a:p>
          <a:p>
            <a:r>
              <a:rPr lang="en-US" dirty="0">
                <a:latin typeface="+mn-lt"/>
              </a:rPr>
              <a:t>But is there a nearer neighbor on the graph?</a:t>
            </a:r>
            <a:endParaRPr lang="en-US" i="1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522E945C-7EBC-B523-EC72-1560AB6072CE}"/>
              </a:ext>
            </a:extLst>
          </p:cNvPr>
          <p:cNvCxnSpPr/>
          <p:nvPr/>
        </p:nvCxnSpPr>
        <p:spPr>
          <a:xfrm>
            <a:off x="3909060" y="2621629"/>
            <a:ext cx="944198" cy="52856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>
            <a:off x="5028045" y="3208251"/>
            <a:ext cx="984299" cy="488090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 flipV="1">
            <a:off x="10493379" y="4931196"/>
            <a:ext cx="412959" cy="54708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>
            <a:off x="6179658" y="3787416"/>
            <a:ext cx="751295" cy="688022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1130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We need to </a:t>
            </a:r>
            <a:r>
              <a:rPr lang="en-US" b="1" dirty="0">
                <a:latin typeface="+mn-lt"/>
              </a:rPr>
              <a:t>backtrack</a:t>
            </a:r>
            <a:r>
              <a:rPr lang="en-US" dirty="0">
                <a:latin typeface="+mn-lt"/>
              </a:rPr>
              <a:t> to determine if there is a nearer neighbor on another branch</a:t>
            </a:r>
          </a:p>
          <a:p>
            <a:r>
              <a:rPr lang="en-US" dirty="0">
                <a:latin typeface="+mn-lt"/>
              </a:rPr>
              <a:t>Backtracking to K then to branch with F, finding a nearer neighbor than K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>
            <a:off x="4853258" y="3881007"/>
            <a:ext cx="627427" cy="655978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4365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12" y="898164"/>
            <a:ext cx="11525250" cy="14864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Continue </a:t>
            </a:r>
            <a:r>
              <a:rPr lang="en-US" b="1" dirty="0">
                <a:latin typeface="+mn-lt"/>
              </a:rPr>
              <a:t>backtracking</a:t>
            </a:r>
            <a:r>
              <a:rPr lang="en-US" dirty="0">
                <a:latin typeface="+mn-lt"/>
              </a:rPr>
              <a:t> to </a:t>
            </a:r>
            <a:r>
              <a:rPr lang="en-US" i="1" dirty="0">
                <a:latin typeface="+mn-lt"/>
              </a:rPr>
              <a:t>K</a:t>
            </a:r>
            <a:r>
              <a:rPr lang="en-US" dirty="0">
                <a:latin typeface="+mn-lt"/>
              </a:rPr>
              <a:t> then to branch to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, but no nearer neighbor</a:t>
            </a:r>
          </a:p>
          <a:p>
            <a:r>
              <a:rPr lang="en-US" dirty="0">
                <a:latin typeface="+mn-lt"/>
              </a:rPr>
              <a:t>We can </a:t>
            </a:r>
            <a:r>
              <a:rPr lang="en-US" b="1" dirty="0">
                <a:latin typeface="+mn-lt"/>
              </a:rPr>
              <a:t>prune</a:t>
            </a:r>
            <a:r>
              <a:rPr lang="en-US" dirty="0">
                <a:latin typeface="+mn-lt"/>
              </a:rPr>
              <a:t> the branch with </a:t>
            </a:r>
            <a:r>
              <a:rPr lang="en-US" i="1" dirty="0">
                <a:latin typeface="+mn-lt"/>
              </a:rPr>
              <a:t>C</a:t>
            </a:r>
            <a:r>
              <a:rPr lang="en-US" dirty="0">
                <a:latin typeface="+mn-lt"/>
              </a:rPr>
              <a:t> and </a:t>
            </a:r>
            <a:r>
              <a:rPr lang="en-US" i="1" dirty="0">
                <a:latin typeface="+mn-lt"/>
              </a:rPr>
              <a:t>J</a:t>
            </a:r>
            <a:r>
              <a:rPr lang="en-US" dirty="0">
                <a:latin typeface="+mn-lt"/>
              </a:rPr>
              <a:t> from the search, </a:t>
            </a:r>
            <a:r>
              <a:rPr lang="en-US">
                <a:latin typeface="+mn-lt"/>
              </a:rPr>
              <a:t>which terminates</a:t>
            </a:r>
            <a:endParaRPr lang="en-US" dirty="0">
              <a:latin typeface="+mn-lt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3F10AC4-E888-1F7C-3160-56A0F07D23B4}"/>
              </a:ext>
            </a:extLst>
          </p:cNvPr>
          <p:cNvCxnSpPr>
            <a:cxnSpLocks/>
          </p:cNvCxnSpPr>
          <p:nvPr/>
        </p:nvCxnSpPr>
        <p:spPr>
          <a:xfrm flipH="1" flipV="1">
            <a:off x="5002998" y="3150197"/>
            <a:ext cx="987224" cy="48185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B3455BB-B609-9C43-083A-B4550BD2BF13}"/>
              </a:ext>
            </a:extLst>
          </p:cNvPr>
          <p:cNvCxnSpPr>
            <a:stCxn id="18" idx="5"/>
            <a:endCxn id="8" idx="0"/>
          </p:cNvCxnSpPr>
          <p:nvPr/>
        </p:nvCxnSpPr>
        <p:spPr>
          <a:xfrm>
            <a:off x="10829359" y="4351700"/>
            <a:ext cx="141996" cy="538446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03907D44-728E-A9BC-0B25-B71E4188AE15}"/>
              </a:ext>
            </a:extLst>
          </p:cNvPr>
          <p:cNvCxnSpPr>
            <a:cxnSpLocks/>
            <a:stCxn id="21" idx="2"/>
            <a:endCxn id="8" idx="6"/>
          </p:cNvCxnSpPr>
          <p:nvPr/>
        </p:nvCxnSpPr>
        <p:spPr>
          <a:xfrm flipH="1" flipV="1">
            <a:off x="11008626" y="4931196"/>
            <a:ext cx="189460" cy="118855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6E465657-CC77-B43D-3816-86818C6DEAFC}"/>
              </a:ext>
            </a:extLst>
          </p:cNvPr>
          <p:cNvCxnSpPr>
            <a:cxnSpLocks/>
            <a:endCxn id="12" idx="3"/>
          </p:cNvCxnSpPr>
          <p:nvPr/>
        </p:nvCxnSpPr>
        <p:spPr>
          <a:xfrm>
            <a:off x="10339527" y="4843007"/>
            <a:ext cx="566811" cy="88189"/>
          </a:xfrm>
          <a:prstGeom prst="straightConnector1">
            <a:avLst/>
          </a:prstGeom>
          <a:ln w="25400">
            <a:solidFill>
              <a:srgbClr val="C0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1F34FE9-1D4C-5FC8-2E8E-5F116B6DB115}"/>
              </a:ext>
            </a:extLst>
          </p:cNvPr>
          <p:cNvCxnSpPr>
            <a:cxnSpLocks/>
          </p:cNvCxnSpPr>
          <p:nvPr/>
        </p:nvCxnSpPr>
        <p:spPr>
          <a:xfrm flipH="1" flipV="1">
            <a:off x="6140415" y="3760003"/>
            <a:ext cx="860460" cy="725197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0433E6B-7946-0343-7146-C3B4EC235F62}"/>
              </a:ext>
            </a:extLst>
          </p:cNvPr>
          <p:cNvCxnSpPr>
            <a:cxnSpLocks/>
          </p:cNvCxnSpPr>
          <p:nvPr/>
        </p:nvCxnSpPr>
        <p:spPr>
          <a:xfrm flipH="1">
            <a:off x="3344349" y="3287114"/>
            <a:ext cx="951497" cy="43709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B0913AB7-DB2C-075A-9D79-0ADAECD6ECD3}"/>
              </a:ext>
            </a:extLst>
          </p:cNvPr>
          <p:cNvCxnSpPr>
            <a:cxnSpLocks/>
          </p:cNvCxnSpPr>
          <p:nvPr/>
        </p:nvCxnSpPr>
        <p:spPr>
          <a:xfrm>
            <a:off x="3130181" y="4103723"/>
            <a:ext cx="612293" cy="739284"/>
          </a:xfrm>
          <a:prstGeom prst="straightConnector1">
            <a:avLst/>
          </a:prstGeom>
          <a:ln w="317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564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We need an efficient method to measure the similarity of documents </a:t>
            </a:r>
          </a:p>
          <a:p>
            <a:r>
              <a:rPr lang="en-US" dirty="0">
                <a:latin typeface="+mn-lt"/>
              </a:rPr>
              <a:t>Document is any collection of text </a:t>
            </a:r>
          </a:p>
          <a:p>
            <a:pPr lvl="1"/>
            <a:r>
              <a:rPr lang="en-US" dirty="0">
                <a:latin typeface="+mn-lt"/>
              </a:rPr>
              <a:t>Email, or tweet</a:t>
            </a:r>
          </a:p>
          <a:p>
            <a:pPr lvl="1"/>
            <a:r>
              <a:rPr lang="en-US" dirty="0">
                <a:latin typeface="+mn-lt"/>
              </a:rPr>
              <a:t>Web page or part of a web page</a:t>
            </a:r>
          </a:p>
          <a:p>
            <a:pPr lvl="1"/>
            <a:r>
              <a:rPr lang="en-US" dirty="0">
                <a:latin typeface="+mn-lt"/>
              </a:rPr>
              <a:t>Contract </a:t>
            </a:r>
          </a:p>
          <a:p>
            <a:pPr lvl="1"/>
            <a:r>
              <a:rPr lang="en-US" dirty="0">
                <a:latin typeface="+mn-lt"/>
              </a:rPr>
              <a:t>Chapter of a book or entire book</a:t>
            </a:r>
          </a:p>
          <a:p>
            <a:pPr lvl="1"/>
            <a:r>
              <a:rPr lang="en-US" dirty="0">
                <a:latin typeface="+mn-lt"/>
              </a:rPr>
              <a:t>……</a:t>
            </a:r>
          </a:p>
          <a:p>
            <a:r>
              <a:rPr lang="en-US" b="1" dirty="0">
                <a:latin typeface="+mn-lt"/>
              </a:rPr>
              <a:t>Shingling</a:t>
            </a:r>
            <a:r>
              <a:rPr lang="en-US" dirty="0">
                <a:latin typeface="+mn-lt"/>
              </a:rPr>
              <a:t> the document creates a representation used to measure similarity</a:t>
            </a:r>
          </a:p>
          <a:p>
            <a:pPr lvl="1"/>
            <a:r>
              <a:rPr lang="en-US" dirty="0">
                <a:latin typeface="+mn-lt"/>
              </a:rPr>
              <a:t>Shingles are short overlapping strings extracted from the document </a:t>
            </a:r>
          </a:p>
          <a:p>
            <a:pPr lvl="1"/>
            <a:r>
              <a:rPr lang="en-US" dirty="0">
                <a:latin typeface="+mn-lt"/>
              </a:rPr>
              <a:t>A few characters</a:t>
            </a:r>
          </a:p>
          <a:p>
            <a:pPr lvl="1"/>
            <a:r>
              <a:rPr lang="en-US" dirty="0">
                <a:latin typeface="+mn-lt"/>
              </a:rPr>
              <a:t>A few words    </a:t>
            </a: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0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Shingling Documents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Shingling the document creates a representation for measuring similarity at massive scale</a:t>
            </a:r>
          </a:p>
          <a:p>
            <a:r>
              <a:rPr lang="en-US" dirty="0">
                <a:latin typeface="+mn-lt"/>
              </a:rPr>
              <a:t>Shingles can be found at various sizes </a:t>
            </a:r>
          </a:p>
          <a:p>
            <a:r>
              <a:rPr lang="en-US" dirty="0">
                <a:latin typeface="+mn-lt"/>
              </a:rPr>
              <a:t>Example: find the 2-shingles of the following string: 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String = </a:t>
            </a:r>
            <a:r>
              <a:rPr lang="en-US" dirty="0" err="1">
                <a:latin typeface="+mn-lt"/>
              </a:rPr>
              <a:t>aghetfghqew</a:t>
            </a:r>
            <a:endParaRPr lang="en-US" dirty="0">
              <a:latin typeface="+mn-lt"/>
            </a:endParaRP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Set of 2-shingles = {ag,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he, et, </a:t>
            </a:r>
            <a:r>
              <a:rPr lang="en-US" dirty="0" err="1">
                <a:latin typeface="+mn-lt"/>
              </a:rPr>
              <a:t>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ew</a:t>
            </a:r>
            <a:r>
              <a:rPr lang="en-US" dirty="0">
                <a:latin typeface="+mn-lt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Shingle, </a:t>
            </a:r>
            <a:r>
              <a:rPr lang="en-US" dirty="0" err="1">
                <a:latin typeface="+mn-lt"/>
              </a:rPr>
              <a:t>gh</a:t>
            </a:r>
            <a:r>
              <a:rPr lang="en-US" dirty="0">
                <a:latin typeface="+mn-lt"/>
              </a:rPr>
              <a:t>, only in set once</a:t>
            </a:r>
          </a:p>
          <a:p>
            <a:r>
              <a:rPr lang="en-US" dirty="0">
                <a:latin typeface="+mn-lt"/>
              </a:rPr>
              <a:t>Example: now find the 3-shingles of the same sting: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</a:t>
            </a:r>
            <a:r>
              <a:rPr lang="en-US" dirty="0" err="1">
                <a:latin typeface="+mn-lt"/>
              </a:rPr>
              <a:t>agh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ghe</a:t>
            </a:r>
            <a:r>
              <a:rPr lang="en-US" dirty="0">
                <a:latin typeface="+mn-lt"/>
              </a:rPr>
              <a:t>, het, </a:t>
            </a:r>
            <a:r>
              <a:rPr lang="en-US" dirty="0" err="1">
                <a:latin typeface="+mn-lt"/>
              </a:rPr>
              <a:t>etf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tfg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fgh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ghq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hqe</a:t>
            </a:r>
            <a:r>
              <a:rPr lang="en-US" dirty="0">
                <a:latin typeface="+mn-lt"/>
              </a:rPr>
              <a:t>, </a:t>
            </a:r>
            <a:r>
              <a:rPr lang="en-US" dirty="0" err="1">
                <a:latin typeface="+mn-lt"/>
              </a:rPr>
              <a:t>qew</a:t>
            </a:r>
            <a:r>
              <a:rPr lang="en-US" dirty="0">
                <a:latin typeface="+mn-lt"/>
              </a:rPr>
              <a:t>}</a:t>
            </a:r>
          </a:p>
          <a:p>
            <a:r>
              <a:rPr lang="en-US" dirty="0">
                <a:latin typeface="+mn-lt"/>
              </a:rPr>
              <a:t>Example: find the word 3-shingles of the following sentence: 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Sentence = this is an uninteresting sentence used for this example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3-shingles = {this is an, is an uninteresting, an uninteresting sentence,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uninteresting sentence used, sentence used for, </a:t>
            </a:r>
          </a:p>
          <a:p>
            <a:pPr marL="457200" lvl="1" indent="0">
              <a:buNone/>
            </a:pPr>
            <a:r>
              <a:rPr lang="en-US" dirty="0">
                <a:latin typeface="+mn-lt"/>
              </a:rPr>
              <a:t>                        used for this, for this example} </a:t>
            </a:r>
          </a:p>
        </p:txBody>
      </p:sp>
    </p:spTree>
    <p:extLst>
      <p:ext uri="{BB962C8B-B14F-4D97-AF65-F5344CB8AC3E}">
        <p14:creationId xmlns:p14="http://schemas.microsoft.com/office/powerpoint/2010/main" val="2716208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characteristic matrix </a:t>
                </a:r>
                <a:r>
                  <a:rPr lang="en-US" sz="2400" dirty="0">
                    <a:latin typeface="+mn-lt"/>
                  </a:rPr>
                  <a:t>for 4 strings</a:t>
                </a:r>
              </a:p>
              <a:p>
                <a:r>
                  <a:rPr lang="en-US" sz="2400" dirty="0">
                    <a:latin typeface="+mn-lt"/>
                  </a:rPr>
                  <a:t>Conceptually, rows of the characteristic matrix represent the </a:t>
                </a:r>
                <a:r>
                  <a:rPr lang="en-US" sz="2400" b="1" dirty="0">
                    <a:latin typeface="+mn-lt"/>
                  </a:rPr>
                  <a:t>universal set of shingles </a:t>
                </a:r>
              </a:p>
              <a:p>
                <a:r>
                  <a:rPr lang="en-US" sz="2400" dirty="0">
                    <a:latin typeface="+mn-lt"/>
                  </a:rPr>
                  <a:t>The values in the rows represent membership in the universal set of shingles</a:t>
                </a:r>
              </a:p>
              <a:p>
                <a:r>
                  <a:rPr lang="en-US" sz="2400" dirty="0">
                    <a:latin typeface="+mn-lt"/>
                  </a:rPr>
                  <a:t>For each of 4 strings the column encodes the presence of each shingle in the universal set</a:t>
                </a: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𝑎𝑔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𝑔h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h𝑒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𝑡𝑓</m:t>
                          </m:r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2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4294742"/>
              </p:ext>
            </p:extLst>
          </p:nvPr>
        </p:nvGraphicFramePr>
        <p:xfrm>
          <a:off x="6741160" y="1938866"/>
          <a:ext cx="50546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Universal 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139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1758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Example of mini-hashing </a:t>
                </a:r>
              </a:p>
              <a:p>
                <a:r>
                  <a:rPr lang="en-US" sz="2400" dirty="0">
                    <a:latin typeface="+mn-lt"/>
                  </a:rPr>
                  <a:t>Start with a </a:t>
                </a:r>
                <a:r>
                  <a:rPr lang="en-US" sz="2400" b="1" dirty="0">
                    <a:latin typeface="+mn-lt"/>
                  </a:rPr>
                  <a:t>random permutation</a:t>
                </a:r>
                <a:r>
                  <a:rPr lang="en-US" sz="2400" dirty="0">
                    <a:latin typeface="+mn-lt"/>
                  </a:rPr>
                  <a:t> of the rows of the characteristic matrix</a:t>
                </a:r>
              </a:p>
              <a:p>
                <a:r>
                  <a:rPr lang="en-US" sz="2400" dirty="0">
                    <a:latin typeface="+mn-lt"/>
                  </a:rPr>
                  <a:t>The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of each column is the shingle represented by the first non-zero in the column with permuted rows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𝑒𝑡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𝑔h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𝑡𝑓</m:t>
                      </m:r>
                    </m:oMath>
                  </m:oMathPara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6092825" cy="5698998"/>
              </a:xfrm>
              <a:blipFill>
                <a:blip r:embed="rId3"/>
                <a:stretch>
                  <a:fillRect l="-2102" t="-1818" r="-1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3D4C4513-959A-419D-84E8-F1D6C50640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4651143"/>
              </p:ext>
            </p:extLst>
          </p:nvPr>
        </p:nvGraphicFramePr>
        <p:xfrm>
          <a:off x="6741160" y="1938866"/>
          <a:ext cx="5054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4140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8240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808042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92316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4770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Character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gh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ag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solidFill>
                            <a:schemeClr val="tx1"/>
                          </a:solidFill>
                        </a:rPr>
                        <a:t>tf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he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6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Similarity Measures at Scale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We need an efficient way to (approximately) compute similarity between large numbers of variables   </a:t>
                </a:r>
              </a:p>
              <a:p>
                <a:r>
                  <a:rPr lang="en-US" sz="2400" dirty="0">
                    <a:latin typeface="+mn-lt"/>
                  </a:rPr>
                  <a:t>If we simply compute the pairwise similarity of n variables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400" dirty="0">
                    <a:latin typeface="+mn-lt"/>
                  </a:rPr>
                  <a:t> pairs </a:t>
                </a:r>
              </a:p>
              <a:p>
                <a:r>
                  <a:rPr lang="en-US" sz="2400" dirty="0">
                    <a:latin typeface="+mn-lt"/>
                  </a:rPr>
                  <a:t>Simple pairwise similarity is computationally infeasible for large scale problems!</a:t>
                </a:r>
              </a:p>
              <a:p>
                <a:r>
                  <a:rPr lang="en-US" sz="2400" dirty="0">
                    <a:latin typeface="+mn-lt"/>
                  </a:rPr>
                  <a:t>Need an efficient method for large-scale high-dimensional </a:t>
                </a:r>
                <a:r>
                  <a:rPr lang="en-US" sz="2400" b="1" dirty="0">
                    <a:latin typeface="+mn-lt"/>
                  </a:rPr>
                  <a:t>similarity joins</a:t>
                </a:r>
                <a:r>
                  <a:rPr lang="en-US" sz="2400" dirty="0">
                    <a:latin typeface="+mn-lt"/>
                  </a:rPr>
                  <a:t>! </a:t>
                </a:r>
              </a:p>
              <a:p>
                <a:r>
                  <a:rPr lang="en-US" sz="2400" dirty="0">
                    <a:latin typeface="+mn-lt"/>
                  </a:rPr>
                  <a:t>Find exact low-dimensional similarity with KD-tree   </a:t>
                </a:r>
              </a:p>
              <a:p>
                <a:pPr lvl="1"/>
                <a:r>
                  <a:rPr lang="en-US" sz="2000" dirty="0">
                    <a:latin typeface="+mn-lt"/>
                  </a:rPr>
                  <a:t>Efficient algorithm for finding nearest neighbors  </a:t>
                </a:r>
              </a:p>
              <a:p>
                <a:r>
                  <a:rPr lang="en-US" sz="2400" dirty="0">
                    <a:latin typeface="+mn-lt"/>
                  </a:rPr>
                  <a:t>Find high-dimensional approximation using a </a:t>
                </a:r>
                <a:r>
                  <a:rPr lang="en-US" sz="2400" b="1" dirty="0">
                    <a:latin typeface="+mn-lt"/>
                  </a:rPr>
                  <a:t>mini-hash</a:t>
                </a:r>
                <a:r>
                  <a:rPr lang="en-US" sz="2400" dirty="0">
                    <a:latin typeface="+mn-lt"/>
                  </a:rPr>
                  <a:t>   </a:t>
                </a:r>
              </a:p>
              <a:p>
                <a:pPr lvl="1"/>
                <a:r>
                  <a:rPr lang="en-US" sz="2000" dirty="0">
                    <a:latin typeface="+mn-lt"/>
                  </a:rPr>
                  <a:t>The mini-hash approximates </a:t>
                </a:r>
                <a:r>
                  <a:rPr lang="en-US" sz="2000" b="1" dirty="0">
                    <a:latin typeface="+mn-lt"/>
                  </a:rPr>
                  <a:t>Jaccard similarity  </a:t>
                </a:r>
              </a:p>
              <a:p>
                <a:pPr lvl="1"/>
                <a:r>
                  <a:rPr lang="en-US" sz="2000" dirty="0">
                    <a:latin typeface="+mn-lt"/>
                  </a:rPr>
                  <a:t>Improve accuracy with </a:t>
                </a:r>
                <a:r>
                  <a:rPr lang="en-US" sz="2000" b="1" dirty="0">
                    <a:latin typeface="+mn-lt"/>
                  </a:rPr>
                  <a:t>locally sensitive hashing</a:t>
                </a:r>
              </a:p>
              <a:p>
                <a:r>
                  <a:rPr lang="en-US" sz="2400" dirty="0">
                    <a:latin typeface="+mn-lt"/>
                  </a:rPr>
                  <a:t>Apply to other distance metrics in high-dimensional spaces       </a:t>
                </a: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231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sz="2400" dirty="0">
                    <a:latin typeface="+mn-lt"/>
                  </a:rPr>
                  <a:t>Mini-hashing a </a:t>
                </a:r>
                <a:r>
                  <a:rPr lang="en-US" sz="2400" b="1" dirty="0">
                    <a:latin typeface="+mn-lt"/>
                  </a:rPr>
                  <a:t>similarity preserving </a:t>
                </a:r>
                <a:r>
                  <a:rPr lang="en-US" sz="2400" dirty="0">
                    <a:latin typeface="+mn-lt"/>
                  </a:rPr>
                  <a:t>transformation </a:t>
                </a:r>
              </a:p>
              <a:p>
                <a:r>
                  <a:rPr lang="en-US" sz="2400" dirty="0">
                    <a:latin typeface="+mn-lt"/>
                  </a:rPr>
                  <a:t>Consider the following three possibilities for the relationship between the values in a row for two strings: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 case of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400" dirty="0">
                    <a:latin typeface="+mn-lt"/>
                  </a:rPr>
                  <a:t> is neglected since neither hash is in the universal set</a:t>
                </a:r>
              </a:p>
              <a:p>
                <a:r>
                  <a:rPr lang="en-US" sz="2400" dirty="0">
                    <a:latin typeface="+mn-lt"/>
                  </a:rPr>
                  <a:t>The similarity of these mini-hashes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Therefore the expected value of Jaccard similarity is given by the above relationship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295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Scaling mini-hashing</a:t>
                </a:r>
              </a:p>
              <a:p>
                <a:r>
                  <a:rPr lang="en-US" dirty="0">
                    <a:latin typeface="+mn-lt"/>
                  </a:rPr>
                  <a:t>Storing the characteristic matrix is problematic   </a:t>
                </a:r>
              </a:p>
              <a:p>
                <a:pPr lvl="1"/>
                <a:r>
                  <a:rPr lang="en-US" dirty="0">
                    <a:latin typeface="+mn-lt"/>
                  </a:rPr>
                  <a:t>For large corpus, matrix will be enormous!  </a:t>
                </a:r>
              </a:p>
              <a:p>
                <a:pPr lvl="1"/>
                <a:r>
                  <a:rPr lang="en-US" dirty="0">
                    <a:latin typeface="+mn-lt"/>
                  </a:rPr>
                  <a:t>Unique 5-shingles with 27 characters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27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1.4×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7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Matrix is very sparse, most shingle do not occur in most documents </a:t>
                </a:r>
              </a:p>
              <a:p>
                <a:r>
                  <a:rPr lang="en-US" dirty="0">
                    <a:latin typeface="+mn-lt"/>
                  </a:rPr>
                  <a:t>Use a </a:t>
                </a:r>
                <a:r>
                  <a:rPr lang="en-US" b="1" dirty="0">
                    <a:latin typeface="+mn-lt"/>
                  </a:rPr>
                  <a:t>sparse representation </a:t>
                </a:r>
              </a:p>
              <a:p>
                <a:pPr lvl="1"/>
                <a:r>
                  <a:rPr lang="en-US" dirty="0">
                    <a:latin typeface="+mn-lt"/>
                  </a:rPr>
                  <a:t>Only store tuple when shingle present,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𝑠h𝑖𝑛𝑔𝑙𝑒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𝑑𝑜𝑐𝑢𝑚𝑒𝑛𝑡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𝑖𝑑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e.g. the </a:t>
                </a:r>
                <a:r>
                  <a:rPr lang="en-US" b="1" dirty="0">
                    <a:latin typeface="+mn-lt"/>
                  </a:rPr>
                  <a:t>Yale representation 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7652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5698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Scaling mini-hashing</a:t>
            </a:r>
          </a:p>
          <a:p>
            <a:r>
              <a:rPr lang="en-US" dirty="0">
                <a:latin typeface="+mn-lt"/>
              </a:rPr>
              <a:t>Large scale applications can have millions of shingled documents </a:t>
            </a:r>
          </a:p>
          <a:p>
            <a:r>
              <a:rPr lang="en-US" b="1" dirty="0">
                <a:latin typeface="+mn-lt"/>
              </a:rPr>
              <a:t>Permuting rows at scale is clearly impractical!</a:t>
            </a:r>
            <a:r>
              <a:rPr lang="en-US" dirty="0">
                <a:latin typeface="+mn-lt"/>
              </a:rPr>
              <a:t>  </a:t>
            </a:r>
          </a:p>
          <a:p>
            <a:r>
              <a:rPr lang="en-US" dirty="0">
                <a:latin typeface="+mn-lt"/>
              </a:rPr>
              <a:t>What is a better approach?  </a:t>
            </a:r>
          </a:p>
          <a:p>
            <a:r>
              <a:rPr lang="en-US" dirty="0">
                <a:latin typeface="+mn-lt"/>
              </a:rPr>
              <a:t>Use a </a:t>
            </a:r>
            <a:r>
              <a:rPr lang="en-US" b="1" dirty="0">
                <a:latin typeface="+mn-lt"/>
              </a:rPr>
              <a:t>mini-hash</a:t>
            </a:r>
            <a:r>
              <a:rPr lang="en-US" dirty="0">
                <a:latin typeface="+mn-lt"/>
              </a:rPr>
              <a:t> to compute a randomized index (bucket) for each row</a:t>
            </a:r>
          </a:p>
          <a:p>
            <a:r>
              <a:rPr lang="en-US" dirty="0">
                <a:latin typeface="+mn-lt"/>
              </a:rPr>
              <a:t>Can create many mini-hashes by using different row bucket hashes  </a:t>
            </a:r>
          </a:p>
        </p:txBody>
      </p:sp>
    </p:spTree>
    <p:extLst>
      <p:ext uri="{BB962C8B-B14F-4D97-AF65-F5344CB8AC3E}">
        <p14:creationId xmlns:p14="http://schemas.microsoft.com/office/powerpoint/2010/main" val="2868585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Relationship between a mini-hash and Jaccard distance</a:t>
                </a:r>
              </a:p>
              <a:p>
                <a:r>
                  <a:rPr lang="en-US" dirty="0">
                    <a:latin typeface="+mn-lt"/>
                  </a:rPr>
                  <a:t>The similarity computed from a single set of mini-hashes is approximate: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𝑠𝑖𝑚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𝑖𝑛𝑡𝑒𝑟𝑠𝑒𝑐𝑡𝑖𝑜𝑛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𝑢𝑛𝑖𝑜𝑛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𝔼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𝑠𝑖𝑚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𝐽𝑎𝑐𝑐𝑎𝑟𝑑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But, this estimate has </a:t>
                </a:r>
                <a:r>
                  <a:rPr lang="en-US" b="1" dirty="0">
                    <a:latin typeface="+mn-lt"/>
                  </a:rPr>
                  <a:t>high variance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What can we do to improve the result?  </a:t>
                </a:r>
              </a:p>
              <a:p>
                <a:r>
                  <a:rPr lang="en-US" dirty="0">
                    <a:latin typeface="+mn-lt"/>
                  </a:rPr>
                  <a:t>Use many permutations of the shingles </a:t>
                </a:r>
              </a:p>
              <a:p>
                <a:pPr lvl="1"/>
                <a:r>
                  <a:rPr lang="en-US" dirty="0">
                    <a:latin typeface="+mn-lt"/>
                  </a:rPr>
                  <a:t>Yields multiple </a:t>
                </a:r>
                <a:r>
                  <a:rPr lang="en-US" b="1" dirty="0">
                    <a:latin typeface="+mn-lt"/>
                  </a:rPr>
                  <a:t>statistically independent estimates </a:t>
                </a:r>
                <a:r>
                  <a:rPr lang="en-US" dirty="0">
                    <a:latin typeface="+mn-lt"/>
                  </a:rPr>
                  <a:t>of Jaccard similarity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Errors are independent </a:t>
                </a:r>
                <a:r>
                  <a:rPr lang="en-US" dirty="0">
                    <a:latin typeface="+mn-lt"/>
                  </a:rPr>
                  <a:t>and average out to reduce variance </a:t>
                </a:r>
              </a:p>
              <a:p>
                <a:pPr lvl="1"/>
                <a:r>
                  <a:rPr lang="en-US" dirty="0">
                    <a:latin typeface="+mn-lt"/>
                  </a:rPr>
                  <a:t>This is a form of an </a:t>
                </a:r>
                <a:r>
                  <a:rPr lang="en-US" b="1" dirty="0">
                    <a:latin typeface="+mn-lt"/>
                  </a:rPr>
                  <a:t>ensemble</a:t>
                </a:r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151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Algorithm to compute a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+mn-lt"/>
                  </a:rPr>
                  <a:t> hashes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>
                    <a:latin typeface="+mn-lt"/>
                  </a:rPr>
                  <a:t> columns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Initialize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𝑐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column signature matrix with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ourier New" panose="02070309020205020404" pitchFamily="49" charset="0"/>
                      </a:rPr>
                      <m:t>∞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Compute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hashes of the row index,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…,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for each row index: 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for each column c and hash h: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if row == 0: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else: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if hash value &lt; signature value: 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	signature value = hash value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	else: do nothing</a:t>
                </a:r>
              </a:p>
              <a:p>
                <a:pPr marL="0" indent="0">
                  <a:spcBef>
                    <a:spcPts val="0"/>
                  </a:spcBef>
                  <a:buNone/>
                </a:pP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		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78023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292735" y="1193800"/>
            <a:ext cx="11525250" cy="52171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Working with multiple mini-hashes </a:t>
            </a:r>
          </a:p>
          <a:p>
            <a:r>
              <a:rPr lang="en-US" dirty="0">
                <a:latin typeface="+mn-lt"/>
              </a:rPr>
              <a:t>Example: using two independent hashes creates two sets of random permutations of row indices: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Use many more hash function in practice </a:t>
            </a:r>
          </a:p>
          <a:p>
            <a:endParaRPr lang="en-US" dirty="0">
              <a:latin typeface="+mn-lt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300322"/>
              </p:ext>
            </p:extLst>
          </p:nvPr>
        </p:nvGraphicFramePr>
        <p:xfrm>
          <a:off x="484827" y="2617405"/>
          <a:ext cx="10337798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5168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856472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904240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883920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881379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2527301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2179318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24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42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Improving similarity estimates </a:t>
                </a:r>
              </a:p>
              <a:p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contains a summary of the mini hash for each row index permutation </a:t>
                </a:r>
              </a:p>
              <a:p>
                <a:r>
                  <a:rPr lang="en-US" dirty="0">
                    <a:latin typeface="+mn-lt"/>
                  </a:rPr>
                  <a:t>The initialize signature </a:t>
                </a:r>
                <a:r>
                  <a:rPr lang="en-US">
                    <a:latin typeface="+mn-lt"/>
                  </a:rPr>
                  <a:t>matrix with </a:t>
                </a:r>
                <a:r>
                  <a:rPr lang="en-US" dirty="0">
                    <a:latin typeface="+mn-lt"/>
                  </a:rPr>
                  <a:t>all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+mn-lt"/>
                  </a:rPr>
                  <a:t> values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4">
                <a:extLst>
                  <a:ext uri="{FF2B5EF4-FFF2-40B4-BE49-F238E27FC236}">
                    <a16:creationId xmlns:a16="http://schemas.microsoft.com/office/drawing/2014/main" id="{ADAD19D4-B2DE-468A-A06C-C8C4C7DB7C7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57086330"/>
                  </p:ext>
                </p:extLst>
              </p:nvPr>
            </p:nvGraphicFramePr>
            <p:xfrm>
              <a:off x="1445495" y="3191706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107895" r="-29030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107895" r="-21933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107895" r="-9819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107895" r="-3165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3636" t="-210667" r="-29030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000" t="-210667" r="-21933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289" t="-210667" r="-9819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203" t="-210667" r="-3165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2545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Start with row index 0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Both hash values are 1, 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0⟹</m:t>
                    </m:r>
                  </m:oMath>
                </a14:m>
                <a:r>
                  <a:rPr lang="en-US" dirty="0">
                    <a:latin typeface="+mn-lt"/>
                  </a:rPr>
                  <a:t> updated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77019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93668700"/>
                  </p:ext>
                </p:extLst>
              </p:nvPr>
            </p:nvGraphicFramePr>
            <p:xfrm>
              <a:off x="778499" y="4864859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09211" r="-29207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09211" r="-217219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09211" r="-9759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09211" r="-2532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2000" r="-292073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2000" r="-217219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2000" r="-97590" b="-29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2000" r="-2532" b="-29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80586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1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Only column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1&lt;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+mn-lt"/>
                  </a:rPr>
                  <a:t>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532362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2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75428759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26871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partition lower dimensional spaces </a:t>
                </a:r>
              </a:p>
              <a:p>
                <a:r>
                  <a:rPr lang="en-US" dirty="0">
                    <a:latin typeface="+mn-lt"/>
                  </a:rPr>
                  <a:t>KD-tree is constructed by binary partitions of low-dimensional data  </a:t>
                </a:r>
              </a:p>
              <a:p>
                <a:pPr lvl="1"/>
                <a:r>
                  <a:rPr lang="en-US" dirty="0">
                    <a:latin typeface="+mn-lt"/>
                  </a:rPr>
                  <a:t>KD-tree   </a:t>
                </a:r>
              </a:p>
              <a:p>
                <a:r>
                  <a:rPr lang="en-US" sz="2400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>
                    <a:latin typeface="+mn-lt"/>
                  </a:rPr>
                  <a:t> dimensional data, the KD-tree construction algorithm has computational complexity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>
                  <a:latin typeface="+mn-lt"/>
                </a:endParaRPr>
              </a:p>
              <a:p>
                <a:r>
                  <a:rPr lang="en-US" sz="2400" dirty="0">
                    <a:latin typeface="+mn-lt"/>
                  </a:rPr>
                  <a:t>KD-tree is generally considered an efficient algorithm if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≫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&lt;20</m:t>
                      </m:r>
                    </m:oMath>
                  </m:oMathPara>
                </a14:m>
                <a:endParaRPr lang="en-US" sz="2400" dirty="0">
                  <a:latin typeface="+mn-lt"/>
                </a:endParaRPr>
              </a:p>
              <a:p>
                <a:endParaRPr lang="en-US" sz="2400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698998"/>
              </a:xfrm>
              <a:blipFill>
                <a:blip r:embed="rId3"/>
                <a:stretch>
                  <a:fillRect l="-1111" t="-1818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3003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3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 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update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/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highlight>
                                      <a:srgbClr val="FFFF00"/>
                                    </a:highlight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  <a:highlight>
                              <a:srgbClr val="FFFF00"/>
                            </a:highlight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02232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80748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Working with multiple mini-hashes </a:t>
                </a:r>
              </a:p>
              <a:p>
                <a:r>
                  <a:rPr lang="en-US" dirty="0">
                    <a:latin typeface="+mn-lt"/>
                  </a:rPr>
                  <a:t>Next row index = 4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≠0</m:t>
                        </m:r>
                        <m:r>
                          <m:rPr>
                            <m:nor/>
                          </m:rPr>
                          <a:rPr lang="en-US" dirty="0"/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 </m:t>
                    </m:r>
                  </m:oMath>
                </a14:m>
                <a:r>
                  <a:rPr lang="en-US" dirty="0">
                    <a:latin typeface="+mn-lt"/>
                  </a:rPr>
                  <a:t>but no update of signature matrix: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5961921"/>
              </a:xfrm>
              <a:blipFill>
                <a:blip r:embed="rId3"/>
                <a:stretch>
                  <a:fillRect l="-1111" t="-17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C4AEF79-D0F8-41D2-BB94-A082DB7C30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794886"/>
              </p:ext>
            </p:extLst>
          </p:nvPr>
        </p:nvGraphicFramePr>
        <p:xfrm>
          <a:off x="723901" y="1917700"/>
          <a:ext cx="7754619" cy="2189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135">
                  <a:extLst>
                    <a:ext uri="{9D8B030D-6E8A-4147-A177-3AD203B41FA5}">
                      <a16:colId xmlns:a16="http://schemas.microsoft.com/office/drawing/2014/main" val="3577078365"/>
                    </a:ext>
                  </a:extLst>
                </a:gridCol>
                <a:gridCol w="642460">
                  <a:extLst>
                    <a:ext uri="{9D8B030D-6E8A-4147-A177-3AD203B41FA5}">
                      <a16:colId xmlns:a16="http://schemas.microsoft.com/office/drawing/2014/main" val="921207114"/>
                    </a:ext>
                  </a:extLst>
                </a:gridCol>
                <a:gridCol w="678291">
                  <a:extLst>
                    <a:ext uri="{9D8B030D-6E8A-4147-A177-3AD203B41FA5}">
                      <a16:colId xmlns:a16="http://schemas.microsoft.com/office/drawing/2014/main" val="3714788857"/>
                    </a:ext>
                  </a:extLst>
                </a:gridCol>
                <a:gridCol w="663048">
                  <a:extLst>
                    <a:ext uri="{9D8B030D-6E8A-4147-A177-3AD203B41FA5}">
                      <a16:colId xmlns:a16="http://schemas.microsoft.com/office/drawing/2014/main" val="4044165954"/>
                    </a:ext>
                  </a:extLst>
                </a:gridCol>
                <a:gridCol w="735450">
                  <a:extLst>
                    <a:ext uri="{9D8B030D-6E8A-4147-A177-3AD203B41FA5}">
                      <a16:colId xmlns:a16="http://schemas.microsoft.com/office/drawing/2014/main" val="677834410"/>
                    </a:ext>
                  </a:extLst>
                </a:gridCol>
                <a:gridCol w="1821478">
                  <a:extLst>
                    <a:ext uri="{9D8B030D-6E8A-4147-A177-3AD203B41FA5}">
                      <a16:colId xmlns:a16="http://schemas.microsoft.com/office/drawing/2014/main" val="84624979"/>
                    </a:ext>
                  </a:extLst>
                </a:gridCol>
                <a:gridCol w="1634757">
                  <a:extLst>
                    <a:ext uri="{9D8B030D-6E8A-4147-A177-3AD203B41FA5}">
                      <a16:colId xmlns:a16="http://schemas.microsoft.com/office/drawing/2014/main" val="42605731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Initial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3x + 1 mod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aseline="0" dirty="0">
                          <a:solidFill>
                            <a:schemeClr val="tx1"/>
                          </a:solidFill>
                        </a:rPr>
                        <a:t>7x + 1 mod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763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2142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66002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3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9285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537659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63407991"/>
                  </p:ext>
                </p:extLst>
              </p:nvPr>
            </p:nvGraphicFramePr>
            <p:xfrm>
              <a:off x="723901" y="4907280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110667" r="-292073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110667" r="-217219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110667" r="-97590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110667" r="-2532" b="-1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687522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Computing similarity with multiple mini-hashes </a:t>
            </a:r>
          </a:p>
          <a:p>
            <a:r>
              <a:rPr lang="en-US" dirty="0">
                <a:latin typeface="+mn-lt"/>
              </a:rPr>
              <a:t>Final signature matrix:</a:t>
            </a: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Compute pairwise similarity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1E0B8E16-0D3A-4AFF-88FC-1F7A66729AD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2579116"/>
                  </p:ext>
                </p:extLst>
              </p:nvPr>
            </p:nvGraphicFramePr>
            <p:xfrm>
              <a:off x="627381" y="1722273"/>
              <a:ext cx="5735322" cy="1371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842869">
                      <a:extLst>
                        <a:ext uri="{9D8B030D-6E8A-4147-A177-3AD203B41FA5}">
                          <a16:colId xmlns:a16="http://schemas.microsoft.com/office/drawing/2014/main" val="3577078365"/>
                        </a:ext>
                      </a:extLst>
                    </a:gridCol>
                    <a:gridCol w="1001239">
                      <a:extLst>
                        <a:ext uri="{9D8B030D-6E8A-4147-A177-3AD203B41FA5}">
                          <a16:colId xmlns:a16="http://schemas.microsoft.com/office/drawing/2014/main" val="921207114"/>
                        </a:ext>
                      </a:extLst>
                    </a:gridCol>
                    <a:gridCol w="916864">
                      <a:extLst>
                        <a:ext uri="{9D8B030D-6E8A-4147-A177-3AD203B41FA5}">
                          <a16:colId xmlns:a16="http://schemas.microsoft.com/office/drawing/2014/main" val="3714788857"/>
                        </a:ext>
                      </a:extLst>
                    </a:gridCol>
                    <a:gridCol w="1012487">
                      <a:extLst>
                        <a:ext uri="{9D8B030D-6E8A-4147-A177-3AD203B41FA5}">
                          <a16:colId xmlns:a16="http://schemas.microsoft.com/office/drawing/2014/main" val="4044165954"/>
                        </a:ext>
                      </a:extLst>
                    </a:gridCol>
                    <a:gridCol w="961863">
                      <a:extLst>
                        <a:ext uri="{9D8B030D-6E8A-4147-A177-3AD203B41FA5}">
                          <a16:colId xmlns:a16="http://schemas.microsoft.com/office/drawing/2014/main" val="677834410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Hash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r>
                            <a:rPr lang="en-US" sz="2400" baseline="-25000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07631117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3x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107895" r="-29207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107895" r="-217219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107895" r="-97590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107895" r="-2532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4214236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baseline="0" dirty="0">
                              <a:solidFill>
                                <a:schemeClr val="tx1"/>
                              </a:solidFill>
                            </a:rPr>
                            <a:t>7x + 1 mod 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5366" t="-210667" r="-292073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9934" t="-210667" r="-217219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2892" t="-210667" r="-97590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96835" t="-210667" r="-2532" b="-30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7660021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4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64776520"/>
                  </p:ext>
                </p:extLst>
              </p:nvPr>
            </p:nvGraphicFramePr>
            <p:xfrm>
              <a:off x="627380" y="3435608"/>
              <a:ext cx="7663180" cy="3200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70100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880360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712720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109333" r="-271471" b="-5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209333" r="-271471" b="-4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305263" r="-271471" b="-3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410667" r="-271471" b="-2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510667" r="-271471" b="-1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4" t="-610667" r="-271471" b="-3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24900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Mini-hashing for Similarity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794479"/>
            <a:ext cx="11525250" cy="59619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Compare similarity metrics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Poor agreement between min-hash and Jaccard similarity</a:t>
            </a:r>
          </a:p>
          <a:p>
            <a:pPr lvl="1"/>
            <a:r>
              <a:rPr lang="en-US" dirty="0">
                <a:latin typeface="+mn-lt"/>
              </a:rPr>
              <a:t>Agreement will improve as more mini-hashes used  </a:t>
            </a:r>
          </a:p>
          <a:p>
            <a:r>
              <a:rPr lang="en-US" dirty="0">
                <a:latin typeface="+mn-lt"/>
              </a:rPr>
              <a:t>Compare non-Euclidean Jaccard and Cosine similarity</a:t>
            </a:r>
          </a:p>
          <a:p>
            <a:pPr lvl="1"/>
            <a:r>
              <a:rPr lang="en-US" dirty="0">
                <a:latin typeface="+mn-lt"/>
              </a:rPr>
              <a:t>We don’t expect perfect agreement </a:t>
            </a:r>
          </a:p>
          <a:p>
            <a:pPr lvl="1"/>
            <a:r>
              <a:rPr lang="en-US" dirty="0">
                <a:latin typeface="+mn-lt"/>
              </a:rPr>
              <a:t>But rank approximately the same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sim</a:t>
                          </a: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sz="20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  <m:r>
                                    <a:rPr lang="en-US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d>
                            </m:oMath>
                          </a14:m>
                          <a:endParaRPr lang="en-US" sz="2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5E1C365A-5C54-41E1-A30D-A545A5C48A5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9871125"/>
                  </p:ext>
                </p:extLst>
              </p:nvPr>
            </p:nvGraphicFramePr>
            <p:xfrm>
              <a:off x="401320" y="1271528"/>
              <a:ext cx="8448040" cy="27736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04668">
                      <a:extLst>
                        <a:ext uri="{9D8B030D-6E8A-4147-A177-3AD203B41FA5}">
                          <a16:colId xmlns:a16="http://schemas.microsoft.com/office/drawing/2014/main" val="3993624156"/>
                        </a:ext>
                      </a:extLst>
                    </a:gridCol>
                    <a:gridCol w="2371893">
                      <a:extLst>
                        <a:ext uri="{9D8B030D-6E8A-4147-A177-3AD203B41FA5}">
                          <a16:colId xmlns:a16="http://schemas.microsoft.com/office/drawing/2014/main" val="690135370"/>
                        </a:ext>
                      </a:extLst>
                    </a:gridCol>
                    <a:gridCol w="2233847">
                      <a:extLst>
                        <a:ext uri="{9D8B030D-6E8A-4147-A177-3AD203B41FA5}">
                          <a16:colId xmlns:a16="http://schemas.microsoft.com/office/drawing/2014/main" val="862566381"/>
                        </a:ext>
                      </a:extLst>
                    </a:gridCol>
                    <a:gridCol w="2137632">
                      <a:extLst>
                        <a:ext uri="{9D8B030D-6E8A-4147-A177-3AD203B41FA5}">
                          <a16:colId xmlns:a16="http://schemas.microsoft.com/office/drawing/2014/main" val="3858559195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Pair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Mini-hash similarity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Exact Jaccard sim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Cosine Sim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7296688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107692" r="-396786" b="-5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23115403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207692" r="-396786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2/5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292148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303030" r="-396786" b="-3227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4/5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0.64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45173446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409231" r="-396786" b="-2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5135915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509231" r="-396786" b="-1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3/5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0.37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2453171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57" t="-609231" r="-396786" b="-2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1/5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dirty="0">
                              <a:solidFill>
                                <a:schemeClr val="tx1"/>
                              </a:solidFill>
                            </a:rPr>
                            <a:t>0.29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45788579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21971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Consider the Jaccard similarity between two documents: 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	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𝐽𝑎𝑐𝑐𝑎𝑟𝑑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28299"/>
                <a:ext cx="11525250" cy="5528101"/>
              </a:xfrm>
              <a:blipFill>
                <a:blip r:embed="rId3"/>
                <a:stretch>
                  <a:fillRect l="-1111" t="-17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474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The probability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 signatures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mini-hashes disagree: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we see the following sensitivity of the decision function: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sensitivity to positive cases is low!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794479"/>
                <a:ext cx="11525250" cy="5961921"/>
              </a:xfrm>
              <a:blipFill>
                <a:blip r:embed="rId3"/>
                <a:stretch>
                  <a:fillRect l="-1111" t="-22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3E8DFA8-709B-4A59-83BD-A10EDB1924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3935892"/>
              </p:ext>
            </p:extLst>
          </p:nvPr>
        </p:nvGraphicFramePr>
        <p:xfrm>
          <a:off x="831850" y="2732723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348499085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636187950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3545225520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67031338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651749079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1.0000E-05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73586065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3.2000E-04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87577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2.4300E-03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9.9757E-01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2.43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3493326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1.0240E-02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9.8976E-01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10.24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19413673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3.1250E-02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9.6875E-01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31.25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49426719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7.7760E-02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9.2224E-01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77.76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4069152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1.6807E-01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8.3193E-01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168.07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6137424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3.2768E-01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6.7232E-01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327.68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848314776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5.9049E-01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4.0951E-01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590.49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3481895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1433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6331585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Probability of error from mini-hashing</a:t>
            </a:r>
          </a:p>
          <a:p>
            <a:r>
              <a:rPr lang="en-US" dirty="0">
                <a:latin typeface="+mn-lt"/>
              </a:rPr>
              <a:t>Using mini-hashes yields low sensitivity to positive cases</a:t>
            </a:r>
          </a:p>
          <a:p>
            <a:r>
              <a:rPr lang="en-US" dirty="0">
                <a:latin typeface="+mn-lt"/>
              </a:rPr>
              <a:t>How can we improve on </a:t>
            </a:r>
            <a:r>
              <a:rPr lang="en-US" b="1" dirty="0">
                <a:latin typeface="+mn-lt"/>
              </a:rPr>
              <a:t>local sensitivity?</a:t>
            </a:r>
          </a:p>
          <a:p>
            <a:r>
              <a:rPr lang="en-US" dirty="0">
                <a:latin typeface="+mn-lt"/>
              </a:rPr>
              <a:t>We employ </a:t>
            </a:r>
            <a:r>
              <a:rPr lang="en-US" b="1" dirty="0">
                <a:latin typeface="+mn-lt"/>
              </a:rPr>
              <a:t>b bands of r mini-hashes</a:t>
            </a:r>
            <a:r>
              <a:rPr lang="en-US" dirty="0">
                <a:latin typeface="+mn-lt"/>
              </a:rPr>
              <a:t> per band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8292775" y="1152735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8292775" y="115274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8292775" y="146538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8292775" y="208079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8292775" y="177803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8292775" y="3614337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7183802" y="1561607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7183802" y="2675836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7183802" y="524359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8292775" y="2393429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8292775" y="239343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8292775" y="270608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8292775" y="3321484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8292775" y="301873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8217712" y="4889717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8217712" y="48897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8217712" y="520237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8217712" y="58177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8217712" y="551501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8847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mini-hashing</a:t>
                </a:r>
              </a:p>
              <a:p>
                <a:r>
                  <a:rPr lang="en-US" dirty="0">
                    <a:latin typeface="+mn-lt"/>
                  </a:rPr>
                  <a:t>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>
                    <a:latin typeface="+mn-lt"/>
                  </a:rPr>
                  <a:t>bands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b="1" dirty="0">
                    <a:latin typeface="+mn-lt"/>
                  </a:rPr>
                  <a:t> mini-hashes </a:t>
                </a:r>
                <a:r>
                  <a:rPr lang="en-US" dirty="0">
                    <a:latin typeface="+mn-lt"/>
                  </a:rPr>
                  <a:t>we can find the sensitivity of positives for a given Jaccard similarity between two documents</a:t>
                </a:r>
              </a:p>
              <a:p>
                <a:r>
                  <a:rPr lang="en-US" dirty="0">
                    <a:latin typeface="+mn-lt"/>
                  </a:rPr>
                  <a:t>The probability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 that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agree is: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 probability that at least 1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mini-hashes disagree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>
                    <a:latin typeface="+mn-lt"/>
                  </a:rPr>
                  <a:t> bands: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323833"/>
                <a:ext cx="11525250" cy="5432567"/>
              </a:xfrm>
              <a:blipFill>
                <a:blip r:embed="rId3"/>
                <a:stretch>
                  <a:fillRect l="-1111" t="-17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850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Probability of error from banded mini-hashing</a:t>
                </a:r>
              </a:p>
              <a:p>
                <a:r>
                  <a:rPr lang="en-US" dirty="0">
                    <a:latin typeface="+mn-lt"/>
                  </a:rPr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>
                    <a:latin typeface="+mn-lt"/>
                  </a:rPr>
                  <a:t> we find the following sensitivities: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Sensitivity to positive cases has increased significantly!  </a:t>
                </a:r>
              </a:p>
              <a:p>
                <a:r>
                  <a:rPr lang="en-US" dirty="0">
                    <a:latin typeface="+mn-lt"/>
                  </a:rPr>
                  <a:t>Some increase in false positive cases  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b="-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E0D948-42FC-4C88-86EE-F00DB89C98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287182"/>
              </p:ext>
            </p:extLst>
          </p:nvPr>
        </p:nvGraphicFramePr>
        <p:xfrm>
          <a:off x="584200" y="2154952"/>
          <a:ext cx="7226300" cy="324231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27100">
                  <a:extLst>
                    <a:ext uri="{9D8B030D-6E8A-4147-A177-3AD203B41FA5}">
                      <a16:colId xmlns:a16="http://schemas.microsoft.com/office/drawing/2014/main" val="1173808786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209242712"/>
                    </a:ext>
                  </a:extLst>
                </a:gridCol>
                <a:gridCol w="2044700">
                  <a:extLst>
                    <a:ext uri="{9D8B030D-6E8A-4147-A177-3AD203B41FA5}">
                      <a16:colId xmlns:a16="http://schemas.microsoft.com/office/drawing/2014/main" val="1638027075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15997096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Positive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Probability Negative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u="none" strike="noStrike">
                          <a:effectLst/>
                        </a:rPr>
                        <a:t>Expected Positive Pairs per 1000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1057922954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1.9998E-04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9.9980E-01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9684844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6.3806E-03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8889486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4.7494E-02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9.5251E-01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47.49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775360577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1.8605E-01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8.1395E-01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186.05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63846373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4.7005E-01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5.2995E-01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470.05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43830580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8.0190E-01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1.9810E-01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801.90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7278931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9.7478E-01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2.5219E-02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974.78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889178676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9.9964E-01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3.5606E-04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999.64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791511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1.0000E+00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1.7591E-08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1000.00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5169081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53208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Hashing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6"/>
            <a:ext cx="11525250" cy="5959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Probabilities from banded mini-hashing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389CA6-DD76-7409-13C6-FA538BC37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638" y="1605888"/>
            <a:ext cx="6273932" cy="503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296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</a:t>
                </a:r>
                <a:r>
                  <a:rPr lang="en-US" b="1" dirty="0">
                    <a:latin typeface="+mn-lt"/>
                  </a:rPr>
                  <a:t>binary partitioning </a:t>
                </a:r>
                <a:endParaRPr lang="en-US" sz="2400" b="1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Start with some data points in a 2-dimensional space,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Root of the tree is NULL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84F5AC8-FDC3-1F36-8D4E-04D4092A9B00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96484E-218F-847E-A252-F46E5B34D2F8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21044375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707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Set </a:t>
                </a:r>
                <a:r>
                  <a:rPr lang="en-US" b="1" dirty="0">
                    <a:latin typeface="+mn-lt"/>
                  </a:rPr>
                  <a:t>thresholds</a:t>
                </a:r>
                <a:r>
                  <a:rPr lang="en-US" dirty="0">
                    <a:latin typeface="+mn-lt"/>
                  </a:rPr>
                  <a:t> to define a </a:t>
                </a:r>
                <a:r>
                  <a:rPr lang="en-US" b="1" dirty="0">
                    <a:latin typeface="+mn-lt"/>
                  </a:rPr>
                  <a:t>decision rule</a:t>
                </a:r>
              </a:p>
              <a:p>
                <a:r>
                  <a:rPr lang="en-US" dirty="0">
                    <a:latin typeface="+mn-lt"/>
                  </a:rPr>
                  <a:t>Consider distance measures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generated from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𝑚𝑎𝑡𝑐h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We say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is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Consider why the above is true for Jaccard distance: 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For mini-hash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𝑠𝑖𝑚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𝐽</m:t>
                        </m:r>
                      </m:sub>
                    </m:sSub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</m:d>
                  </m:oMath>
                </a14:m>
                <a:endParaRPr lang="en-US" dirty="0">
                  <a:latin typeface="+mn-lt"/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And,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is</a:t>
                </a:r>
                <a:r>
                  <a:rPr lang="en-US" sz="2000" dirty="0">
                    <a:latin typeface="+mn-lt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sensitive</a:t>
                </a:r>
              </a:p>
              <a:p>
                <a:r>
                  <a:rPr lang="en-US" dirty="0">
                    <a:latin typeface="+mn-lt"/>
                    <a:ea typeface="Cambria Math" panose="02040503050406030204" pitchFamily="18" charset="0"/>
                  </a:rPr>
                  <a:t>It is easy to see the </a:t>
                </a:r>
                <a:r>
                  <a:rPr lang="en-US" b="1" dirty="0">
                    <a:latin typeface="+mn-lt"/>
                    <a:ea typeface="Cambria Math" panose="02040503050406030204" pitchFamily="18" charset="0"/>
                  </a:rPr>
                  <a:t>more sensitive the hash function the more sensitive the decision rule</a:t>
                </a:r>
                <a:endParaRPr lang="en-US" dirty="0">
                  <a:latin typeface="+mn-lt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 r="-1270" b="-21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35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Model to understand locally sensitive hashing  </a:t>
                </a:r>
              </a:p>
              <a:p>
                <a:r>
                  <a:rPr lang="en-US" dirty="0">
                    <a:latin typeface="+mn-lt"/>
                  </a:rPr>
                  <a:t>Example of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Jaccard distance </a:t>
                </a:r>
              </a:p>
              <a:p>
                <a:r>
                  <a:rPr lang="en-US" dirty="0">
                    <a:latin typeface="+mn-lt"/>
                  </a:rPr>
                  <a:t>Set the thresholds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=0.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>
                    <a:latin typeface="+mn-lt"/>
                  </a:rPr>
                  <a:t>Then: </a:t>
                </a:r>
              </a:p>
              <a:p>
                <a:pPr lvl="1"/>
                <a:r>
                  <a:rPr lang="en-US" dirty="0">
                    <a:latin typeface="+mn-lt"/>
                  </a:rPr>
                  <a:t>Probability of match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=1−0.3=0.7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Probability of false positive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=1−0.6=0.4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0.3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0.6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0.7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0.4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78227"/>
              </a:xfrm>
              <a:blipFill>
                <a:blip r:embed="rId3"/>
                <a:stretch>
                  <a:fillRect l="-1111" t="-1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18335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Locally Sensitive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009935"/>
            <a:ext cx="11525250" cy="19974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Model to understand locally sensitive hashing 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Can visualize relationship between hash function and sensitivity of the decision rule </a:t>
            </a:r>
          </a:p>
          <a:p>
            <a:r>
              <a:rPr lang="en-US" dirty="0">
                <a:latin typeface="+mn-lt"/>
                <a:ea typeface="Cambria Math" panose="02040503050406030204" pitchFamily="18" charset="0"/>
              </a:rPr>
              <a:t>Higher sensitivity increases probability of correct decision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F35517-4F73-4034-8FDD-6EB5CD0073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6002" y="2902336"/>
            <a:ext cx="5403998" cy="36249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468D23-BF29-497D-A119-A80232340E6A}"/>
              </a:ext>
            </a:extLst>
          </p:cNvPr>
          <p:cNvSpPr txBox="1"/>
          <p:nvPr/>
        </p:nvSpPr>
        <p:spPr>
          <a:xfrm>
            <a:off x="3241040" y="6527264"/>
            <a:ext cx="49428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Credit; </a:t>
            </a:r>
            <a:r>
              <a:rPr lang="en-US" dirty="0" err="1"/>
              <a:t>Leskovec</a:t>
            </a:r>
            <a:r>
              <a:rPr lang="en-US" dirty="0"/>
              <a:t> et.al. 2020</a:t>
            </a:r>
          </a:p>
        </p:txBody>
      </p:sp>
    </p:spTree>
    <p:extLst>
      <p:ext uri="{BB962C8B-B14F-4D97-AF65-F5344CB8AC3E}">
        <p14:creationId xmlns:p14="http://schemas.microsoft.com/office/powerpoint/2010/main" val="13168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Start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 </a:t>
                </a:r>
              </a:p>
              <a:p>
                <a:r>
                  <a:rPr lang="en-US" dirty="0">
                    <a:latin typeface="+mn-lt"/>
                  </a:rPr>
                  <a:t>Construct a new family from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called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>
                    <a:latin typeface="+mn-lt"/>
                  </a:rPr>
                  <a:t> by </a:t>
                </a:r>
                <a:r>
                  <a:rPr lang="en-US" b="1" dirty="0">
                    <a:latin typeface="+mn-lt"/>
                  </a:rPr>
                  <a:t>AND-construction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Assuming </a:t>
                </a:r>
                <a:r>
                  <a:rPr lang="en-US" b="1" dirty="0">
                    <a:latin typeface="+mn-lt"/>
                  </a:rPr>
                  <a:t>independence of the distance functions</a:t>
                </a:r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 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AND-construction uses agreement – logical AND</a:t>
                </a:r>
              </a:p>
              <a:p>
                <a:r>
                  <a:rPr lang="en-US" dirty="0">
                    <a:latin typeface="+mn-lt"/>
                  </a:rPr>
                  <a:t>AND-construction </a:t>
                </a:r>
                <a:r>
                  <a:rPr lang="en-US" b="1" dirty="0">
                    <a:latin typeface="+mn-lt"/>
                  </a:rPr>
                  <a:t>decreases</a:t>
                </a:r>
                <a:r>
                  <a:rPr lang="en-US" dirty="0">
                    <a:latin typeface="+mn-lt"/>
                  </a:rPr>
                  <a:t> both decision thresholds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4070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also use </a:t>
                </a:r>
                <a:r>
                  <a:rPr lang="en-US" b="1" dirty="0">
                    <a:latin typeface="+mn-lt"/>
                  </a:rPr>
                  <a:t>OR-construction</a:t>
                </a: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Construct family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latin typeface="+mn-lt"/>
                  </a:rPr>
                  <a:t>distance function: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Assume independence of the distance functions: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ℱ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1−( 1−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OR-construction is positive if any mini-hash exceeds threshold – OR operator </a:t>
                </a:r>
              </a:p>
              <a:p>
                <a:r>
                  <a:rPr lang="en-US" dirty="0">
                    <a:latin typeface="+mn-lt"/>
                  </a:rPr>
                  <a:t>OR-construction </a:t>
                </a:r>
                <a:r>
                  <a:rPr lang="en-US" b="1" dirty="0">
                    <a:latin typeface="+mn-lt"/>
                  </a:rPr>
                  <a:t>increases</a:t>
                </a:r>
                <a:r>
                  <a:rPr lang="en-US" dirty="0">
                    <a:latin typeface="+mn-lt"/>
                  </a:rPr>
                  <a:t> both decision thresholds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787105"/>
              </a:xfrm>
              <a:blipFill>
                <a:blip r:embed="rId3"/>
                <a:stretch>
                  <a:fillRect l="-1111" t="-1791" r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5093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Can get the best of both by combining AND-construction and OR-construction </a:t>
                </a:r>
              </a:p>
              <a:p>
                <a:pPr lvl="1"/>
                <a:r>
                  <a:rPr lang="en-US" dirty="0">
                    <a:latin typeface="+mn-lt"/>
                  </a:rPr>
                  <a:t>r hashes per band</a:t>
                </a:r>
              </a:p>
              <a:p>
                <a:pPr lvl="1"/>
                <a:r>
                  <a:rPr lang="en-US" dirty="0">
                    <a:latin typeface="+mn-lt"/>
                  </a:rPr>
                  <a:t>d bands</a:t>
                </a:r>
              </a:p>
              <a:p>
                <a:r>
                  <a:rPr lang="en-US" dirty="0">
                    <a:latin typeface="+mn-lt"/>
                  </a:rPr>
                  <a:t>Option 1: AND-OR-Construction – apply AND-Construction first then apply OR-Construction, giving sensitivity:  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Option 2: OR-AND-Construction – apply OR-Construction first then apply O-Construction, giving sensitivity: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1−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</m:sSup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009935"/>
                <a:ext cx="11525250" cy="5626073"/>
              </a:xfrm>
              <a:blipFill>
                <a:blip r:embed="rId3"/>
                <a:stretch>
                  <a:fillRect l="-1111" t="-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7141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Increased sensitivity for both constructions </a:t>
                </a:r>
              </a:p>
              <a:p>
                <a:pPr lvl="1"/>
                <a:r>
                  <a:rPr lang="en-US" dirty="0">
                    <a:latin typeface="+mn-lt"/>
                  </a:rPr>
                  <a:t>AND-OR-Construction slightly biased to negative cases</a:t>
                </a:r>
              </a:p>
              <a:p>
                <a:pPr lvl="1"/>
                <a:r>
                  <a:rPr lang="en-US" dirty="0">
                    <a:latin typeface="+mn-lt"/>
                  </a:rPr>
                  <a:t>OR-AND-Construction slightly biased to positive cases  </a:t>
                </a: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2C449DD-1C2F-4286-8E14-84FE2D4849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7612809"/>
              </p:ext>
            </p:extLst>
          </p:nvPr>
        </p:nvGraphicFramePr>
        <p:xfrm>
          <a:off x="735291" y="1945005"/>
          <a:ext cx="5231366" cy="29679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2566">
                  <a:extLst>
                    <a:ext uri="{9D8B030D-6E8A-4147-A177-3AD203B41FA5}">
                      <a16:colId xmlns:a16="http://schemas.microsoft.com/office/drawing/2014/main" val="1651001826"/>
                    </a:ext>
                  </a:extLst>
                </a:gridCol>
                <a:gridCol w="2171700">
                  <a:extLst>
                    <a:ext uri="{9D8B030D-6E8A-4147-A177-3AD203B41FA5}">
                      <a16:colId xmlns:a16="http://schemas.microsoft.com/office/drawing/2014/main" val="3033534380"/>
                    </a:ext>
                  </a:extLst>
                </a:gridCol>
                <a:gridCol w="2197100">
                  <a:extLst>
                    <a:ext uri="{9D8B030D-6E8A-4147-A177-3AD203B41FA5}">
                      <a16:colId xmlns:a16="http://schemas.microsoft.com/office/drawing/2014/main" val="1413428995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p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AND-OR-Construction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800" u="none" strike="noStrike">
                          <a:effectLst/>
                        </a:rPr>
                        <a:t>OR-AND-Construction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/>
                </a:tc>
                <a:extLst>
                  <a:ext uri="{0D108BD9-81ED-4DB2-BD59-A6C34878D82A}">
                    <a16:rowId xmlns:a16="http://schemas.microsoft.com/office/drawing/2014/main" val="2835787505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3.9994E-04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1.3987E-02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95608157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6.3847E-03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1.2150E-01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322690640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3.2008E-02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3.3345E-01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3894495679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9.8535E-02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5.7395E-01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888174521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2.2752E-01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7.7248E-01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9552502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4.2605E-01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9.0147E-01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733985634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6.6655E-01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9.6799E-01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2613072975"/>
                  </a:ext>
                </a:extLst>
              </a:tr>
              <a:tr h="29337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8.7850E-01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9.9362E-01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232855051"/>
                  </a:ext>
                </a:extLst>
              </a:tr>
              <a:tr h="297180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0.9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9.8601E-01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9.9960E-01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10" marR="3810" marT="3810" marB="0" anchor="b"/>
                </a:tc>
                <a:extLst>
                  <a:ext uri="{0D108BD9-81ED-4DB2-BD59-A6C34878D82A}">
                    <a16:rowId xmlns:a16="http://schemas.microsoft.com/office/drawing/2014/main" val="1023872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24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Improving Locally Sensitive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How can we improve local sensitivity of a family of functions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?</a:t>
                </a:r>
              </a:p>
              <a:p>
                <a:r>
                  <a:rPr lang="en-US" dirty="0">
                    <a:latin typeface="+mn-lt"/>
                  </a:rPr>
                  <a:t>Example: AND-OR construction of LSH decision function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Optimal choice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+mn-lt"/>
                  </a:rPr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Notice, slope of decision function increases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939801"/>
                <a:ext cx="11525250" cy="5791200"/>
              </a:xfrm>
              <a:blipFill>
                <a:blip r:embed="rId3"/>
                <a:stretch>
                  <a:fillRect l="-1111" t="-16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34DE209-6B3F-2C8B-F81E-6731A59B3E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334" y="2054053"/>
            <a:ext cx="4998257" cy="3375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704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What is an efficient algorithm for LSH? </a:t>
                </a:r>
              </a:p>
              <a:p>
                <a:r>
                  <a:rPr lang="en-US" dirty="0">
                    <a:latin typeface="+mn-lt"/>
                  </a:rPr>
                  <a:t>Pairwise comparison is inefficient      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+mn-lt"/>
                  </a:rPr>
                  <a:t> pairs   </a:t>
                </a:r>
              </a:p>
              <a:p>
                <a:pPr lvl="1"/>
                <a:r>
                  <a:rPr lang="en-US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Use hash buckets to find candidate pairs      </a:t>
                </a:r>
              </a:p>
              <a:p>
                <a:pPr lvl="1"/>
                <a:r>
                  <a:rPr lang="en-US" dirty="0">
                    <a:latin typeface="+mn-lt"/>
                  </a:rPr>
                  <a:t>Band of signature matrix hash to bucket   </a:t>
                </a:r>
              </a:p>
              <a:p>
                <a:pPr lvl="1"/>
                <a:r>
                  <a:rPr lang="en-US" b="1" dirty="0">
                    <a:latin typeface="+mn-lt"/>
                  </a:rPr>
                  <a:t>More than one hash in bucket is candidate pair  </a:t>
                </a:r>
              </a:p>
              <a:p>
                <a:pPr lvl="1"/>
                <a:r>
                  <a:rPr lang="en-US" dirty="0">
                    <a:latin typeface="+mn-lt"/>
                  </a:rPr>
                  <a:t>Hashing algorithm with </a:t>
                </a:r>
                <a:r>
                  <a:rPr lang="en-US" b="1" dirty="0">
                    <a:latin typeface="+mn-lt"/>
                  </a:rPr>
                  <a:t>computational complexity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𝑶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! </a:t>
                </a: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9716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3648435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Efficient LSH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6" y="1201918"/>
            <a:ext cx="3800278" cy="55544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Efficient algorithm for LSH uses hash table </a:t>
            </a:r>
          </a:p>
          <a:p>
            <a:r>
              <a:rPr lang="en-US" dirty="0">
                <a:latin typeface="+mn-lt"/>
              </a:rPr>
              <a:t>Start with hash table</a:t>
            </a:r>
          </a:p>
          <a:p>
            <a:r>
              <a:rPr lang="en-US" dirty="0">
                <a:latin typeface="+mn-lt"/>
              </a:rPr>
              <a:t>Signatures arranged in bands</a:t>
            </a:r>
          </a:p>
          <a:p>
            <a:r>
              <a:rPr lang="en-US" dirty="0">
                <a:latin typeface="+mn-lt"/>
              </a:rPr>
              <a:t>Hash signatures in bands to hash buckets   </a:t>
            </a:r>
          </a:p>
          <a:p>
            <a:r>
              <a:rPr lang="en-US" dirty="0">
                <a:latin typeface="+mn-lt"/>
              </a:rPr>
              <a:t>Match hash to same bucket indicates high similarity  </a:t>
            </a:r>
            <a:endParaRPr lang="en-US" b="1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F473CA-D09B-4BDA-97FE-949D0E7E67F5}"/>
              </a:ext>
            </a:extLst>
          </p:cNvPr>
          <p:cNvSpPr/>
          <p:nvPr/>
        </p:nvSpPr>
        <p:spPr>
          <a:xfrm>
            <a:off x="5341608" y="1050531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421A98-1BAA-4ECE-BDA1-5E38BA12BFDD}"/>
              </a:ext>
            </a:extLst>
          </p:cNvPr>
          <p:cNvSpPr/>
          <p:nvPr/>
        </p:nvSpPr>
        <p:spPr>
          <a:xfrm>
            <a:off x="5341608" y="1050539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E470E0-3C32-4879-A663-5CACF1F6B52B}"/>
              </a:ext>
            </a:extLst>
          </p:cNvPr>
          <p:cNvSpPr/>
          <p:nvPr/>
        </p:nvSpPr>
        <p:spPr>
          <a:xfrm>
            <a:off x="5341608" y="136318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B8AFD31-D172-419D-AFA0-BFAD413C28B7}"/>
              </a:ext>
            </a:extLst>
          </p:cNvPr>
          <p:cNvSpPr/>
          <p:nvPr/>
        </p:nvSpPr>
        <p:spPr>
          <a:xfrm>
            <a:off x="5341608" y="197858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A84D261-FA4B-4DC9-B14C-2D23523BC7E7}"/>
              </a:ext>
            </a:extLst>
          </p:cNvPr>
          <p:cNvSpPr/>
          <p:nvPr/>
        </p:nvSpPr>
        <p:spPr>
          <a:xfrm>
            <a:off x="5341608" y="167583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A7DAD05-DAF6-4261-A7CB-BD57638829DF}"/>
              </a:ext>
            </a:extLst>
          </p:cNvPr>
          <p:cNvSpPr/>
          <p:nvPr/>
        </p:nvSpPr>
        <p:spPr>
          <a:xfrm>
            <a:off x="5341608" y="3512133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A14463-A07F-42A1-A51B-ADF868166DF1}"/>
              </a:ext>
            </a:extLst>
          </p:cNvPr>
          <p:cNvSpPr txBox="1"/>
          <p:nvPr/>
        </p:nvSpPr>
        <p:spPr>
          <a:xfrm>
            <a:off x="4232635" y="1459403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3C4FAA-F577-4D27-A1E4-4DABB5B2CEF1}"/>
              </a:ext>
            </a:extLst>
          </p:cNvPr>
          <p:cNvSpPr txBox="1"/>
          <p:nvPr/>
        </p:nvSpPr>
        <p:spPr>
          <a:xfrm>
            <a:off x="4232635" y="2573632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B3C727D-D847-4660-8DAB-7FDC7AE443D4}"/>
              </a:ext>
            </a:extLst>
          </p:cNvPr>
          <p:cNvSpPr txBox="1"/>
          <p:nvPr/>
        </p:nvSpPr>
        <p:spPr>
          <a:xfrm>
            <a:off x="4307698" y="5146101"/>
            <a:ext cx="12078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Band 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299ED6E-37A5-451E-B67B-6FFDDD4A0935}"/>
              </a:ext>
            </a:extLst>
          </p:cNvPr>
          <p:cNvSpPr/>
          <p:nvPr/>
        </p:nvSpPr>
        <p:spPr>
          <a:xfrm>
            <a:off x="5341608" y="2291225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A74B55-C89F-4060-A95F-FD34C1BF7F93}"/>
              </a:ext>
            </a:extLst>
          </p:cNvPr>
          <p:cNvSpPr/>
          <p:nvPr/>
        </p:nvSpPr>
        <p:spPr>
          <a:xfrm>
            <a:off x="5341608" y="2291233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7AD5DE2-C40D-4351-A6C2-7C3B66705A64}"/>
              </a:ext>
            </a:extLst>
          </p:cNvPr>
          <p:cNvSpPr/>
          <p:nvPr/>
        </p:nvSpPr>
        <p:spPr>
          <a:xfrm>
            <a:off x="5341608" y="260387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17FE512-038E-4233-8509-DF4DA2667A6A}"/>
              </a:ext>
            </a:extLst>
          </p:cNvPr>
          <p:cNvSpPr/>
          <p:nvPr/>
        </p:nvSpPr>
        <p:spPr>
          <a:xfrm>
            <a:off x="5341608" y="3219280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298035A-4F1D-4D13-BA0C-065ADAE13C0F}"/>
              </a:ext>
            </a:extLst>
          </p:cNvPr>
          <p:cNvSpPr/>
          <p:nvPr/>
        </p:nvSpPr>
        <p:spPr>
          <a:xfrm>
            <a:off x="5341608" y="2916527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867C58B-1764-4809-8951-8040ACBE5597}"/>
              </a:ext>
            </a:extLst>
          </p:cNvPr>
          <p:cNvSpPr/>
          <p:nvPr/>
        </p:nvSpPr>
        <p:spPr>
          <a:xfrm>
            <a:off x="5341608" y="4792226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57542E-402E-4F02-A93E-2C228BA76619}"/>
              </a:ext>
            </a:extLst>
          </p:cNvPr>
          <p:cNvSpPr/>
          <p:nvPr/>
        </p:nvSpPr>
        <p:spPr>
          <a:xfrm>
            <a:off x="5341608" y="4792234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DAE0EB-7E2A-4E90-84C1-DEA478FC12D1}"/>
              </a:ext>
            </a:extLst>
          </p:cNvPr>
          <p:cNvSpPr/>
          <p:nvPr/>
        </p:nvSpPr>
        <p:spPr>
          <a:xfrm>
            <a:off x="5341608" y="510488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FE16C37-4E54-43A0-A897-0BF29F425253}"/>
              </a:ext>
            </a:extLst>
          </p:cNvPr>
          <p:cNvSpPr/>
          <p:nvPr/>
        </p:nvSpPr>
        <p:spPr>
          <a:xfrm>
            <a:off x="5341608" y="572028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2643539-9CF6-4E9D-A50E-F7DF7F792F43}"/>
              </a:ext>
            </a:extLst>
          </p:cNvPr>
          <p:cNvSpPr/>
          <p:nvPr/>
        </p:nvSpPr>
        <p:spPr>
          <a:xfrm>
            <a:off x="5341608" y="541752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FA3BFEC-B0B0-8D88-D86B-118F7B27561C}"/>
              </a:ext>
            </a:extLst>
          </p:cNvPr>
          <p:cNvSpPr/>
          <p:nvPr/>
        </p:nvSpPr>
        <p:spPr>
          <a:xfrm>
            <a:off x="7492490" y="1050523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11D2CF4-C34A-567D-429B-C19106C59626}"/>
              </a:ext>
            </a:extLst>
          </p:cNvPr>
          <p:cNvSpPr/>
          <p:nvPr/>
        </p:nvSpPr>
        <p:spPr>
          <a:xfrm>
            <a:off x="7492490" y="1050531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A86E49-220F-BC93-132F-710957492C1D}"/>
              </a:ext>
            </a:extLst>
          </p:cNvPr>
          <p:cNvSpPr/>
          <p:nvPr/>
        </p:nvSpPr>
        <p:spPr>
          <a:xfrm>
            <a:off x="7492490" y="1363177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D96FB1B-C024-7392-D628-23DC237AF3A0}"/>
              </a:ext>
            </a:extLst>
          </p:cNvPr>
          <p:cNvSpPr/>
          <p:nvPr/>
        </p:nvSpPr>
        <p:spPr>
          <a:xfrm>
            <a:off x="7492490" y="1978578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98544A0-839D-4B85-7970-A09B24F3747D}"/>
              </a:ext>
            </a:extLst>
          </p:cNvPr>
          <p:cNvSpPr/>
          <p:nvPr/>
        </p:nvSpPr>
        <p:spPr>
          <a:xfrm>
            <a:off x="7492490" y="1675825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AF5575F-53D5-B21B-0E6A-D923B15812BC}"/>
              </a:ext>
            </a:extLst>
          </p:cNvPr>
          <p:cNvSpPr/>
          <p:nvPr/>
        </p:nvSpPr>
        <p:spPr>
          <a:xfrm>
            <a:off x="7492490" y="3512125"/>
            <a:ext cx="1598809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1DCEF96-C558-89E9-E7AE-BFD9ADCDF185}"/>
              </a:ext>
            </a:extLst>
          </p:cNvPr>
          <p:cNvSpPr/>
          <p:nvPr/>
        </p:nvSpPr>
        <p:spPr>
          <a:xfrm>
            <a:off x="7492490" y="2291217"/>
            <a:ext cx="1598809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17406779-AF2C-7238-14E5-3736CCEC906D}"/>
              </a:ext>
            </a:extLst>
          </p:cNvPr>
          <p:cNvSpPr/>
          <p:nvPr/>
        </p:nvSpPr>
        <p:spPr>
          <a:xfrm>
            <a:off x="7492490" y="2291225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413EEC0-5304-754C-1721-FC7882632151}"/>
              </a:ext>
            </a:extLst>
          </p:cNvPr>
          <p:cNvSpPr/>
          <p:nvPr/>
        </p:nvSpPr>
        <p:spPr>
          <a:xfrm>
            <a:off x="7492490" y="2603871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E2127302-7B5C-46B9-6110-C47174F93164}"/>
              </a:ext>
            </a:extLst>
          </p:cNvPr>
          <p:cNvSpPr/>
          <p:nvPr/>
        </p:nvSpPr>
        <p:spPr>
          <a:xfrm>
            <a:off x="7492490" y="3219272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51BFE77-B80F-A3ED-1E0C-418D55CD6920}"/>
              </a:ext>
            </a:extLst>
          </p:cNvPr>
          <p:cNvSpPr/>
          <p:nvPr/>
        </p:nvSpPr>
        <p:spPr>
          <a:xfrm>
            <a:off x="7492490" y="2916519"/>
            <a:ext cx="1598809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52F76B9-DE1A-1907-A6F8-12566A91BF53}"/>
              </a:ext>
            </a:extLst>
          </p:cNvPr>
          <p:cNvSpPr/>
          <p:nvPr/>
        </p:nvSpPr>
        <p:spPr>
          <a:xfrm>
            <a:off x="7492490" y="4792218"/>
            <a:ext cx="1598809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EC334C5-220D-1C71-CD2A-0E2C2C1E4C24}"/>
              </a:ext>
            </a:extLst>
          </p:cNvPr>
          <p:cNvSpPr/>
          <p:nvPr/>
        </p:nvSpPr>
        <p:spPr>
          <a:xfrm>
            <a:off x="7492490" y="4792226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A179CB35-E639-752D-FFEF-4FB6C498B5F5}"/>
              </a:ext>
            </a:extLst>
          </p:cNvPr>
          <p:cNvSpPr/>
          <p:nvPr/>
        </p:nvSpPr>
        <p:spPr>
          <a:xfrm>
            <a:off x="7492490" y="5104872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DF718EE-9D20-3ABE-0A87-0FEC8F6E31C7}"/>
              </a:ext>
            </a:extLst>
          </p:cNvPr>
          <p:cNvSpPr/>
          <p:nvPr/>
        </p:nvSpPr>
        <p:spPr>
          <a:xfrm>
            <a:off x="7492490" y="5720273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Signature r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29166B62-CF11-E096-5375-F3E57E9785AB}"/>
              </a:ext>
            </a:extLst>
          </p:cNvPr>
          <p:cNvSpPr/>
          <p:nvPr/>
        </p:nvSpPr>
        <p:spPr>
          <a:xfrm>
            <a:off x="7492490" y="5417520"/>
            <a:ext cx="1598809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95C169E-1F6F-034C-BA93-BDDEC716A2DB}"/>
              </a:ext>
            </a:extLst>
          </p:cNvPr>
          <p:cNvSpPr txBox="1"/>
          <p:nvPr/>
        </p:nvSpPr>
        <p:spPr>
          <a:xfrm>
            <a:off x="5186680" y="581144"/>
            <a:ext cx="1879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1 1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53DB6D78-BDFC-EB2D-5E57-36ECB97BF9DB}"/>
              </a:ext>
            </a:extLst>
          </p:cNvPr>
          <p:cNvSpPr txBox="1"/>
          <p:nvPr/>
        </p:nvSpPr>
        <p:spPr>
          <a:xfrm>
            <a:off x="7340600" y="546755"/>
            <a:ext cx="18795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Candidate 2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FF04DF74-5597-4709-13F8-BB4004AF7179}"/>
              </a:ext>
            </a:extLst>
          </p:cNvPr>
          <p:cNvSpPr/>
          <p:nvPr/>
        </p:nvSpPr>
        <p:spPr>
          <a:xfrm>
            <a:off x="10581588" y="1050523"/>
            <a:ext cx="1410932" cy="123080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FB75AD25-829B-FAEB-85D7-DF7676719B0F}"/>
              </a:ext>
            </a:extLst>
          </p:cNvPr>
          <p:cNvSpPr/>
          <p:nvPr/>
        </p:nvSpPr>
        <p:spPr>
          <a:xfrm>
            <a:off x="10581588" y="1050531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1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38C6272E-6B75-357B-B79D-58BE6B6B7B54}"/>
              </a:ext>
            </a:extLst>
          </p:cNvPr>
          <p:cNvSpPr/>
          <p:nvPr/>
        </p:nvSpPr>
        <p:spPr>
          <a:xfrm>
            <a:off x="10581588" y="1363177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B5B1C40-60FA-7549-3216-3802B6E8A1E4}"/>
              </a:ext>
            </a:extLst>
          </p:cNvPr>
          <p:cNvSpPr/>
          <p:nvPr/>
        </p:nvSpPr>
        <p:spPr>
          <a:xfrm>
            <a:off x="10581588" y="1978578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4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26B09281-4119-6423-5AD7-CD009B7805D9}"/>
              </a:ext>
            </a:extLst>
          </p:cNvPr>
          <p:cNvSpPr/>
          <p:nvPr/>
        </p:nvSpPr>
        <p:spPr>
          <a:xfrm>
            <a:off x="10581588" y="1675825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3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76BBFF4-6AA5-5FF4-CA73-90F446A02266}"/>
              </a:ext>
            </a:extLst>
          </p:cNvPr>
          <p:cNvSpPr/>
          <p:nvPr/>
        </p:nvSpPr>
        <p:spPr>
          <a:xfrm>
            <a:off x="10581588" y="3512125"/>
            <a:ext cx="1410932" cy="1230809"/>
          </a:xfrm>
          <a:prstGeom prst="rect">
            <a:avLst/>
          </a:prstGeom>
          <a:noFill/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B8224A4-0040-6B89-CC40-5C487AB2AAAE}"/>
              </a:ext>
            </a:extLst>
          </p:cNvPr>
          <p:cNvSpPr/>
          <p:nvPr/>
        </p:nvSpPr>
        <p:spPr>
          <a:xfrm>
            <a:off x="10581588" y="2291217"/>
            <a:ext cx="1410932" cy="1230809"/>
          </a:xfrm>
          <a:prstGeom prst="rect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58BABB8-8542-7F6C-8DB8-8F1E4852D4ED}"/>
              </a:ext>
            </a:extLst>
          </p:cNvPr>
          <p:cNvSpPr/>
          <p:nvPr/>
        </p:nvSpPr>
        <p:spPr>
          <a:xfrm>
            <a:off x="10581588" y="2291225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5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61C3CAB-C727-88DD-00D3-9399BDC84CCB}"/>
              </a:ext>
            </a:extLst>
          </p:cNvPr>
          <p:cNvSpPr/>
          <p:nvPr/>
        </p:nvSpPr>
        <p:spPr>
          <a:xfrm>
            <a:off x="10581588" y="2603871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6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136A7B6-866F-F898-D626-4686BCF10F2F}"/>
              </a:ext>
            </a:extLst>
          </p:cNvPr>
          <p:cNvSpPr/>
          <p:nvPr/>
        </p:nvSpPr>
        <p:spPr>
          <a:xfrm>
            <a:off x="10581588" y="3219272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6590397B-B6ED-DFBA-7DA7-A46EEEA57898}"/>
              </a:ext>
            </a:extLst>
          </p:cNvPr>
          <p:cNvSpPr/>
          <p:nvPr/>
        </p:nvSpPr>
        <p:spPr>
          <a:xfrm>
            <a:off x="10581588" y="2916519"/>
            <a:ext cx="1410932" cy="30275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7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19986-E1E9-C2EB-D8D9-47F88CFFDB40}"/>
              </a:ext>
            </a:extLst>
          </p:cNvPr>
          <p:cNvSpPr/>
          <p:nvPr/>
        </p:nvSpPr>
        <p:spPr>
          <a:xfrm>
            <a:off x="10581588" y="4792218"/>
            <a:ext cx="1410932" cy="92805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A27F2AC5-C171-8A7F-3A77-607274ACEDB9}"/>
              </a:ext>
            </a:extLst>
          </p:cNvPr>
          <p:cNvSpPr/>
          <p:nvPr/>
        </p:nvSpPr>
        <p:spPr>
          <a:xfrm>
            <a:off x="10581588" y="4792226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n-2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1FD21400-69A4-B5AF-E4BF-779566F21B42}"/>
              </a:ext>
            </a:extLst>
          </p:cNvPr>
          <p:cNvSpPr/>
          <p:nvPr/>
        </p:nvSpPr>
        <p:spPr>
          <a:xfrm>
            <a:off x="10581588" y="5104872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2 n-1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64AFDE12-04E9-7D98-761F-4C2F5ABF015A}"/>
              </a:ext>
            </a:extLst>
          </p:cNvPr>
          <p:cNvSpPr/>
          <p:nvPr/>
        </p:nvSpPr>
        <p:spPr>
          <a:xfrm>
            <a:off x="10581588" y="5417520"/>
            <a:ext cx="1410932" cy="3027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Hash 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B8B2178-88B9-A2FA-2DD4-A1C9D450A8D8}"/>
              </a:ext>
            </a:extLst>
          </p:cNvPr>
          <p:cNvSpPr txBox="1"/>
          <p:nvPr/>
        </p:nvSpPr>
        <p:spPr>
          <a:xfrm>
            <a:off x="10393710" y="546755"/>
            <a:ext cx="1598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Hash Table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61F262-CB81-6079-D692-BBFD768C8F93}"/>
              </a:ext>
            </a:extLst>
          </p:cNvPr>
          <p:cNvCxnSpPr>
            <a:endCxn id="67" idx="1"/>
          </p:cNvCxnSpPr>
          <p:nvPr/>
        </p:nvCxnSpPr>
        <p:spPr>
          <a:xfrm flipV="1">
            <a:off x="6940417" y="1514555"/>
            <a:ext cx="3641171" cy="3048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4912841D-3F1E-6959-16B8-23B8AD4D971A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9091299" y="1827203"/>
            <a:ext cx="1490289" cy="23857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6CAB399A-1967-996C-4FA6-C188ED96A861}"/>
              </a:ext>
            </a:extLst>
          </p:cNvPr>
          <p:cNvCxnSpPr>
            <a:cxnSpLocks/>
            <a:stCxn id="24" idx="3"/>
            <a:endCxn id="78" idx="1"/>
          </p:cNvCxnSpPr>
          <p:nvPr/>
        </p:nvCxnSpPr>
        <p:spPr>
          <a:xfrm>
            <a:off x="6940417" y="3067905"/>
            <a:ext cx="3641171" cy="2188345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C5525133-E5CD-36C8-313A-42EA8D53A463}"/>
              </a:ext>
            </a:extLst>
          </p:cNvPr>
          <p:cNvCxnSpPr>
            <a:cxnSpLocks/>
            <a:stCxn id="40" idx="3"/>
            <a:endCxn id="78" idx="1"/>
          </p:cNvCxnSpPr>
          <p:nvPr/>
        </p:nvCxnSpPr>
        <p:spPr>
          <a:xfrm>
            <a:off x="9091299" y="3067897"/>
            <a:ext cx="1490289" cy="2188353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6199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  <p:bldP spid="11" grpId="0" animBg="1"/>
      <p:bldP spid="12" grpId="0" animBg="1"/>
      <p:bldP spid="13" grpId="0" animBg="1"/>
      <p:bldP spid="15" grpId="0"/>
      <p:bldP spid="17" grpId="0"/>
      <p:bldP spid="18" grpId="0"/>
      <p:bldP spid="19" grpId="0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  <p:bldP spid="46" grpId="0"/>
      <p:bldP spid="47" grpId="0"/>
      <p:bldP spid="65" grpId="0" animBg="1"/>
      <p:bldP spid="66" grpId="0" animBg="1"/>
      <p:bldP spid="67" grpId="0" animBg="1"/>
      <p:bldP spid="68" grpId="0" animBg="1"/>
      <p:bldP spid="69" grpId="0" animBg="1"/>
      <p:bldP spid="70" grpId="0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80" grpId="0" animBg="1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Partition</a:t>
                </a:r>
                <a:r>
                  <a:rPr lang="en-US" dirty="0">
                    <a:latin typeface="+mn-lt"/>
                  </a:rPr>
                  <a:t> the data by the value closest to the </a:t>
                </a:r>
                <a:r>
                  <a:rPr lang="en-US" b="1" dirty="0">
                    <a:latin typeface="+mn-lt"/>
                  </a:rPr>
                  <a:t>median</a:t>
                </a:r>
                <a:r>
                  <a:rPr lang="en-US" dirty="0">
                    <a:latin typeface="+mn-lt"/>
                  </a:rPr>
                  <a:t> of along the first axis,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The first partition becomes the root of the tree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952" t="-8197"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378277" y="38987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40849" y="414557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F068BDB-0051-C2B5-23CF-8435E84E8E3D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A12B18-06D0-60D9-4841-B68E67A4FC03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</p:spTree>
    <p:extLst>
      <p:ext uri="{BB962C8B-B14F-4D97-AF65-F5344CB8AC3E}">
        <p14:creationId xmlns:p14="http://schemas.microsoft.com/office/powerpoint/2010/main" val="382995693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with Hamming Distance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Can create a locally sensitive hash family from Hamming distance </a:t>
                </a:r>
              </a:p>
              <a:p>
                <a:r>
                  <a:rPr lang="en-US" dirty="0">
                    <a:latin typeface="+mn-lt"/>
                  </a:rPr>
                  <a:t>Hamming distance,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, is number of symbol differences between two strings </a:t>
                </a:r>
              </a:p>
              <a:p>
                <a:r>
                  <a:rPr lang="en-US" dirty="0">
                    <a:latin typeface="+mn-lt"/>
                  </a:rPr>
                  <a:t>For strings of length </a:t>
                </a:r>
                <a:r>
                  <a:rPr lang="en-US" i="1" dirty="0">
                    <a:latin typeface="+mn-lt"/>
                  </a:rPr>
                  <a:t>d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i="1" dirty="0" err="1">
                    <a:latin typeface="+mn-lt"/>
                  </a:rPr>
                  <a:t>iff</a:t>
                </a:r>
                <a:r>
                  <a:rPr lang="en-US" dirty="0">
                    <a:latin typeface="+mn-lt"/>
                  </a:rPr>
                  <a:t> vectors x and y agree in </a:t>
                </a:r>
                <a:r>
                  <a:rPr lang="en-US" i="1" dirty="0" err="1">
                    <a:latin typeface="+mn-lt"/>
                  </a:rPr>
                  <a:t>ith</a:t>
                </a:r>
                <a:r>
                  <a:rPr lang="en-US" dirty="0">
                    <a:latin typeface="+mn-lt"/>
                  </a:rPr>
                  <a:t> position with probability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1−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For the hash family,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𝑑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>
                    <a:latin typeface="+mn-lt"/>
                  </a:rPr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,1−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For string length l limited to l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Limits steepness of the decision function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20927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1270000"/>
            <a:ext cx="11010128" cy="548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How can LSH be applied to numeric variables? </a:t>
            </a:r>
          </a:p>
          <a:p>
            <a:r>
              <a:rPr lang="en-US" dirty="0">
                <a:latin typeface="+mn-lt"/>
              </a:rPr>
              <a:t>Can create hashes to </a:t>
            </a:r>
            <a:r>
              <a:rPr lang="en-US" b="1" dirty="0">
                <a:latin typeface="+mn-lt"/>
              </a:rPr>
              <a:t>estimate cosine distance </a:t>
            </a:r>
          </a:p>
          <a:p>
            <a:r>
              <a:rPr lang="en-US" dirty="0">
                <a:latin typeface="+mn-lt"/>
              </a:rPr>
              <a:t>Cosine distances computed with </a:t>
            </a:r>
            <a:r>
              <a:rPr lang="en-US" b="1" dirty="0">
                <a:latin typeface="+mn-lt"/>
              </a:rPr>
              <a:t>numeric (real) variables     </a:t>
            </a:r>
          </a:p>
          <a:p>
            <a:r>
              <a:rPr lang="en-US" dirty="0">
                <a:latin typeface="+mn-lt"/>
              </a:rPr>
              <a:t>Uses computationally efficient dot products as hashes  </a:t>
            </a:r>
          </a:p>
          <a:p>
            <a:r>
              <a:rPr lang="en-US" dirty="0">
                <a:latin typeface="+mn-lt"/>
              </a:rPr>
              <a:t>Apply LSH to find cosine distance estimates     </a:t>
            </a:r>
          </a:p>
          <a:p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  <a:p>
            <a:pPr marL="0" indent="0">
              <a:buNone/>
            </a:pP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0694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Review Cosine Similarity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  <m: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x</m:t>
                                  </m:r>
                                </m:e>
                                <m:sup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9"/>
                <a:ext cx="11525250" cy="1639303"/>
              </a:xfrm>
              <a:blipFill>
                <a:blip r:embed="rId3"/>
                <a:stretch>
                  <a:fillRect l="-1111" t="-6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/>
          <p:nvPr/>
        </p:nvCxnSpPr>
        <p:spPr>
          <a:xfrm>
            <a:off x="758008" y="5961921"/>
            <a:ext cx="459783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758008" y="2578125"/>
            <a:ext cx="0" cy="33837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2B40F0C-6CA8-4E2B-9506-257938DB4E99}"/>
              </a:ext>
            </a:extLst>
          </p:cNvPr>
          <p:cNvSpPr txBox="1"/>
          <p:nvPr/>
        </p:nvSpPr>
        <p:spPr>
          <a:xfrm>
            <a:off x="2907106" y="5961921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793A1DA-70A2-4EC3-9CAF-5C65A92AE62B}"/>
              </a:ext>
            </a:extLst>
          </p:cNvPr>
          <p:cNvSpPr txBox="1"/>
          <p:nvPr/>
        </p:nvSpPr>
        <p:spPr>
          <a:xfrm>
            <a:off x="238462" y="3953012"/>
            <a:ext cx="5036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X</a:t>
            </a:r>
            <a:r>
              <a:rPr lang="en-US" sz="2800" b="1" baseline="-25000" dirty="0"/>
              <a:t>2</a:t>
            </a:r>
          </a:p>
        </p:txBody>
      </p:sp>
      <p:sp>
        <p:nvSpPr>
          <p:cNvPr id="12" name="Cross 11">
            <a:extLst>
              <a:ext uri="{FF2B5EF4-FFF2-40B4-BE49-F238E27FC236}">
                <a16:creationId xmlns:a16="http://schemas.microsoft.com/office/drawing/2014/main" id="{B23426B5-5480-4DE4-9184-9876C2CB2517}"/>
              </a:ext>
            </a:extLst>
          </p:cNvPr>
          <p:cNvSpPr/>
          <p:nvPr/>
        </p:nvSpPr>
        <p:spPr>
          <a:xfrm>
            <a:off x="4316808" y="339031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ross 12">
            <a:extLst>
              <a:ext uri="{FF2B5EF4-FFF2-40B4-BE49-F238E27FC236}">
                <a16:creationId xmlns:a16="http://schemas.microsoft.com/office/drawing/2014/main" id="{CD8CD439-2CC4-4431-AB63-0F32315F3BC5}"/>
              </a:ext>
            </a:extLst>
          </p:cNvPr>
          <p:cNvSpPr/>
          <p:nvPr/>
        </p:nvSpPr>
        <p:spPr>
          <a:xfrm>
            <a:off x="2498956" y="5229827"/>
            <a:ext cx="200890" cy="208875"/>
          </a:xfrm>
          <a:prstGeom prst="plus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0D27AE9-6F7D-46F4-B0C2-70E2F3CD488A}"/>
              </a:ext>
            </a:extLst>
          </p:cNvPr>
          <p:cNvSpPr txBox="1"/>
          <p:nvPr/>
        </p:nvSpPr>
        <p:spPr>
          <a:xfrm>
            <a:off x="2211797" y="5411221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(2,1)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800F31-6C70-4F71-B1DD-342BB67BF461}"/>
              </a:ext>
            </a:extLst>
          </p:cNvPr>
          <p:cNvSpPr txBox="1"/>
          <p:nvPr/>
        </p:nvSpPr>
        <p:spPr>
          <a:xfrm>
            <a:off x="4531787" y="3222984"/>
            <a:ext cx="845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(4,3)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Points at (2,1) and (4,3)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What is the distance between them?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Cosine distance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𝑑𝑐𝑜𝑠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box>
                        <m:box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boxPr>
                        <m:e>
                          <m:argPr>
                            <m:argSz m:val="-1"/>
                          </m:argP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2∗4 +1∗3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4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3</m:t>
                                          </m:r>
                                        </m:e>
                                        <m:sup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1/2</m:t>
                                  </m:r>
                                </m:sup>
                              </m:sSup>
                            </m:den>
                          </m:f>
                        </m:e>
                      </m:box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25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1/2</m:t>
                              </m:r>
                            </m:sup>
                          </m:sSup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=0.984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1892" y="2768378"/>
                <a:ext cx="6445125" cy="2268121"/>
              </a:xfrm>
              <a:prstGeom prst="rect">
                <a:avLst/>
              </a:prstGeom>
              <a:blipFill>
                <a:blip r:embed="rId4"/>
                <a:stretch>
                  <a:fillRect l="-1229" t="-2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  <a:endCxn id="13" idx="1"/>
          </p:cNvCxnSpPr>
          <p:nvPr/>
        </p:nvCxnSpPr>
        <p:spPr>
          <a:xfrm flipV="1">
            <a:off x="758008" y="5334265"/>
            <a:ext cx="1740948" cy="62765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126" y="3494755"/>
            <a:ext cx="3574682" cy="2467168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1850592" y="5051214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272588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 animBg="1"/>
      <p:bldP spid="13" grpId="0" animBg="1"/>
      <p:bldP spid="14" grpId="0"/>
      <p:bldP spid="15" grpId="0"/>
      <p:bldP spid="2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Start with two vectors,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   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 hyperplane H at random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Hyperplane defined by a perpendicular vector, v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x, y have opposite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opposite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355916"/>
                <a:ext cx="5311709" cy="4524315"/>
              </a:xfrm>
              <a:prstGeom prst="rect">
                <a:avLst/>
              </a:prstGeom>
              <a:blipFill>
                <a:blip r:embed="rId3"/>
                <a:stretch>
                  <a:fillRect l="-1607" t="-1077" r="-2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981949" y="3555602"/>
            <a:ext cx="2706076" cy="2796368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29523" y="4214462"/>
            <a:ext cx="1027142" cy="848204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3329869" y="380274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2588344" y="5474388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3299163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3" grpId="0"/>
      <p:bldP spid="31" grpId="0"/>
      <p:bldP spid="3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9"/>
            <a:ext cx="11525250" cy="6404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Create hashes with random hyperplanes    </a:t>
            </a:r>
          </a:p>
          <a:p>
            <a:pPr marL="0" indent="0">
              <a:buNone/>
            </a:pPr>
            <a:endParaRPr lang="en-US" dirty="0">
              <a:latin typeface="+mn-lt"/>
            </a:endParaRPr>
          </a:p>
          <a:p>
            <a:endParaRPr lang="en-US" dirty="0">
              <a:latin typeface="+mn-lt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BC2410D-2843-43D4-8696-1D08665D8734}"/>
              </a:ext>
            </a:extLst>
          </p:cNvPr>
          <p:cNvCxnSpPr>
            <a:cxnSpLocks/>
          </p:cNvCxnSpPr>
          <p:nvPr/>
        </p:nvCxnSpPr>
        <p:spPr>
          <a:xfrm flipV="1">
            <a:off x="2445406" y="4920792"/>
            <a:ext cx="3220103" cy="1434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210B04-140B-48C3-AB42-D61C9037800A}"/>
              </a:ext>
            </a:extLst>
          </p:cNvPr>
          <p:cNvCxnSpPr>
            <a:cxnSpLocks/>
          </p:cNvCxnSpPr>
          <p:nvPr/>
        </p:nvCxnSpPr>
        <p:spPr>
          <a:xfrm flipV="1">
            <a:off x="2445406" y="2286000"/>
            <a:ext cx="0" cy="277825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/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Choose another hyperplane H at random with orthogonal vector v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Dot products of v with </a:t>
                </a:r>
                <a:r>
                  <a:rPr lang="en-US" sz="2400" dirty="0" err="1"/>
                  <a:t>x,y</a:t>
                </a:r>
                <a:r>
                  <a:rPr lang="en-US" sz="2400" dirty="0"/>
                  <a:t> have same signs: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⇒+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Or if v has same sign: </a:t>
                </a:r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⇒−</m:t>
                      </m:r>
                    </m:oMath>
                  </m:oMathPara>
                </a14:m>
                <a:endParaRPr lang="en-US" sz="2400" b="0" dirty="0">
                  <a:ea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ea typeface="Cambria Math" panose="02040503050406030204" pitchFamily="18" charset="0"/>
                  </a:rPr>
                  <a:t>Therefore expected probability that dot product with orthogonal vector have opposite signs:  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+,−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24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5FEAA3B-26B3-4998-B64A-7CACD68892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0536" y="1474727"/>
                <a:ext cx="5311709" cy="4893647"/>
              </a:xfrm>
              <a:prstGeom prst="rect">
                <a:avLst/>
              </a:prstGeom>
              <a:blipFill>
                <a:blip r:embed="rId3"/>
                <a:stretch>
                  <a:fillRect l="-1607" t="-996" b="-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C19033-E180-48CB-8A3F-5E01D0B45E8B}"/>
              </a:ext>
            </a:extLst>
          </p:cNvPr>
          <p:cNvCxnSpPr>
            <a:cxnSpLocks/>
          </p:cNvCxnSpPr>
          <p:nvPr/>
        </p:nvCxnSpPr>
        <p:spPr>
          <a:xfrm flipV="1">
            <a:off x="2429523" y="4457290"/>
            <a:ext cx="2593221" cy="605376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4470BD-1B84-4863-B51E-E05B61323441}"/>
              </a:ext>
            </a:extLst>
          </p:cNvPr>
          <p:cNvCxnSpPr>
            <a:cxnSpLocks/>
          </p:cNvCxnSpPr>
          <p:nvPr/>
        </p:nvCxnSpPr>
        <p:spPr>
          <a:xfrm flipV="1">
            <a:off x="2429524" y="2724347"/>
            <a:ext cx="1204509" cy="2339910"/>
          </a:xfrm>
          <a:prstGeom prst="straightConnector1">
            <a:avLst/>
          </a:prstGeom>
          <a:ln w="44450">
            <a:solidFill>
              <a:schemeClr val="tx1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C4F1A39-7311-4D97-9D1E-707E33AC61BC}"/>
              </a:ext>
            </a:extLst>
          </p:cNvPr>
          <p:cNvSpPr txBox="1"/>
          <p:nvPr/>
        </p:nvSpPr>
        <p:spPr>
          <a:xfrm>
            <a:off x="3537990" y="4153548"/>
            <a:ext cx="386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Symbol" panose="05050102010706020507" pitchFamily="18" charset="2"/>
              </a:rPr>
              <a:t>q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DA1524-375C-EDF7-3BC0-3101B734DD5D}"/>
              </a:ext>
            </a:extLst>
          </p:cNvPr>
          <p:cNvSpPr txBox="1"/>
          <p:nvPr/>
        </p:nvSpPr>
        <p:spPr>
          <a:xfrm>
            <a:off x="5047904" y="4228046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D34270C-B65E-331E-35A7-1C894F3C5FB8}"/>
              </a:ext>
            </a:extLst>
          </p:cNvPr>
          <p:cNvSpPr txBox="1"/>
          <p:nvPr/>
        </p:nvSpPr>
        <p:spPr>
          <a:xfrm>
            <a:off x="3657503" y="2434781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760D0D0-F2DA-A5EA-9DE0-A646FCD5F066}"/>
              </a:ext>
            </a:extLst>
          </p:cNvPr>
          <p:cNvCxnSpPr>
            <a:cxnSpLocks/>
          </p:cNvCxnSpPr>
          <p:nvPr/>
        </p:nvCxnSpPr>
        <p:spPr>
          <a:xfrm>
            <a:off x="584200" y="4992523"/>
            <a:ext cx="4341305" cy="192219"/>
          </a:xfrm>
          <a:prstGeom prst="line">
            <a:avLst/>
          </a:prstGeom>
          <a:ln w="254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6865B7-C98D-6FF3-C51B-A76849593668}"/>
              </a:ext>
            </a:extLst>
          </p:cNvPr>
          <p:cNvCxnSpPr>
            <a:cxnSpLocks/>
          </p:cNvCxnSpPr>
          <p:nvPr/>
        </p:nvCxnSpPr>
        <p:spPr>
          <a:xfrm flipV="1">
            <a:off x="2439268" y="3921551"/>
            <a:ext cx="138963" cy="1141115"/>
          </a:xfrm>
          <a:prstGeom prst="straightConnector1">
            <a:avLst/>
          </a:prstGeom>
          <a:ln w="44450">
            <a:solidFill>
              <a:schemeClr val="accent2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14B2945-1BB7-3D29-E27F-5C9D35B3F829}"/>
              </a:ext>
            </a:extLst>
          </p:cNvPr>
          <p:cNvSpPr txBox="1"/>
          <p:nvPr/>
        </p:nvSpPr>
        <p:spPr>
          <a:xfrm>
            <a:off x="2508749" y="3464220"/>
            <a:ext cx="304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v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4322443-AAE1-AA8F-33BA-78577A6F86A7}"/>
              </a:ext>
            </a:extLst>
          </p:cNvPr>
          <p:cNvSpPr txBox="1"/>
          <p:nvPr/>
        </p:nvSpPr>
        <p:spPr>
          <a:xfrm>
            <a:off x="4343470" y="5132406"/>
            <a:ext cx="3575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461037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family for cosine distance hashes  </a:t>
                </a:r>
              </a:p>
              <a:p>
                <a:r>
                  <a:rPr lang="en-US" dirty="0">
                    <a:latin typeface="+mn-lt"/>
                  </a:rPr>
                  <a:t>Using cosine hashes,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  <a:r>
                  <a:rPr lang="en-US" dirty="0" err="1">
                    <a:latin typeface="+mn-lt"/>
                  </a:rPr>
                  <a:t>iif</a:t>
                </a:r>
                <a:r>
                  <a:rPr lang="en-US" dirty="0">
                    <a:latin typeface="+mn-lt"/>
                  </a:rPr>
                  <a:t> the dot products x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>
                    <a:latin typeface="+mn-lt"/>
                  </a:rPr>
                  <a:t> have the same sign</a:t>
                </a:r>
              </a:p>
              <a:p>
                <a:r>
                  <a:rPr lang="en-US" dirty="0">
                    <a:latin typeface="+mn-lt"/>
                  </a:rPr>
                  <a:t>Then: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ℱ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8472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LSH for Numeric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Use sketches to simplify cosine distance LSH  </a:t>
                </a:r>
              </a:p>
              <a:p>
                <a:r>
                  <a:rPr lang="en-US" dirty="0">
                    <a:latin typeface="+mn-lt"/>
                  </a:rPr>
                  <a:t>Need to compute a number of hashes to accurately estimate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>
                  <a:latin typeface="Symbol" panose="05050102010706020507" pitchFamily="18" charset="2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Must average out error of each hash (estimate)   </a:t>
                </a:r>
              </a:p>
              <a:p>
                <a:r>
                  <a:rPr lang="en-US" dirty="0">
                    <a:latin typeface="+mn-lt"/>
                  </a:rPr>
                  <a:t>Sketches can speed this calculation  </a:t>
                </a:r>
              </a:p>
              <a:p>
                <a:r>
                  <a:rPr lang="en-US" dirty="0">
                    <a:latin typeface="+mn-lt"/>
                  </a:rPr>
                  <a:t>Use </a:t>
                </a:r>
                <a:r>
                  <a:rPr lang="en-US" b="1" dirty="0">
                    <a:latin typeface="+mn-lt"/>
                  </a:rPr>
                  <a:t>random vectors with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±</m:t>
                    </m:r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b="1" dirty="0">
                    <a:latin typeface="+mn-lt"/>
                  </a:rPr>
                  <a:t> values</a:t>
                </a:r>
                <a:r>
                  <a:rPr lang="en-US" dirty="0">
                    <a:latin typeface="+mn-lt"/>
                  </a:rPr>
                  <a:t>, </a:t>
                </a:r>
              </a:p>
              <a:p>
                <a:pPr lvl="1"/>
                <a:r>
                  <a:rPr lang="en-US" dirty="0">
                    <a:latin typeface="+mn-lt"/>
                  </a:rPr>
                  <a:t>Example,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+1,−1,−1,+1,…,−1</m:t>
                        </m:r>
                      </m:e>
                    </m:d>
                  </m:oMath>
                </a14:m>
                <a:endParaRPr lang="en-US" dirty="0">
                  <a:latin typeface="+mn-lt"/>
                </a:endParaRPr>
              </a:p>
              <a:p>
                <a:pPr lvl="1"/>
                <a:r>
                  <a:rPr lang="en-US" dirty="0">
                    <a:latin typeface="+mn-lt"/>
                  </a:rPr>
                  <a:t>Hash family,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, is </a:t>
                </a:r>
                <a:r>
                  <a:rPr lang="en-US" b="1" dirty="0">
                    <a:latin typeface="+mn-lt"/>
                  </a:rPr>
                  <a:t>sign of dot products </a:t>
                </a:r>
                <a:r>
                  <a:rPr lang="en-US" dirty="0">
                    <a:latin typeface="+mn-lt"/>
                  </a:rPr>
                  <a:t>of variables with random vectors </a:t>
                </a:r>
              </a:p>
              <a:p>
                <a:r>
                  <a:rPr lang="en-US" dirty="0">
                    <a:latin typeface="+mn-lt"/>
                  </a:rPr>
                  <a:t>For n dimensional data, limited 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latin typeface="+mn-lt"/>
                  </a:rPr>
                  <a:t> possible hashes</a:t>
                </a:r>
              </a:p>
              <a:p>
                <a:pPr lvl="1"/>
                <a:r>
                  <a:rPr lang="en-US" dirty="0">
                    <a:latin typeface="+mn-lt"/>
                  </a:rPr>
                  <a:t>Most useful for high-dimensional variables  </a:t>
                </a:r>
              </a:p>
              <a:p>
                <a:r>
                  <a:rPr lang="en-US" dirty="0">
                    <a:latin typeface="+mn-lt"/>
                  </a:rPr>
                  <a:t>See the MMDS book for similar method for Euclidean spaces 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1270000"/>
                <a:ext cx="11010128" cy="5486400"/>
              </a:xfrm>
              <a:blipFill>
                <a:blip r:embed="rId3"/>
                <a:stretch>
                  <a:fillRect l="-1163" t="-1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6421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Key points for </a:t>
                </a:r>
                <a:r>
                  <a:rPr lang="en-US">
                    <a:latin typeface="+mn-lt"/>
                  </a:rPr>
                  <a:t>this lesson</a:t>
                </a:r>
                <a:endParaRPr lang="en-US" dirty="0">
                  <a:latin typeface="+mn-lt"/>
                </a:endParaRPr>
              </a:p>
              <a:p>
                <a:r>
                  <a:rPr lang="en-US" b="1" dirty="0">
                    <a:latin typeface="+mn-lt"/>
                  </a:rPr>
                  <a:t>Shingle</a:t>
                </a:r>
                <a:r>
                  <a:rPr lang="en-US" dirty="0">
                    <a:latin typeface="+mn-lt"/>
                  </a:rPr>
                  <a:t> documents for similarity measures </a:t>
                </a:r>
              </a:p>
              <a:p>
                <a:r>
                  <a:rPr lang="en-US" dirty="0">
                    <a:latin typeface="+mn-lt"/>
                  </a:rPr>
                  <a:t>Set of all shingles organized into </a:t>
                </a:r>
                <a:r>
                  <a:rPr lang="en-US" b="1" dirty="0">
                    <a:latin typeface="+mn-lt"/>
                  </a:rPr>
                  <a:t>characteristic matrix </a:t>
                </a:r>
                <a:r>
                  <a:rPr lang="en-US" dirty="0">
                    <a:latin typeface="+mn-lt"/>
                  </a:rPr>
                  <a:t>with rows represented by the </a:t>
                </a:r>
                <a:r>
                  <a:rPr lang="en-US" b="1" dirty="0">
                    <a:latin typeface="+mn-lt"/>
                  </a:rPr>
                  <a:t>universal set</a:t>
                </a:r>
              </a:p>
              <a:p>
                <a:r>
                  <a:rPr lang="en-US" dirty="0">
                    <a:latin typeface="+mn-lt"/>
                  </a:rPr>
                  <a:t>Mini-hashing shingles creates </a:t>
                </a:r>
                <a:r>
                  <a:rPr lang="en-US" b="1" dirty="0">
                    <a:latin typeface="+mn-lt"/>
                  </a:rPr>
                  <a:t>signature matrix </a:t>
                </a:r>
                <a:r>
                  <a:rPr lang="en-US" dirty="0">
                    <a:latin typeface="+mn-lt"/>
                  </a:rPr>
                  <a:t>as compact representation </a:t>
                </a:r>
              </a:p>
              <a:p>
                <a:r>
                  <a:rPr lang="en-US" dirty="0">
                    <a:latin typeface="+mn-lt"/>
                  </a:rPr>
                  <a:t>LSH uses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𝒔𝒆𝒏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𝓕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𝒅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𝒑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b="1" dirty="0">
                    <a:latin typeface="+mn-lt"/>
                  </a:rPr>
                  <a:t> family of hash functions</a:t>
                </a:r>
                <a:r>
                  <a:rPr lang="en-US" dirty="0">
                    <a:latin typeface="+mn-lt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ℱ</m:t>
                    </m:r>
                  </m:oMath>
                </a14:m>
                <a:r>
                  <a:rPr lang="en-US" dirty="0">
                    <a:latin typeface="+mn-lt"/>
                  </a:rPr>
                  <a:t> </a:t>
                </a:r>
              </a:p>
              <a:p>
                <a:r>
                  <a:rPr lang="en-US" dirty="0">
                    <a:latin typeface="+mn-lt"/>
                  </a:rPr>
                  <a:t>LSH creates </a:t>
                </a:r>
                <a:r>
                  <a:rPr lang="en-US" b="1" dirty="0">
                    <a:latin typeface="+mn-lt"/>
                  </a:rPr>
                  <a:t>sigmodal decision function </a:t>
                </a:r>
                <a:r>
                  <a:rPr lang="en-US" dirty="0">
                    <a:latin typeface="+mn-lt"/>
                  </a:rPr>
                  <a:t>with high slope </a:t>
                </a:r>
              </a:p>
              <a:p>
                <a:r>
                  <a:rPr lang="en-US" b="1" dirty="0">
                    <a:latin typeface="+mn-lt"/>
                  </a:rPr>
                  <a:t>AND-OR and OR-AND construction </a:t>
                </a:r>
                <a:r>
                  <a:rPr lang="en-US" dirty="0">
                    <a:latin typeface="+mn-lt"/>
                  </a:rPr>
                  <a:t>for </a:t>
                </a:r>
                <a:r>
                  <a:rPr lang="en-US" b="1" dirty="0">
                    <a:latin typeface="+mn-lt"/>
                  </a:rPr>
                  <a:t>banded signature ma</a:t>
                </a:r>
                <a:r>
                  <a:rPr lang="en-US" dirty="0">
                    <a:latin typeface="+mn-lt"/>
                  </a:rPr>
                  <a:t>trix creates more sensitive decision function  </a:t>
                </a:r>
              </a:p>
              <a:p>
                <a:r>
                  <a:rPr lang="en-US" dirty="0">
                    <a:latin typeface="+mn-lt"/>
                  </a:rPr>
                  <a:t>Cosine similarity and Hamming distance result in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𝑠𝑒𝑛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ℱ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latin typeface="+mn-lt"/>
                  </a:rPr>
                  <a:t> hash function families</a:t>
                </a: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endParaRPr lang="en-US" dirty="0">
                  <a:latin typeface="+mn-lt"/>
                </a:endParaRPr>
              </a:p>
              <a:p>
                <a:pPr marL="0" indent="0">
                  <a:buNone/>
                </a:pPr>
                <a:endParaRPr lang="en-US" dirty="0">
                  <a:latin typeface="+mn-lt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536050" y="977769"/>
                <a:ext cx="11010128" cy="5486400"/>
              </a:xfrm>
              <a:blipFill>
                <a:blip r:embed="rId3"/>
                <a:stretch>
                  <a:fillRect l="-1163" t="-2444" b="-2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6806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There are nearly </a:t>
                </a:r>
                <a:r>
                  <a:rPr lang="en-US" b="1" dirty="0">
                    <a:latin typeface="+mn-lt"/>
                  </a:rPr>
                  <a:t>balanced</a:t>
                </a:r>
                <a:r>
                  <a:rPr lang="en-US" dirty="0">
                    <a:latin typeface="+mn-lt"/>
                  </a:rPr>
                  <a:t> numbers of observations on each side of the partition</a:t>
                </a:r>
              </a:p>
              <a:p>
                <a:r>
                  <a:rPr lang="en-US" dirty="0">
                    <a:latin typeface="+mn-lt"/>
                  </a:rPr>
                  <a:t>Next, along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partition the left and right partitions by the values nearest the medians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847" t="-7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11482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>
                    <a:latin typeface="+mn-lt"/>
                  </a:rPr>
                  <a:t>KD-trees are constructed by binary partitioning </a:t>
                </a:r>
                <a:endParaRPr lang="en-US" sz="2400" dirty="0">
                  <a:latin typeface="+mn-lt"/>
                </a:endParaRPr>
              </a:p>
              <a:p>
                <a:r>
                  <a:rPr lang="en-US" dirty="0">
                    <a:latin typeface="+mn-lt"/>
                  </a:rPr>
                  <a:t>Continue to partition, round robin back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+mn-lt"/>
                  </a:rPr>
                  <a:t>   </a:t>
                </a:r>
              </a:p>
              <a:p>
                <a:r>
                  <a:rPr lang="en-US" dirty="0">
                    <a:latin typeface="+mn-lt"/>
                  </a:rPr>
                  <a:t>Single nodes are leaves of the tree     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0"/>
              </p:nvPr>
            </p:nvSpPr>
            <p:spPr>
              <a:xfrm>
                <a:off x="333375" y="896078"/>
                <a:ext cx="11525250" cy="1486485"/>
              </a:xfrm>
              <a:blipFill>
                <a:blip r:embed="rId3"/>
                <a:stretch>
                  <a:fillRect l="-1111" t="-9426" b="-11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2766609" y="258189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3713984" y="3150197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862206"/>
            <a:ext cx="607748" cy="33967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263953" y="2862206"/>
            <a:ext cx="535362" cy="3360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4226498" y="380984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A9BFA00-8F8A-EFCC-877D-FFA57C9D6AF0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9D5B92AF-F028-8587-40F2-21F749066028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80065C14-9537-91C2-B011-4A131A2A942D}"/>
              </a:ext>
            </a:extLst>
          </p:cNvPr>
          <p:cNvCxnSpPr>
            <a:cxnSpLocks/>
            <a:stCxn id="43" idx="3"/>
            <a:endCxn id="55" idx="0"/>
          </p:cNvCxnSpPr>
          <p:nvPr/>
        </p:nvCxnSpPr>
        <p:spPr>
          <a:xfrm flipH="1">
            <a:off x="3531365" y="3430504"/>
            <a:ext cx="267950" cy="37839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06E973BD-6A1F-A166-BA2F-81B0A28A84E0}"/>
              </a:ext>
            </a:extLst>
          </p:cNvPr>
          <p:cNvCxnSpPr>
            <a:cxnSpLocks/>
            <a:stCxn id="43" idx="5"/>
            <a:endCxn id="54" idx="0"/>
          </p:cNvCxnSpPr>
          <p:nvPr/>
        </p:nvCxnSpPr>
        <p:spPr>
          <a:xfrm>
            <a:off x="4211328" y="3430504"/>
            <a:ext cx="306508" cy="3793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7466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KD-trees are constructed by binary partitioning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Now there are only leaves to add to the tree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0871755" y="486538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9319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4200" y="221992"/>
            <a:ext cx="10515600" cy="530954"/>
          </a:xfrm>
        </p:spPr>
        <p:txBody>
          <a:bodyPr>
            <a:normAutofit fontScale="90000"/>
          </a:bodyPr>
          <a:lstStyle/>
          <a:p>
            <a:r>
              <a:rPr lang="en-US" dirty="0"/>
              <a:t>KD-Trees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333375" y="896078"/>
            <a:ext cx="11525250" cy="148648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+mn-lt"/>
              </a:rPr>
              <a:t>Can rapidly query a KD-Tree by following the video splits  </a:t>
            </a:r>
            <a:endParaRPr lang="en-US" sz="2400" dirty="0">
              <a:latin typeface="+mn-lt"/>
            </a:endParaRPr>
          </a:p>
          <a:p>
            <a:r>
              <a:rPr lang="en-US" dirty="0">
                <a:latin typeface="+mn-lt"/>
              </a:rPr>
              <a:t>Start with a new observation, </a:t>
            </a:r>
            <a:r>
              <a:rPr lang="en-US" i="1" dirty="0">
                <a:latin typeface="+mn-lt"/>
              </a:rPr>
              <a:t>Z</a:t>
            </a:r>
            <a:r>
              <a:rPr lang="en-US" dirty="0">
                <a:latin typeface="+mn-lt"/>
              </a:rPr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A7D1F-54C3-B415-BE5C-71BD7253A906}"/>
              </a:ext>
            </a:extLst>
          </p:cNvPr>
          <p:cNvSpPr/>
          <p:nvPr/>
        </p:nvSpPr>
        <p:spPr>
          <a:xfrm>
            <a:off x="7364896" y="2527297"/>
            <a:ext cx="4427882" cy="3881230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7FCA7A-4446-F826-CED2-EBC82CEB796E}"/>
              </a:ext>
            </a:extLst>
          </p:cNvPr>
          <p:cNvCxnSpPr/>
          <p:nvPr/>
        </p:nvCxnSpPr>
        <p:spPr>
          <a:xfrm>
            <a:off x="7349986" y="6405114"/>
            <a:ext cx="444776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CBC05C5-E0C5-2566-ECF3-6436D1EE3921}"/>
              </a:ext>
            </a:extLst>
          </p:cNvPr>
          <p:cNvCxnSpPr>
            <a:cxnSpLocks/>
          </p:cNvCxnSpPr>
          <p:nvPr/>
        </p:nvCxnSpPr>
        <p:spPr>
          <a:xfrm flipV="1">
            <a:off x="7349986" y="2479158"/>
            <a:ext cx="14910" cy="39259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/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E6D8E65-7922-0042-BB6B-75301931E5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66030" y="6408527"/>
                <a:ext cx="392595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/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C79F702-D745-C7E9-77AF-0A4A3659C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391" y="2509768"/>
                <a:ext cx="39259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4882EE0D-D6C9-FC10-F5EC-BDC56DC294EE}"/>
              </a:ext>
            </a:extLst>
          </p:cNvPr>
          <p:cNvSpPr/>
          <p:nvPr/>
        </p:nvSpPr>
        <p:spPr>
          <a:xfrm>
            <a:off x="7856881" y="2879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63A256-B3B0-A451-4A25-FEB6135BE1BA}"/>
              </a:ext>
            </a:extLst>
          </p:cNvPr>
          <p:cNvSpPr/>
          <p:nvPr/>
        </p:nvSpPr>
        <p:spPr>
          <a:xfrm>
            <a:off x="10765733" y="4281623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9BAB355B-EC32-114B-7136-B9C0571C7C92}"/>
              </a:ext>
            </a:extLst>
          </p:cNvPr>
          <p:cNvSpPr/>
          <p:nvPr/>
        </p:nvSpPr>
        <p:spPr>
          <a:xfrm>
            <a:off x="10590142" y="31501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D8D12-9799-0AF8-6DC0-D77BB283106C}"/>
              </a:ext>
            </a:extLst>
          </p:cNvPr>
          <p:cNvSpPr/>
          <p:nvPr/>
        </p:nvSpPr>
        <p:spPr>
          <a:xfrm>
            <a:off x="8702538" y="40515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74E17F-B031-99CB-0726-F5BB9CB388A4}"/>
              </a:ext>
            </a:extLst>
          </p:cNvPr>
          <p:cNvSpPr/>
          <p:nvPr/>
        </p:nvSpPr>
        <p:spPr>
          <a:xfrm>
            <a:off x="11198086" y="500900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BF1C086-76F7-15A5-405A-2B1C3535124A}"/>
              </a:ext>
            </a:extLst>
          </p:cNvPr>
          <p:cNvSpPr/>
          <p:nvPr/>
        </p:nvSpPr>
        <p:spPr>
          <a:xfrm>
            <a:off x="8990772" y="292015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6A8FC5B-620D-A1BF-6BC4-873B76FAE647}"/>
              </a:ext>
            </a:extLst>
          </p:cNvPr>
          <p:cNvSpPr/>
          <p:nvPr/>
        </p:nvSpPr>
        <p:spPr>
          <a:xfrm>
            <a:off x="8298346" y="5396182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63E4CEA-3791-C106-5548-5F348370B2DB}"/>
              </a:ext>
            </a:extLst>
          </p:cNvPr>
          <p:cNvSpPr/>
          <p:nvPr/>
        </p:nvSpPr>
        <p:spPr>
          <a:xfrm>
            <a:off x="10189264" y="476960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5833A7A-73B6-90E6-AA10-137E0647752D}"/>
              </a:ext>
            </a:extLst>
          </p:cNvPr>
          <p:cNvSpPr/>
          <p:nvPr/>
        </p:nvSpPr>
        <p:spPr>
          <a:xfrm>
            <a:off x="11451121" y="3632051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B792E8F-50BE-AFEF-FABC-107D4A4117D1}"/>
              </a:ext>
            </a:extLst>
          </p:cNvPr>
          <p:cNvSpPr/>
          <p:nvPr/>
        </p:nvSpPr>
        <p:spPr>
          <a:xfrm>
            <a:off x="9380881" y="4403100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C70E88D-9C2B-B5CC-A069-3E0307990DCD}"/>
              </a:ext>
            </a:extLst>
          </p:cNvPr>
          <p:cNvSpPr txBox="1"/>
          <p:nvPr/>
        </p:nvSpPr>
        <p:spPr>
          <a:xfrm>
            <a:off x="7492242" y="26944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62E297-F486-36A1-62BF-8E11A23ECE19}"/>
              </a:ext>
            </a:extLst>
          </p:cNvPr>
          <p:cNvSpPr txBox="1"/>
          <p:nvPr/>
        </p:nvSpPr>
        <p:spPr>
          <a:xfrm>
            <a:off x="8612877" y="2785829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854F709-8186-272D-99A3-F57F3BB196F6}"/>
              </a:ext>
            </a:extLst>
          </p:cNvPr>
          <p:cNvSpPr txBox="1"/>
          <p:nvPr/>
        </p:nvSpPr>
        <p:spPr>
          <a:xfrm>
            <a:off x="10263806" y="302283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C53109-9AE3-4C26-DD27-020538E5C27E}"/>
              </a:ext>
            </a:extLst>
          </p:cNvPr>
          <p:cNvSpPr txBox="1"/>
          <p:nvPr/>
        </p:nvSpPr>
        <p:spPr>
          <a:xfrm>
            <a:off x="8408978" y="3760003"/>
            <a:ext cx="2800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A8BF2E9-1917-8178-CD20-D0C2ADC86599}"/>
              </a:ext>
            </a:extLst>
          </p:cNvPr>
          <p:cNvSpPr txBox="1"/>
          <p:nvPr/>
        </p:nvSpPr>
        <p:spPr>
          <a:xfrm>
            <a:off x="8982905" y="42727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768283-D911-AC83-FE14-967657CCCC64}"/>
              </a:ext>
            </a:extLst>
          </p:cNvPr>
          <p:cNvSpPr txBox="1"/>
          <p:nvPr/>
        </p:nvSpPr>
        <p:spPr>
          <a:xfrm>
            <a:off x="9818413" y="4658341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4F8A89-DA2A-6C1E-B425-A300F9CD0154}"/>
              </a:ext>
            </a:extLst>
          </p:cNvPr>
          <p:cNvSpPr txBox="1"/>
          <p:nvPr/>
        </p:nvSpPr>
        <p:spPr>
          <a:xfrm>
            <a:off x="10459314" y="4244087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78B79F8-325C-9EB5-4757-47CB697CD9A8}"/>
              </a:ext>
            </a:extLst>
          </p:cNvPr>
          <p:cNvSpPr txBox="1"/>
          <p:nvPr/>
        </p:nvSpPr>
        <p:spPr>
          <a:xfrm>
            <a:off x="7966492" y="525256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6DF3D48-6FC0-DF4D-CDA2-6A32B45FC249}"/>
              </a:ext>
            </a:extLst>
          </p:cNvPr>
          <p:cNvSpPr txBox="1"/>
          <p:nvPr/>
        </p:nvSpPr>
        <p:spPr>
          <a:xfrm>
            <a:off x="11376370" y="4921224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CB60096-A2F4-8F11-10DF-341F0533FAC5}"/>
              </a:ext>
            </a:extLst>
          </p:cNvPr>
          <p:cNvSpPr txBox="1"/>
          <p:nvPr/>
        </p:nvSpPr>
        <p:spPr>
          <a:xfrm>
            <a:off x="11155844" y="3511675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60AF411-0EBE-76B9-8C90-D8C188D8F8DA}"/>
              </a:ext>
            </a:extLst>
          </p:cNvPr>
          <p:cNvCxnSpPr>
            <a:cxnSpLocks/>
          </p:cNvCxnSpPr>
          <p:nvPr/>
        </p:nvCxnSpPr>
        <p:spPr>
          <a:xfrm flipH="1">
            <a:off x="9424436" y="2548279"/>
            <a:ext cx="955" cy="387384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 8">
            <a:extLst>
              <a:ext uri="{FF2B5EF4-FFF2-40B4-BE49-F238E27FC236}">
                <a16:creationId xmlns:a16="http://schemas.microsoft.com/office/drawing/2014/main" id="{568DB51C-B154-2529-4607-53D06FB0F29A}"/>
              </a:ext>
            </a:extLst>
          </p:cNvPr>
          <p:cNvSpPr/>
          <p:nvPr/>
        </p:nvSpPr>
        <p:spPr>
          <a:xfrm>
            <a:off x="3240027" y="2621629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B7EC58-2157-B3D7-5A45-4D2086343167}"/>
              </a:ext>
            </a:extLst>
          </p:cNvPr>
          <p:cNvCxnSpPr>
            <a:cxnSpLocks/>
          </p:cNvCxnSpPr>
          <p:nvPr/>
        </p:nvCxnSpPr>
        <p:spPr>
          <a:xfrm>
            <a:off x="7364896" y="4092564"/>
            <a:ext cx="2090527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101E55C-DEF2-CD3F-8931-43CBE1B88947}"/>
              </a:ext>
            </a:extLst>
          </p:cNvPr>
          <p:cNvCxnSpPr>
            <a:cxnSpLocks/>
          </p:cNvCxnSpPr>
          <p:nvPr/>
        </p:nvCxnSpPr>
        <p:spPr>
          <a:xfrm>
            <a:off x="9455423" y="4322673"/>
            <a:ext cx="2368342" cy="0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3AFE30CE-0CAE-3B11-3A32-0B7242BF2BCA}"/>
              </a:ext>
            </a:extLst>
          </p:cNvPr>
          <p:cNvSpPr/>
          <p:nvPr/>
        </p:nvSpPr>
        <p:spPr>
          <a:xfrm>
            <a:off x="1746848" y="3153784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29F85CB-6357-7B43-3130-C07B364FBCDB}"/>
              </a:ext>
            </a:extLst>
          </p:cNvPr>
          <p:cNvSpPr/>
          <p:nvPr/>
        </p:nvSpPr>
        <p:spPr>
          <a:xfrm>
            <a:off x="4414834" y="3264800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F456244-7ABE-5C12-903F-8FA0752105EC}"/>
              </a:ext>
            </a:extLst>
          </p:cNvPr>
          <p:cNvCxnSpPr>
            <a:stCxn id="9" idx="3"/>
            <a:endCxn id="42" idx="7"/>
          </p:cNvCxnSpPr>
          <p:nvPr/>
        </p:nvCxnSpPr>
        <p:spPr>
          <a:xfrm flipH="1">
            <a:off x="2244192" y="2901936"/>
            <a:ext cx="1081166" cy="29994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F1D0FB67-6220-3AE6-FED2-879E4C650761}"/>
              </a:ext>
            </a:extLst>
          </p:cNvPr>
          <p:cNvCxnSpPr>
            <a:cxnSpLocks/>
            <a:stCxn id="9" idx="5"/>
            <a:endCxn id="43" idx="1"/>
          </p:cNvCxnSpPr>
          <p:nvPr/>
        </p:nvCxnSpPr>
        <p:spPr>
          <a:xfrm>
            <a:off x="3737371" y="2901936"/>
            <a:ext cx="762794" cy="410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A58A6F72-76FE-660E-DC28-3EC4E3413D28}"/>
              </a:ext>
            </a:extLst>
          </p:cNvPr>
          <p:cNvSpPr/>
          <p:nvPr/>
        </p:nvSpPr>
        <p:spPr>
          <a:xfrm>
            <a:off x="8225225" y="3439214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CAFE03C2-DE60-CCFB-A77F-BEC30E9155CF}"/>
              </a:ext>
            </a:extLst>
          </p:cNvPr>
          <p:cNvSpPr txBox="1"/>
          <p:nvPr/>
        </p:nvSpPr>
        <p:spPr>
          <a:xfrm>
            <a:off x="7847330" y="330489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1DC7D1A8-C021-4F2B-E7F1-0E198CDAFF57}"/>
              </a:ext>
            </a:extLst>
          </p:cNvPr>
          <p:cNvSpPr/>
          <p:nvPr/>
        </p:nvSpPr>
        <p:spPr>
          <a:xfrm>
            <a:off x="10418837" y="5513097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610B140-6A25-B62E-C7F6-5F3785D9D871}"/>
              </a:ext>
            </a:extLst>
          </p:cNvPr>
          <p:cNvSpPr txBox="1"/>
          <p:nvPr/>
        </p:nvSpPr>
        <p:spPr>
          <a:xfrm>
            <a:off x="10040942" y="5378776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C816848-C40C-25C8-78AF-7452AC0ABB9D}"/>
              </a:ext>
            </a:extLst>
          </p:cNvPr>
          <p:cNvSpPr txBox="1"/>
          <p:nvPr/>
        </p:nvSpPr>
        <p:spPr>
          <a:xfrm>
            <a:off x="10112797" y="5385573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351E78B-B0C0-3D4B-06B3-811BFFE66575}"/>
              </a:ext>
            </a:extLst>
          </p:cNvPr>
          <p:cNvCxnSpPr>
            <a:cxnSpLocks/>
          </p:cNvCxnSpPr>
          <p:nvPr/>
        </p:nvCxnSpPr>
        <p:spPr>
          <a:xfrm>
            <a:off x="8255761" y="2523885"/>
            <a:ext cx="21262" cy="1591931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AD9637D-3F3A-3487-9AD1-4C3C07B53FC2}"/>
              </a:ext>
            </a:extLst>
          </p:cNvPr>
          <p:cNvCxnSpPr>
            <a:cxnSpLocks/>
          </p:cNvCxnSpPr>
          <p:nvPr/>
        </p:nvCxnSpPr>
        <p:spPr>
          <a:xfrm>
            <a:off x="10620788" y="2513703"/>
            <a:ext cx="0" cy="1803809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72FF9-DA7F-F779-E35D-7E12ED930755}"/>
              </a:ext>
            </a:extLst>
          </p:cNvPr>
          <p:cNvCxnSpPr>
            <a:cxnSpLocks/>
          </p:cNvCxnSpPr>
          <p:nvPr/>
        </p:nvCxnSpPr>
        <p:spPr>
          <a:xfrm>
            <a:off x="10418837" y="4317512"/>
            <a:ext cx="33885" cy="2087602"/>
          </a:xfrm>
          <a:prstGeom prst="line">
            <a:avLst/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D887B628-0321-59C6-FF0F-4FD84385164B}"/>
              </a:ext>
            </a:extLst>
          </p:cNvPr>
          <p:cNvSpPr/>
          <p:nvPr/>
        </p:nvSpPr>
        <p:spPr>
          <a:xfrm>
            <a:off x="2298407" y="3808898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D751162-0736-2CC0-FA92-F0B576CD3F47}"/>
              </a:ext>
            </a:extLst>
          </p:cNvPr>
          <p:cNvSpPr/>
          <p:nvPr/>
        </p:nvSpPr>
        <p:spPr>
          <a:xfrm>
            <a:off x="1103010" y="3787416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D40D201-84DB-69EB-27B9-A3C0DF23E570}"/>
              </a:ext>
            </a:extLst>
          </p:cNvPr>
          <p:cNvSpPr/>
          <p:nvPr/>
        </p:nvSpPr>
        <p:spPr>
          <a:xfrm>
            <a:off x="5557740" y="3800935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B8089832-E650-C1BE-B24D-9A9D1B4CD49D}"/>
              </a:ext>
            </a:extLst>
          </p:cNvPr>
          <p:cNvSpPr/>
          <p:nvPr/>
        </p:nvSpPr>
        <p:spPr>
          <a:xfrm>
            <a:off x="3240027" y="3808898"/>
            <a:ext cx="582675" cy="3284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52E7AA8F-D874-CD73-E4D3-43A8735B14D9}"/>
              </a:ext>
            </a:extLst>
          </p:cNvPr>
          <p:cNvSpPr/>
          <p:nvPr/>
        </p:nvSpPr>
        <p:spPr>
          <a:xfrm>
            <a:off x="461987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AF503EE-C18D-71A4-0995-54722E9B0135}"/>
              </a:ext>
            </a:extLst>
          </p:cNvPr>
          <p:cNvSpPr/>
          <p:nvPr/>
        </p:nvSpPr>
        <p:spPr>
          <a:xfrm>
            <a:off x="1513535" y="4528724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A2E21B7-1B61-588C-F3B6-B6B3C30A5E09}"/>
              </a:ext>
            </a:extLst>
          </p:cNvPr>
          <p:cNvSpPr/>
          <p:nvPr/>
        </p:nvSpPr>
        <p:spPr>
          <a:xfrm>
            <a:off x="3799315" y="4514607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ECA19267-DD5A-7898-82CC-B6248D3A4333}"/>
              </a:ext>
            </a:extLst>
          </p:cNvPr>
          <p:cNvSpPr/>
          <p:nvPr/>
        </p:nvSpPr>
        <p:spPr>
          <a:xfrm>
            <a:off x="634827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885B5B44-A773-FAD7-61F1-1109E129FFBC}"/>
              </a:ext>
            </a:extLst>
          </p:cNvPr>
          <p:cNvSpPr/>
          <p:nvPr/>
        </p:nvSpPr>
        <p:spPr>
          <a:xfrm>
            <a:off x="4853258" y="4536985"/>
            <a:ext cx="582675" cy="328400"/>
          </a:xfrm>
          <a:prstGeom prst="ellipse">
            <a:avLst/>
          </a:prstGeom>
          <a:solidFill>
            <a:schemeClr val="bg2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F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0BF0109E-3CA5-E5A9-0298-9F3F729993F6}"/>
              </a:ext>
            </a:extLst>
          </p:cNvPr>
          <p:cNvCxnSpPr>
            <a:cxnSpLocks/>
            <a:stCxn id="42" idx="3"/>
            <a:endCxn id="48" idx="0"/>
          </p:cNvCxnSpPr>
          <p:nvPr/>
        </p:nvCxnSpPr>
        <p:spPr>
          <a:xfrm flipH="1">
            <a:off x="1394348" y="3434091"/>
            <a:ext cx="437831" cy="3533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E52856E-E66D-511E-2BBE-9F73E68E12E7}"/>
              </a:ext>
            </a:extLst>
          </p:cNvPr>
          <p:cNvCxnSpPr>
            <a:cxnSpLocks/>
            <a:stCxn id="42" idx="5"/>
            <a:endCxn id="47" idx="0"/>
          </p:cNvCxnSpPr>
          <p:nvPr/>
        </p:nvCxnSpPr>
        <p:spPr>
          <a:xfrm>
            <a:off x="2244192" y="3434091"/>
            <a:ext cx="345553" cy="37480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5203130-E935-7125-FAE3-414036E27025}"/>
              </a:ext>
            </a:extLst>
          </p:cNvPr>
          <p:cNvCxnSpPr>
            <a:cxnSpLocks/>
            <a:stCxn id="43" idx="3"/>
            <a:endCxn id="55" idx="7"/>
          </p:cNvCxnSpPr>
          <p:nvPr/>
        </p:nvCxnSpPr>
        <p:spPr>
          <a:xfrm flipH="1">
            <a:off x="3737371" y="3545107"/>
            <a:ext cx="762794" cy="31188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FF685035-1E46-E754-171D-042299D5F40D}"/>
              </a:ext>
            </a:extLst>
          </p:cNvPr>
          <p:cNvCxnSpPr>
            <a:cxnSpLocks/>
            <a:stCxn id="43" idx="5"/>
            <a:endCxn id="54" idx="1"/>
          </p:cNvCxnSpPr>
          <p:nvPr/>
        </p:nvCxnSpPr>
        <p:spPr>
          <a:xfrm>
            <a:off x="4912178" y="3545107"/>
            <a:ext cx="730893" cy="30392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D83DA32-F72B-20BF-BB67-C6C827FDE8F6}"/>
              </a:ext>
            </a:extLst>
          </p:cNvPr>
          <p:cNvCxnSpPr>
            <a:cxnSpLocks/>
            <a:stCxn id="55" idx="5"/>
            <a:endCxn id="7" idx="0"/>
          </p:cNvCxnSpPr>
          <p:nvPr/>
        </p:nvCxnSpPr>
        <p:spPr>
          <a:xfrm>
            <a:off x="3737371" y="4089205"/>
            <a:ext cx="353282" cy="4254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30EA0F06-F88E-89F0-6634-EC6FD442F9F4}"/>
              </a:ext>
            </a:extLst>
          </p:cNvPr>
          <p:cNvCxnSpPr>
            <a:cxnSpLocks/>
            <a:stCxn id="48" idx="5"/>
            <a:endCxn id="58" idx="0"/>
          </p:cNvCxnSpPr>
          <p:nvPr/>
        </p:nvCxnSpPr>
        <p:spPr>
          <a:xfrm>
            <a:off x="1600354" y="4067723"/>
            <a:ext cx="204519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F79CC311-AA18-6439-F4B3-FA3172F83C6A}"/>
              </a:ext>
            </a:extLst>
          </p:cNvPr>
          <p:cNvCxnSpPr>
            <a:cxnSpLocks/>
            <a:stCxn id="48" idx="3"/>
            <a:endCxn id="57" idx="0"/>
          </p:cNvCxnSpPr>
          <p:nvPr/>
        </p:nvCxnSpPr>
        <p:spPr>
          <a:xfrm flipH="1">
            <a:off x="753325" y="4067723"/>
            <a:ext cx="435016" cy="46100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C1876754-C553-08D9-845F-E4294CA61C06}"/>
              </a:ext>
            </a:extLst>
          </p:cNvPr>
          <p:cNvCxnSpPr>
            <a:cxnSpLocks/>
            <a:stCxn id="54" idx="3"/>
            <a:endCxn id="56" idx="0"/>
          </p:cNvCxnSpPr>
          <p:nvPr/>
        </p:nvCxnSpPr>
        <p:spPr>
          <a:xfrm flipH="1">
            <a:off x="5144596" y="4081242"/>
            <a:ext cx="498475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93C13351-D54B-60A6-74E9-BCA7CA38C681}"/>
              </a:ext>
            </a:extLst>
          </p:cNvPr>
          <p:cNvCxnSpPr>
            <a:cxnSpLocks/>
            <a:stCxn id="54" idx="5"/>
            <a:endCxn id="44" idx="0"/>
          </p:cNvCxnSpPr>
          <p:nvPr/>
        </p:nvCxnSpPr>
        <p:spPr>
          <a:xfrm>
            <a:off x="6055084" y="4081242"/>
            <a:ext cx="584532" cy="45574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15888444-9857-B7CF-973B-B7CB5193D53C}"/>
              </a:ext>
            </a:extLst>
          </p:cNvPr>
          <p:cNvSpPr/>
          <p:nvPr/>
        </p:nvSpPr>
        <p:spPr>
          <a:xfrm>
            <a:off x="10934084" y="4890146"/>
            <a:ext cx="74542" cy="821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8CFB3A-E67B-0361-1345-51BCBD9AE28E}"/>
              </a:ext>
            </a:extLst>
          </p:cNvPr>
          <p:cNvSpPr txBox="1"/>
          <p:nvPr/>
        </p:nvSpPr>
        <p:spPr>
          <a:xfrm>
            <a:off x="10607753" y="4746530"/>
            <a:ext cx="298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109101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12884</TotalTime>
  <Words>4058</Words>
  <Application>Microsoft Office PowerPoint</Application>
  <PresentationFormat>Widescreen</PresentationFormat>
  <Paragraphs>1430</Paragraphs>
  <Slides>57</Slides>
  <Notes>56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66" baseType="lpstr">
      <vt:lpstr>Arial</vt:lpstr>
      <vt:lpstr>Calibri</vt:lpstr>
      <vt:lpstr>Calibri Light</vt:lpstr>
      <vt:lpstr>Cambria Math</vt:lpstr>
      <vt:lpstr>Courier New</vt:lpstr>
      <vt:lpstr>Segoe UI</vt:lpstr>
      <vt:lpstr>Segoe UI Light</vt:lpstr>
      <vt:lpstr>Symbol</vt:lpstr>
      <vt:lpstr>Office Theme</vt:lpstr>
      <vt:lpstr>CSCI E-96 Data Mining, Discovery and Exploration Distance and Similarity Measures Part II</vt:lpstr>
      <vt:lpstr>Similarity Measures at Scale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KD-Trees</vt:lpstr>
      <vt:lpstr>Shingling Documents </vt:lpstr>
      <vt:lpstr>Shingling Documents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Mini-hashing for Similarity 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Hashing</vt:lpstr>
      <vt:lpstr>Locally Sensitive Functions</vt:lpstr>
      <vt:lpstr>Locally Sensitive Functions</vt:lpstr>
      <vt:lpstr>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Improving Locally Sensitive Functions</vt:lpstr>
      <vt:lpstr>Efficient LSH</vt:lpstr>
      <vt:lpstr>Efficient LSH</vt:lpstr>
      <vt:lpstr>LSH with Hamming Distance</vt:lpstr>
      <vt:lpstr>LSH for Numeric Variables</vt:lpstr>
      <vt:lpstr>LSH for Numeric Variables  </vt:lpstr>
      <vt:lpstr>LSH for Numeric Variables  </vt:lpstr>
      <vt:lpstr>LSH for Numeric Variables  </vt:lpstr>
      <vt:lpstr>LSH for Numeric Variables</vt:lpstr>
      <vt:lpstr>LSH for Numeric Variables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E-96 Data Mining, Discovery and Exploration Similarity Measres</dc:title>
  <dc:creator>Stephe Elston</dc:creator>
  <cp:lastModifiedBy>Stephen Elston</cp:lastModifiedBy>
  <cp:revision>296</cp:revision>
  <dcterms:created xsi:type="dcterms:W3CDTF">2021-06-01T18:04:30Z</dcterms:created>
  <dcterms:modified xsi:type="dcterms:W3CDTF">2024-06-27T03:20:21Z</dcterms:modified>
</cp:coreProperties>
</file>