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51"/>
  </p:notesMasterIdLst>
  <p:sldIdLst>
    <p:sldId id="275" r:id="rId3"/>
    <p:sldId id="603" r:id="rId4"/>
    <p:sldId id="723" r:id="rId5"/>
    <p:sldId id="704" r:id="rId6"/>
    <p:sldId id="722" r:id="rId7"/>
    <p:sldId id="727" r:id="rId8"/>
    <p:sldId id="729" r:id="rId9"/>
    <p:sldId id="731" r:id="rId10"/>
    <p:sldId id="708" r:id="rId11"/>
    <p:sldId id="709" r:id="rId12"/>
    <p:sldId id="711" r:id="rId13"/>
    <p:sldId id="710" r:id="rId14"/>
    <p:sldId id="732" r:id="rId15"/>
    <p:sldId id="691" r:id="rId16"/>
    <p:sldId id="698" r:id="rId17"/>
    <p:sldId id="695" r:id="rId18"/>
    <p:sldId id="699" r:id="rId19"/>
    <p:sldId id="733" r:id="rId20"/>
    <p:sldId id="707" r:id="rId21"/>
    <p:sldId id="712" r:id="rId22"/>
    <p:sldId id="713" r:id="rId23"/>
    <p:sldId id="725" r:id="rId24"/>
    <p:sldId id="714" r:id="rId25"/>
    <p:sldId id="715" r:id="rId26"/>
    <p:sldId id="720" r:id="rId27"/>
    <p:sldId id="726" r:id="rId28"/>
    <p:sldId id="739" r:id="rId29"/>
    <p:sldId id="744" r:id="rId30"/>
    <p:sldId id="742" r:id="rId31"/>
    <p:sldId id="743" r:id="rId32"/>
    <p:sldId id="734" r:id="rId33"/>
    <p:sldId id="702" r:id="rId34"/>
    <p:sldId id="737" r:id="rId35"/>
    <p:sldId id="700" r:id="rId36"/>
    <p:sldId id="701" r:id="rId37"/>
    <p:sldId id="716" r:id="rId38"/>
    <p:sldId id="738" r:id="rId39"/>
    <p:sldId id="735" r:id="rId40"/>
    <p:sldId id="620" r:id="rId41"/>
    <p:sldId id="606" r:id="rId42"/>
    <p:sldId id="607" r:id="rId43"/>
    <p:sldId id="622" r:id="rId44"/>
    <p:sldId id="621" r:id="rId45"/>
    <p:sldId id="626" r:id="rId46"/>
    <p:sldId id="627" r:id="rId47"/>
    <p:sldId id="740" r:id="rId48"/>
    <p:sldId id="741" r:id="rId49"/>
    <p:sldId id="72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3" d="100"/>
          <a:sy n="73" d="100"/>
        </p:scale>
        <p:origin x="50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7/16/2023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mmds.org" TargetMode="Externa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</a:t>
            </a:r>
            <a:r>
              <a:rPr lang="en-US" sz="1100"/>
              <a:t>, 2022, 2023,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Transformation is linear: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is the feature matrix in the sample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</a:rPr>
                  <a:t> is the transformation (principle component) matrix,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latin typeface="+mn-lt"/>
                  </a:rPr>
                  <a:t> is the projection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</a:rPr>
                  <a:t> into new space </a:t>
                </a:r>
              </a:p>
              <a:p>
                <a:r>
                  <a:rPr lang="en-US" dirty="0">
                    <a:latin typeface="+mn-lt"/>
                  </a:rPr>
                  <a:t>This is a linear transform, a 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 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Review of </a:t>
            </a:r>
            <a:r>
              <a:rPr lang="en-US" sz="3600" dirty="0" err="1">
                <a:latin typeface="+mn-lt"/>
              </a:rPr>
              <a:t>Eigendecomposition</a:t>
            </a:r>
            <a:endParaRPr lang="en-US" sz="3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6204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86539"/>
            <a:ext cx="11525250" cy="5389245"/>
          </a:xfrm>
        </p:spPr>
        <p:txBody>
          <a:bodyPr/>
          <a:lstStyle/>
          <a:p>
            <a:pPr marL="0" indent="0">
              <a:buNone/>
            </a:pPr>
            <a:r>
              <a:rPr lang="en-US" sz="2800" b="1" dirty="0">
                <a:latin typeface="+mn-lt"/>
                <a:cs typeface="Segoe UI" panose="020B0502040204020203" pitchFamily="34" charset="0"/>
              </a:rPr>
              <a:t>Eigenvalues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are characteristic roots or characteristic values of a linear system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Start with the eigenvalue, eigenvector relationship: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To see that </a:t>
            </a:r>
            <a:r>
              <a:rPr lang="en-US" sz="2800" dirty="0">
                <a:latin typeface="Symbol" panose="05050102010706020507" pitchFamily="18" charset="2"/>
                <a:cs typeface="Segoe UI" panose="020B0502040204020203" pitchFamily="34" charset="0"/>
              </a:rPr>
              <a:t>l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is a root of </a:t>
            </a:r>
            <a:r>
              <a:rPr lang="en-US" sz="2800" i="1" dirty="0">
                <a:latin typeface="+mn-lt"/>
                <a:cs typeface="Segoe UI" panose="020B0502040204020203" pitchFamily="34" charset="0"/>
              </a:rPr>
              <a:t>A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we can rearrange as follows: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magnitudes of n eigenvalues are ordered,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This property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unique solution to </a:t>
                </a: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problem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Magnitudes of ordered e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igenvalues determine scale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…</a:t>
                </a:r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0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/(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−1)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Decomposition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𝑋𝑤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∝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largest corresponding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Use efficient </a:t>
                </a:r>
                <a:r>
                  <a:rPr lang="en-US" b="1" dirty="0">
                    <a:cs typeface="Segoe UI" panose="020B0502040204020203" pitchFamily="34" charset="0"/>
                  </a:rPr>
                  <a:t>iterative method </a:t>
                </a:r>
                <a:r>
                  <a:rPr lang="en-US" dirty="0">
                    <a:cs typeface="Segoe UI" panose="020B0502040204020203" pitchFamily="34" charset="0"/>
                  </a:rPr>
                  <a:t>to find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square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81705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𝑋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𝑋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projected for decreasing variance (scale)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𝑳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483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which 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B05E10-7705-5C2D-3897-09BB3375287B}"/>
              </a:ext>
            </a:extLst>
          </p:cNvPr>
          <p:cNvSpPr txBox="1"/>
          <p:nvPr/>
        </p:nvSpPr>
        <p:spPr>
          <a:xfrm>
            <a:off x="2488557" y="5322699"/>
            <a:ext cx="28414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dirty="0"/>
              <a:t>explain most variance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 and constant   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</a:t>
            </a:r>
            <a:r>
              <a:rPr lang="en-US" dirty="0">
                <a:latin typeface="+mn-lt"/>
              </a:rPr>
              <a:t>transformation! </a:t>
            </a:r>
          </a:p>
          <a:p>
            <a:r>
              <a:rPr lang="en-US" dirty="0">
                <a:latin typeface="+mn-lt"/>
              </a:rPr>
              <a:t>Scale</a:t>
            </a:r>
          </a:p>
          <a:p>
            <a:pPr lvl="1"/>
            <a:r>
              <a:rPr lang="en-US" dirty="0">
                <a:latin typeface="+mn-lt"/>
              </a:rPr>
              <a:t>Standardize variance so no variable dominates decomposition 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dimension beyond 4 or 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0766425" cy="5309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Singular value decomposition (SVD) is a computational efficient matrix decomposition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dirty="0">
                <a:cs typeface="Segoe UI" panose="020B0502040204020203" pitchFamily="34" charset="0"/>
              </a:rPr>
              <a:t>At scale, can directly apply SVD to massive feature matrices   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But SVD is not good for sparse matrices, particularly with many 0s   </a:t>
            </a:r>
          </a:p>
          <a:p>
            <a:r>
              <a:rPr lang="en-US" dirty="0">
                <a:cs typeface="Segoe UI" panose="020B0502040204020203" pitchFamily="34" charset="0"/>
              </a:rPr>
              <a:t>But, </a:t>
            </a:r>
            <a:r>
              <a:rPr lang="en-US" b="1" dirty="0">
                <a:cs typeface="Segoe UI" panose="020B0502040204020203" pitchFamily="34" charset="0"/>
              </a:rPr>
              <a:t>we do not need the full decomposition! </a:t>
            </a:r>
            <a:r>
              <a:rPr lang="en-US" sz="2800" b="1" dirty="0">
                <a:cs typeface="Segoe UI" panose="020B0502040204020203" pitchFamily="34" charset="0"/>
              </a:rPr>
              <a:t> </a:t>
            </a:r>
          </a:p>
          <a:p>
            <a:r>
              <a:rPr lang="en-US" dirty="0">
                <a:cs typeface="Segoe UI" panose="020B0502040204020203" pitchFamily="34" charset="0"/>
              </a:rPr>
              <a:t>Decompose into </a:t>
            </a:r>
            <a:r>
              <a:rPr lang="en-US" b="1" dirty="0">
                <a:cs typeface="Segoe UI" panose="020B0502040204020203" pitchFamily="34" charset="0"/>
              </a:rPr>
              <a:t>low-dimensional embedding factors </a:t>
            </a:r>
          </a:p>
          <a:p>
            <a:pPr lvl="1"/>
            <a:r>
              <a:rPr lang="en-US" dirty="0">
                <a:cs typeface="Segoe UI" panose="020B0502040204020203" pitchFamily="34" charset="0"/>
              </a:rPr>
              <a:t>Example: factor model for recommenders </a:t>
            </a:r>
          </a:p>
          <a:p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14481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Or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123951"/>
                <a:ext cx="11525250" cy="5551834"/>
              </a:xfrm>
              <a:blipFill>
                <a:blip r:embed="rId2"/>
                <a:stretch>
                  <a:fillRect l="-1058" t="-24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𝑉𝑆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matrix, and since diagonal,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eigenvalues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Λ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/(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−1)</m:t>
                    </m:r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don’t really need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Use projections of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as factors for dimensionality reduction  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For more details on computing SVD at scale see </a:t>
                </a:r>
              </a:p>
              <a:p>
                <a:pPr marL="0" indent="0">
                  <a:buNone/>
                </a:pPr>
                <a:r>
                  <a:rPr lang="en-US" sz="2000" dirty="0" err="1">
                    <a:cs typeface="Segoe UI" panose="020B0502040204020203" pitchFamily="34" charset="0"/>
                    <a:hlinkClick r:id="rId2" action="ppaction://hlinkfile"/>
                  </a:rPr>
                  <a:t>Leskovec</a:t>
                </a:r>
                <a:r>
                  <a:rPr lang="en-US" sz="2000" dirty="0">
                    <a:cs typeface="Segoe UI" panose="020B0502040204020203" pitchFamily="34" charset="0"/>
                    <a:hlinkClick r:id="rId2" action="ppaction://hlinkfile"/>
                  </a:rPr>
                  <a:t>, et.al., 2020</a:t>
                </a:r>
                <a:endParaRPr lang="en-US" sz="2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000" dirty="0">
                    <a:cs typeface="Segoe UI" panose="020B0502040204020203" pitchFamily="34" charset="0"/>
                  </a:rPr>
                  <a:t>Golub and van Loan, fourth edition</a:t>
                </a:r>
                <a:r>
                  <a:rPr lang="en-US" sz="2000">
                    <a:cs typeface="Segoe UI" panose="020B0502040204020203" pitchFamily="34" charset="0"/>
                  </a:rPr>
                  <a:t>, 2013</a:t>
                </a:r>
                <a:endParaRPr lang="en-US" sz="2000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3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1274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 </a:t>
            </a: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classes, e.g. </a:t>
                </a:r>
                <a:r>
                  <a:rPr lang="en-US" i="1" dirty="0">
                    <a:latin typeface="+mn-lt"/>
                  </a:rPr>
                  <a:t>{-1,1}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inner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dot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product</m:t>
                    </m:r>
                  </m:oMath>
                </a14:m>
                <a:r>
                  <a:rPr lang="en-US" dirty="0">
                    <a:latin typeface="+mn-lt"/>
                  </a:rPr>
                  <a:t>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/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)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≫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 good more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706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Review of eigenvalues and eigenvectors  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embedding space 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r>
                  <a:rPr lang="en-US" dirty="0">
                    <a:latin typeface="+mn-lt"/>
                  </a:rPr>
                  <a:t>for recommenders are an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d to lower dimensional space of dimension 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factors used for all values of each feature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>
                <a:latin typeface="+mn-lt"/>
              </a:rPr>
              <a:t>T-SNE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 – Beyond the scope of this course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the new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21301</TotalTime>
  <Words>2626</Words>
  <Application>Microsoft Office PowerPoint</Application>
  <PresentationFormat>Widescreen</PresentationFormat>
  <Paragraphs>469</Paragraphs>
  <Slides>48</Slides>
  <Notes>24</Notes>
  <HiddenSlides>5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</vt:lpstr>
      <vt:lpstr>Lesson Overview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Linear Dimensionality Reduction - PCA</vt:lpstr>
      <vt:lpstr>Linear Dimensionality Reduction - PCA</vt:lpstr>
      <vt:lpstr>Linear Dimensionality Reduction - PCA</vt:lpstr>
      <vt:lpstr>Review of Eigendecomposition</vt:lpstr>
      <vt:lpstr>Review of Eigenvalues and Eigenvectors</vt:lpstr>
      <vt:lpstr>Review of Eigenvalues and Eigenvectors</vt:lpstr>
      <vt:lpstr>Review of Eigenvalues and Eigenvectors</vt:lpstr>
      <vt:lpstr>Principle Component Decomposition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858</cp:revision>
  <dcterms:created xsi:type="dcterms:W3CDTF">2020-07-25T22:15:22Z</dcterms:created>
  <dcterms:modified xsi:type="dcterms:W3CDTF">2023-07-17T02:07:30Z</dcterms:modified>
</cp:coreProperties>
</file>