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56" r:id="rId2"/>
    <p:sldId id="257" r:id="rId3"/>
    <p:sldId id="259" r:id="rId4"/>
    <p:sldId id="382" r:id="rId5"/>
    <p:sldId id="261" r:id="rId6"/>
    <p:sldId id="258" r:id="rId7"/>
    <p:sldId id="260" r:id="rId8"/>
    <p:sldId id="263" r:id="rId9"/>
    <p:sldId id="365" r:id="rId10"/>
    <p:sldId id="371" r:id="rId11"/>
    <p:sldId id="372" r:id="rId12"/>
    <p:sldId id="270" r:id="rId13"/>
    <p:sldId id="265" r:id="rId14"/>
    <p:sldId id="266" r:id="rId15"/>
    <p:sldId id="262" r:id="rId16"/>
    <p:sldId id="269" r:id="rId17"/>
    <p:sldId id="267" r:id="rId18"/>
    <p:sldId id="268" r:id="rId19"/>
    <p:sldId id="272" r:id="rId20"/>
    <p:sldId id="271" r:id="rId21"/>
    <p:sldId id="274" r:id="rId22"/>
    <p:sldId id="384" r:id="rId23"/>
    <p:sldId id="275" r:id="rId24"/>
    <p:sldId id="385" r:id="rId25"/>
    <p:sldId id="276" r:id="rId26"/>
    <p:sldId id="285" r:id="rId27"/>
    <p:sldId id="286" r:id="rId28"/>
    <p:sldId id="284" r:id="rId29"/>
    <p:sldId id="277" r:id="rId30"/>
    <p:sldId id="279" r:id="rId31"/>
    <p:sldId id="280" r:id="rId32"/>
    <p:sldId id="281" r:id="rId33"/>
    <p:sldId id="282" r:id="rId34"/>
    <p:sldId id="283" r:id="rId35"/>
    <p:sldId id="291" r:id="rId36"/>
    <p:sldId id="377" r:id="rId37"/>
    <p:sldId id="381" r:id="rId38"/>
    <p:sldId id="390" r:id="rId39"/>
    <p:sldId id="391" r:id="rId40"/>
    <p:sldId id="394" r:id="rId41"/>
    <p:sldId id="393" r:id="rId42"/>
    <p:sldId id="395" r:id="rId43"/>
    <p:sldId id="397" r:id="rId44"/>
    <p:sldId id="396" r:id="rId45"/>
    <p:sldId id="398" r:id="rId46"/>
    <p:sldId id="410" r:id="rId47"/>
    <p:sldId id="399" r:id="rId48"/>
    <p:sldId id="406" r:id="rId49"/>
    <p:sldId id="400" r:id="rId50"/>
    <p:sldId id="401" r:id="rId51"/>
    <p:sldId id="402" r:id="rId52"/>
    <p:sldId id="403" r:id="rId53"/>
    <p:sldId id="404" r:id="rId54"/>
    <p:sldId id="405" r:id="rId55"/>
    <p:sldId id="407" r:id="rId56"/>
    <p:sldId id="409" r:id="rId57"/>
    <p:sldId id="408" r:id="rId58"/>
    <p:sldId id="378" r:id="rId59"/>
    <p:sldId id="379" r:id="rId60"/>
    <p:sldId id="292" r:id="rId61"/>
    <p:sldId id="287" r:id="rId62"/>
    <p:sldId id="288" r:id="rId63"/>
    <p:sldId id="386" r:id="rId64"/>
    <p:sldId id="387" r:id="rId65"/>
    <p:sldId id="388" r:id="rId66"/>
    <p:sldId id="380" r:id="rId67"/>
    <p:sldId id="289" r:id="rId68"/>
    <p:sldId id="290" r:id="rId69"/>
    <p:sldId id="411" r:id="rId70"/>
    <p:sldId id="412" r:id="rId71"/>
    <p:sldId id="413" r:id="rId72"/>
    <p:sldId id="414" r:id="rId73"/>
    <p:sldId id="415" r:id="rId74"/>
    <p:sldId id="373" r:id="rId75"/>
    <p:sldId id="374" r:id="rId76"/>
    <p:sldId id="376" r:id="rId77"/>
    <p:sldId id="383" r:id="rId7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72" d="100"/>
          <a:sy n="72" d="100"/>
        </p:scale>
        <p:origin x="70" y="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28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719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0633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6638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2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95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5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20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6496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manning.com/books/algorithms-and-data-structures-for-massive-datasets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0.png"/><Relationship Id="rId9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18" Type="http://schemas.openxmlformats.org/officeDocument/2006/relationships/image" Target="../media/image45.png"/><Relationship Id="rId3" Type="http://schemas.openxmlformats.org/officeDocument/2006/relationships/image" Target="../media/image30.png"/><Relationship Id="rId21" Type="http://schemas.openxmlformats.org/officeDocument/2006/relationships/image" Target="../media/image48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17" Type="http://schemas.openxmlformats.org/officeDocument/2006/relationships/image" Target="../media/image4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3.png"/><Relationship Id="rId20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42.png"/><Relationship Id="rId10" Type="http://schemas.openxmlformats.org/officeDocument/2006/relationships/image" Target="../media/image37.png"/><Relationship Id="rId19" Type="http://schemas.openxmlformats.org/officeDocument/2006/relationships/image" Target="../media/image46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2.png"/><Relationship Id="rId1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4.png"/><Relationship Id="rId20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19" Type="http://schemas.openxmlformats.org/officeDocument/2006/relationships/image" Target="../media/image47.png"/><Relationship Id="rId4" Type="http://schemas.openxmlformats.org/officeDocument/2006/relationships/image" Target="../media/image49.png"/><Relationship Id="rId9" Type="http://schemas.openxmlformats.org/officeDocument/2006/relationships/image" Target="../media/image51.png"/><Relationship Id="rId1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4.png"/><Relationship Id="rId18" Type="http://schemas.openxmlformats.org/officeDocument/2006/relationships/image" Target="../media/image69.png"/><Relationship Id="rId26" Type="http://schemas.openxmlformats.org/officeDocument/2006/relationships/image" Target="../media/image77.png"/><Relationship Id="rId3" Type="http://schemas.openxmlformats.org/officeDocument/2006/relationships/image" Target="../media/image53.png"/><Relationship Id="rId21" Type="http://schemas.openxmlformats.org/officeDocument/2006/relationships/image" Target="../media/image72.png"/><Relationship Id="rId7" Type="http://schemas.openxmlformats.org/officeDocument/2006/relationships/image" Target="../media/image57.png"/><Relationship Id="rId12" Type="http://schemas.openxmlformats.org/officeDocument/2006/relationships/image" Target="../media/image63.png"/><Relationship Id="rId17" Type="http://schemas.openxmlformats.org/officeDocument/2006/relationships/image" Target="../media/image68.png"/><Relationship Id="rId25" Type="http://schemas.openxmlformats.org/officeDocument/2006/relationships/image" Target="../media/image76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2.png"/><Relationship Id="rId24" Type="http://schemas.openxmlformats.org/officeDocument/2006/relationships/image" Target="../media/image75.png"/><Relationship Id="rId32" Type="http://schemas.openxmlformats.org/officeDocument/2006/relationships/image" Target="../media/image83.png"/><Relationship Id="rId5" Type="http://schemas.openxmlformats.org/officeDocument/2006/relationships/image" Target="../media/image55.png"/><Relationship Id="rId15" Type="http://schemas.openxmlformats.org/officeDocument/2006/relationships/image" Target="../media/image66.png"/><Relationship Id="rId23" Type="http://schemas.openxmlformats.org/officeDocument/2006/relationships/image" Target="../media/image74.png"/><Relationship Id="rId28" Type="http://schemas.openxmlformats.org/officeDocument/2006/relationships/image" Target="../media/image79.png"/><Relationship Id="rId10" Type="http://schemas.openxmlformats.org/officeDocument/2006/relationships/image" Target="../media/image61.png"/><Relationship Id="rId19" Type="http://schemas.openxmlformats.org/officeDocument/2006/relationships/image" Target="../media/image70.png"/><Relationship Id="rId31" Type="http://schemas.openxmlformats.org/officeDocument/2006/relationships/image" Target="../media/image82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78.png"/><Relationship Id="rId30" Type="http://schemas.openxmlformats.org/officeDocument/2006/relationships/image" Target="../media/image8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90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9.png"/><Relationship Id="rId4" Type="http://schemas.openxmlformats.org/officeDocument/2006/relationships/image" Target="../media/image98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algo.inria.fr/flajolet/Publications/FlFuGaMe07.pdf" TargetMode="External"/><Relationship Id="rId2" Type="http://schemas.openxmlformats.org/officeDocument/2006/relationships/hyperlink" Target="https://algo.inria.fr/flajolet/Publications/FlMa85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perLogLog" TargetMode="External"/><Relationship Id="rId2" Type="http://schemas.openxmlformats.org/officeDocument/2006/relationships/hyperlink" Target="https://algo.inria.fr/flajolet/Publications/DuFl03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rmonic_mean" TargetMode="External"/><Relationship Id="rId2" Type="http://schemas.openxmlformats.org/officeDocument/2006/relationships/hyperlink" Target="https://algo.inria.fr/flajolet/Publications/FlFuGaMe07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26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38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37.png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png"/><Relationship Id="rId13" Type="http://schemas.openxmlformats.org/officeDocument/2006/relationships/image" Target="../media/image136.png"/><Relationship Id="rId18" Type="http://schemas.openxmlformats.org/officeDocument/2006/relationships/image" Target="../media/image141.png"/><Relationship Id="rId3" Type="http://schemas.openxmlformats.org/officeDocument/2006/relationships/image" Target="../media/image142.png"/><Relationship Id="rId7" Type="http://schemas.openxmlformats.org/officeDocument/2006/relationships/image" Target="../media/image130.png"/><Relationship Id="rId12" Type="http://schemas.openxmlformats.org/officeDocument/2006/relationships/image" Target="../media/image135.png"/><Relationship Id="rId17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4.png"/><Relationship Id="rId5" Type="http://schemas.openxmlformats.org/officeDocument/2006/relationships/image" Target="../media/image128.png"/><Relationship Id="rId15" Type="http://schemas.openxmlformats.org/officeDocument/2006/relationships/image" Target="../media/image144.png"/><Relationship Id="rId10" Type="http://schemas.openxmlformats.org/officeDocument/2006/relationships/image" Target="../media/image133.png"/><Relationship Id="rId4" Type="http://schemas.openxmlformats.org/officeDocument/2006/relationships/image" Target="../media/image127.png"/><Relationship Id="rId9" Type="http://schemas.openxmlformats.org/officeDocument/2006/relationships/image" Target="../media/image132.png"/><Relationship Id="rId14" Type="http://schemas.openxmlformats.org/officeDocument/2006/relationships/image" Target="../media/image143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</a:t>
            </a:r>
            <a:r>
              <a:rPr lang="en-US" sz="1100"/>
              <a:t>2023, 2024, </a:t>
            </a:r>
            <a:r>
              <a:rPr lang="en-US" sz="1100" dirty="0"/>
              <a:t>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Probabilistic sketch algorithms: use hashes to approximate counts, cardinality, quantiles, etc.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Example: Temperature has not changed significantly </a:t>
            </a:r>
          </a:p>
          <a:p>
            <a:pPr lvl="1"/>
            <a:r>
              <a:rPr lang="en-US" dirty="0"/>
              <a:t>Example: Nothing moving in or out of image </a:t>
            </a:r>
          </a:p>
          <a:p>
            <a:pPr lvl="1"/>
            <a:r>
              <a:rPr lang="en-US" dirty="0"/>
              <a:t>Example: 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Example: Set threshold and only report if change more than +/-3% of moving average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of magnitude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Must maintain an estimate in a window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recomputing statistics using all observations in the window in main memory</a:t>
            </a:r>
          </a:p>
          <a:p>
            <a:r>
              <a:rPr lang="en-US" dirty="0"/>
              <a:t>May not scale well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A better approach: 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pPr lvl="1"/>
            <a:r>
              <a:rPr lang="en-US" b="1" dirty="0"/>
              <a:t>Only compute difference!</a:t>
            </a:r>
            <a:endParaRPr lang="en-US" dirty="0"/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  <a:endParaRPr lang="en-US" b="1" dirty="0"/>
          </a:p>
          <a:p>
            <a:r>
              <a:rPr lang="en-US" dirty="0"/>
              <a:t>Can be significant reduction of computation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  <a:p>
            <a:pPr lvl="1"/>
            <a:r>
              <a:rPr lang="en-US" dirty="0"/>
              <a:t>Memory efficient: </a:t>
            </a:r>
            <a:r>
              <a:rPr lang="en-US" b="1" dirty="0"/>
              <a:t>do not need to store past values!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IOT/Sensor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information</a:t>
            </a:r>
          </a:p>
          <a:p>
            <a:pPr lvl="1"/>
            <a:r>
              <a:rPr lang="en-US" dirty="0"/>
              <a:t>Agricultural data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</a:t>
                </a:r>
                <a:r>
                  <a:rPr lang="en-US" b="1" dirty="0"/>
                  <a:t>initial conditions </a:t>
                </a:r>
                <a:r>
                  <a:rPr lang="en-US" dirty="0"/>
                  <a:t>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Choice of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Effect of decay constant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238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7B91D-A415-5792-855E-06CC3401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F5A2D-5230-DA9A-25FA-B5E69536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100381"/>
            <a:ext cx="10515600" cy="5558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evaluate the effect of filtering and decimation of time series? </a:t>
            </a:r>
          </a:p>
          <a:p>
            <a:r>
              <a:rPr lang="en-US" dirty="0"/>
              <a:t>Evaluated the differences between original series and the filtered/decimated series  </a:t>
            </a:r>
          </a:p>
          <a:p>
            <a:r>
              <a:rPr lang="en-US" dirty="0"/>
              <a:t>What does the difference series look like  </a:t>
            </a:r>
          </a:p>
          <a:p>
            <a:pPr lvl="1"/>
            <a:r>
              <a:rPr lang="en-US" dirty="0"/>
              <a:t>How does the magnitude of the errors compare to original values?  </a:t>
            </a:r>
          </a:p>
          <a:p>
            <a:pPr lvl="1"/>
            <a:r>
              <a:rPr lang="en-US" dirty="0"/>
              <a:t>Are the errors fairly uniformly distributed?   </a:t>
            </a:r>
          </a:p>
          <a:p>
            <a:r>
              <a:rPr lang="en-US" dirty="0"/>
              <a:t>Error metrics</a:t>
            </a:r>
          </a:p>
          <a:p>
            <a:pPr lvl="1"/>
            <a:r>
              <a:rPr lang="en-US" dirty="0"/>
              <a:t>RMSE  </a:t>
            </a:r>
          </a:p>
          <a:p>
            <a:pPr lvl="1"/>
            <a:r>
              <a:rPr lang="en-US" dirty="0"/>
              <a:t>MAE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036E439-EF53-994E-9510-D7CDD6B5037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Evaluating Stream Filtering</a:t>
            </a:r>
          </a:p>
        </p:txBody>
      </p:sp>
    </p:spTree>
    <p:extLst>
      <p:ext uri="{BB962C8B-B14F-4D97-AF65-F5344CB8AC3E}">
        <p14:creationId xmlns:p14="http://schemas.microsoft.com/office/powerpoint/2010/main" val="211162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Clicks on </a:t>
            </a:r>
            <a:r>
              <a:rPr lang="en-US"/>
              <a:t>web sites </a:t>
            </a:r>
          </a:p>
          <a:p>
            <a:pPr lvl="1"/>
            <a:r>
              <a:rPr lang="en-US"/>
              <a:t>Vehicles </a:t>
            </a:r>
            <a:r>
              <a:rPr lang="en-US" dirty="0"/>
              <a:t>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occurring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Query specific events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b="1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toward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Bloom filter and quotient filter for event type history</a:t>
            </a:r>
          </a:p>
          <a:p>
            <a:pPr lvl="1"/>
            <a:r>
              <a:rPr lang="en-US" dirty="0"/>
              <a:t>Count-min-sketch algorithm for event counts</a:t>
            </a:r>
          </a:p>
          <a:p>
            <a:pPr lvl="1"/>
            <a:r>
              <a:rPr lang="en-US" dirty="0" err="1"/>
              <a:t>Flajolet</a:t>
            </a:r>
            <a:r>
              <a:rPr lang="en-US" dirty="0"/>
              <a:t>-Martin and hyper-log-log algorithms for cardinality </a:t>
            </a:r>
          </a:p>
          <a:p>
            <a:pPr lvl="1"/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Has an event already occurred previously?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The majority of traffic is often filtered in stream processing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1" y="1324928"/>
            <a:ext cx="6903321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New book on massive scale streaming analytics </a:t>
            </a:r>
          </a:p>
          <a:p>
            <a:r>
              <a:rPr lang="en-US" sz="3200" dirty="0">
                <a:hlinkClick r:id="rId2"/>
              </a:rPr>
              <a:t>Algorithms for Massive Datasets, </a:t>
            </a:r>
            <a:r>
              <a:rPr lang="en-US" dirty="0" err="1">
                <a:hlinkClick r:id="rId2"/>
              </a:rPr>
              <a:t>Medjedovic</a:t>
            </a:r>
            <a:r>
              <a:rPr lang="en-US" dirty="0">
                <a:hlinkClick r:id="rId2"/>
              </a:rPr>
              <a:t>, </a:t>
            </a:r>
            <a:r>
              <a:rPr lang="en-US" dirty="0" err="1">
                <a:hlinkClick r:id="rId2"/>
              </a:rPr>
              <a:t>Tahirovic</a:t>
            </a:r>
            <a:r>
              <a:rPr lang="en-US" dirty="0">
                <a:hlinkClick r:id="rId2"/>
              </a:rPr>
              <a:t>, and </a:t>
            </a:r>
            <a:r>
              <a:rPr lang="en-US" dirty="0" err="1">
                <a:hlinkClick r:id="rId2"/>
              </a:rPr>
              <a:t>Dedovic</a:t>
            </a:r>
            <a:r>
              <a:rPr lang="en-US" dirty="0">
                <a:hlinkClick r:id="rId2"/>
              </a:rPr>
              <a:t>, Manning, 202</a:t>
            </a:r>
            <a:r>
              <a:rPr lang="en-US" dirty="0"/>
              <a:t>2</a:t>
            </a:r>
            <a:endParaRPr lang="en-US" sz="3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5203AD4-4884-5D0A-EDDC-437D2820F8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6534" y="1547208"/>
            <a:ext cx="3429000" cy="429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What are the properties of a Bloom filter? </a:t>
                </a:r>
                <a:endParaRPr lang="en-US" b="1" dirty="0"/>
              </a:p>
              <a:p>
                <a:r>
                  <a:rPr lang="en-US" dirty="0"/>
                  <a:t>Probability of false negative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21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Alternatives to Bloom filter</a:t>
            </a:r>
            <a:endParaRPr lang="en-US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Generally lower false positive rate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Better use of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Event filter with deletes</a:t>
                </a:r>
              </a:p>
              <a:p>
                <a:r>
                  <a:rPr lang="en-US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Addition is +1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Delete is -1 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Must prevent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1927" t="-1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Quotient filter is based on a binary hash function,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/>
                    </m:d>
                  </m:oMath>
                </a14:m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Divide the hash into a quotient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bits and a remainder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4584405" cy="4396501"/>
              </a:xfrm>
              <a:prstGeom prst="rect">
                <a:avLst/>
              </a:prstGeom>
              <a:blipFill>
                <a:blip r:embed="rId3"/>
                <a:stretch>
                  <a:fillRect l="-2793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18E624B-E579-5436-7EB2-628C7A025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3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21DF6716-E8C7-D543-F7B6-13CA3D21EC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379C7BCE-D941-BE3F-B217-C852E2B52C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1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64436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005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1A2ED5-7137-E3B3-7B38-B32CF29A670F}"/>
              </a:ext>
            </a:extLst>
          </p:cNvPr>
          <p:cNvSpPr/>
          <p:nvPr/>
        </p:nvSpPr>
        <p:spPr>
          <a:xfrm>
            <a:off x="9046664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16C91A-4CB9-AACD-04C5-986072932429}"/>
              </a:ext>
            </a:extLst>
          </p:cNvPr>
          <p:cNvSpPr/>
          <p:nvPr/>
        </p:nvSpPr>
        <p:spPr>
          <a:xfrm>
            <a:off x="9039482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/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51F7936-A5D8-7176-488C-51D50E8BC8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203768"/>
                <a:ext cx="1258314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/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6F8819D-7542-9CF1-1BE4-CE0FE65700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516414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27089B98-C466-A9BF-F229-9C1D30667252}"/>
              </a:ext>
            </a:extLst>
          </p:cNvPr>
          <p:cNvSpPr/>
          <p:nvPr/>
        </p:nvSpPr>
        <p:spPr>
          <a:xfrm>
            <a:off x="10304978" y="4713834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D216362-217E-AF7F-21CD-915F8D515D43}"/>
              </a:ext>
            </a:extLst>
          </p:cNvPr>
          <p:cNvSpPr/>
          <p:nvPr/>
        </p:nvSpPr>
        <p:spPr>
          <a:xfrm>
            <a:off x="10297796" y="3203767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/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29F09C5-7C7F-8077-4383-9EBE236599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2037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/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9C29514F-F3C9-BBB8-A2B4-3BB1D4EF6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3516414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18BCA582-5571-F9C0-080D-242BB9368D06}"/>
              </a:ext>
            </a:extLst>
          </p:cNvPr>
          <p:cNvSpPr txBox="1"/>
          <p:nvPr/>
        </p:nvSpPr>
        <p:spPr>
          <a:xfrm>
            <a:off x="8830341" y="2742102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290D569-3207-94ED-A8A6-D0C7C7F6C588}"/>
              </a:ext>
            </a:extLst>
          </p:cNvPr>
          <p:cNvSpPr txBox="1"/>
          <p:nvPr/>
        </p:nvSpPr>
        <p:spPr>
          <a:xfrm>
            <a:off x="10297796" y="2759758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/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=10001001010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FADB48E-AA00-7D79-F51C-FC01BC23D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0345" y="3119693"/>
                <a:ext cx="3541955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/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=10011000111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69EC445-7BD5-E65C-AC22-71FCA044B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6" y="3439318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/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=10011111111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0D8508-854A-9B43-1631-58D3DE46B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7525" y="3757742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/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=10101101101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3867577-69FA-B397-29FF-4F6427C33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426" y="4342145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/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=10110000111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048E63F-6662-6A37-3BE1-3BE061049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706" y="468578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/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=00111111110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E3F5B14-46B0-CDD7-C381-D77CFE74D6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888" y="501614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/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A0F1591-61C1-1B72-654E-EEA77C6B90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9482" y="3816908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/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0B77091-AD9C-C4FB-A2F3-5779CC6E0A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3824114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/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79157E9-78A6-A557-F812-7D605B4AB6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2300" y="4396665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/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147BB53-2AFE-724F-D819-A269C0A9E6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7796" y="4402739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/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C4B3FA7E-3659-EAC3-27B0-AE1936003D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530" y="470112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/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D3CE7B-A7DD-07B8-86DE-48F42DC271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32894" y="5021534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/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C78AF52-B701-C7A7-3235-7826B4EF1A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216" y="4740180"/>
                <a:ext cx="1258314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/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8AD32B2-7B89-1F2C-EFCB-893AC922E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1759" y="5044099"/>
                <a:ext cx="1258314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38200" y="2108747"/>
            <a:ext cx="4584405" cy="43965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The </a:t>
            </a:r>
            <a:r>
              <a:rPr lang="en-US" b="1" dirty="0"/>
              <a:t>quotient</a:t>
            </a:r>
            <a:r>
              <a:rPr lang="en-US" dirty="0"/>
              <a:t> defines a hash bucket</a:t>
            </a:r>
          </a:p>
          <a:p>
            <a:r>
              <a:rPr lang="en-US" dirty="0"/>
              <a:t>The </a:t>
            </a:r>
            <a:r>
              <a:rPr lang="en-US" b="1" dirty="0"/>
              <a:t>remainder</a:t>
            </a:r>
            <a:r>
              <a:rPr lang="en-US" dirty="0"/>
              <a:t> is the value </a:t>
            </a:r>
          </a:p>
          <a:p>
            <a:r>
              <a:rPr lang="en-US" dirty="0"/>
              <a:t>Notice the </a:t>
            </a:r>
            <a:r>
              <a:rPr lang="en-US" b="1" dirty="0"/>
              <a:t>hash collision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BD66A78-8121-2A8B-4F8C-6E12C4E60EA9}"/>
              </a:ext>
            </a:extLst>
          </p:cNvPr>
          <p:cNvCxnSpPr>
            <a:cxnSpLocks/>
          </p:cNvCxnSpPr>
          <p:nvPr/>
        </p:nvCxnSpPr>
        <p:spPr>
          <a:xfrm>
            <a:off x="4864395" y="3816908"/>
            <a:ext cx="821297" cy="720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117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18650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Quotient filter </a:t>
            </a:r>
            <a:r>
              <a:rPr lang="en-US" dirty="0"/>
              <a:t>is memory and computationally efficient  </a:t>
            </a:r>
          </a:p>
          <a:p>
            <a:r>
              <a:rPr lang="en-US" dirty="0"/>
              <a:t>Two key concepts used to manage hash collisions in quotient filters</a:t>
            </a:r>
          </a:p>
          <a:p>
            <a:r>
              <a:rPr lang="en-US" dirty="0"/>
              <a:t>A </a:t>
            </a:r>
            <a:r>
              <a:rPr lang="en-US" b="1" dirty="0"/>
              <a:t>run</a:t>
            </a:r>
            <a:r>
              <a:rPr lang="en-US" dirty="0"/>
              <a:t> is a consecutive sequence of slots occupied with remainders with the same quotient</a:t>
            </a:r>
          </a:p>
          <a:p>
            <a:r>
              <a:rPr lang="en-US" dirty="0"/>
              <a:t>A  </a:t>
            </a:r>
            <a:r>
              <a:rPr lang="en-US" b="1" dirty="0"/>
              <a:t>cluster</a:t>
            </a:r>
            <a:r>
              <a:rPr lang="en-US" dirty="0"/>
              <a:t> is a continuous sequence of one or more runs </a:t>
            </a:r>
          </a:p>
          <a:p>
            <a:pPr lvl="1"/>
            <a:r>
              <a:rPr lang="en-US" dirty="0"/>
              <a:t>Performance of quotient filter relies on the empirical evidence for the prevalence of short clusters    </a:t>
            </a:r>
          </a:p>
          <a:p>
            <a:r>
              <a:rPr lang="en-US" b="1" dirty="0"/>
              <a:t>Linear probing </a:t>
            </a:r>
            <a:r>
              <a:rPr lang="en-US" dirty="0"/>
              <a:t>is used to find open slots   </a:t>
            </a:r>
          </a:p>
          <a:p>
            <a:pPr lvl="1"/>
            <a:r>
              <a:rPr lang="en-US" dirty="0"/>
              <a:t>Remainders with the same quotient are stored consecutively  </a:t>
            </a:r>
          </a:p>
          <a:p>
            <a:pPr lvl="1"/>
            <a:r>
              <a:rPr lang="en-US" dirty="0"/>
              <a:t>Remainders with same quotient are stored in sort order to improve search efficiency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9124450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F7BB06DE-AF76-5C7D-05E6-A34A38F4FB53}"/>
              </a:ext>
            </a:extLst>
          </p:cNvPr>
          <p:cNvSpPr txBox="1">
            <a:spLocks/>
          </p:cNvSpPr>
          <p:nvPr/>
        </p:nvSpPr>
        <p:spPr>
          <a:xfrm>
            <a:off x="800986" y="1716837"/>
            <a:ext cx="7027336" cy="49657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Quotient filters use three bits to manage linear probing to resolve hash collisions</a:t>
            </a:r>
          </a:p>
          <a:p>
            <a:r>
              <a:rPr lang="en-US" b="1" dirty="0"/>
              <a:t>Run Continued </a:t>
            </a:r>
            <a:r>
              <a:rPr lang="en-US" dirty="0"/>
              <a:t>bit is set when the slot is occupied but not the first element of the run   </a:t>
            </a:r>
          </a:p>
          <a:p>
            <a:r>
              <a:rPr lang="en-US" b="1" dirty="0"/>
              <a:t>Is Occupied</a:t>
            </a:r>
            <a:r>
              <a:rPr lang="en-US" dirty="0"/>
              <a:t> bit is set when the slot is occupied by some other hash from another location   </a:t>
            </a:r>
          </a:p>
          <a:p>
            <a:r>
              <a:rPr lang="en-US" b="1" dirty="0"/>
              <a:t>Is Shifted </a:t>
            </a:r>
            <a:r>
              <a:rPr lang="en-US" dirty="0"/>
              <a:t>bit is set to indicate the value in the slot is from another bucket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/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3BE99404-657D-559A-AF18-072825E704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3669" y="4148491"/>
                <a:ext cx="426566" cy="302753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81230471-0A69-E963-8702-CB79BF6C2699}"/>
              </a:ext>
            </a:extLst>
          </p:cNvPr>
          <p:cNvSpPr txBox="1"/>
          <p:nvPr/>
        </p:nvSpPr>
        <p:spPr>
          <a:xfrm rot="5400000">
            <a:off x="7410666" y="2735298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Bucket Occupied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0CBEC5-BF46-5AC2-8E58-F27735CC7316}"/>
              </a:ext>
            </a:extLst>
          </p:cNvPr>
          <p:cNvSpPr txBox="1"/>
          <p:nvPr/>
        </p:nvSpPr>
        <p:spPr>
          <a:xfrm rot="5400000">
            <a:off x="7028203" y="2913631"/>
            <a:ext cx="23925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Run Continued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51E5A3-F557-7642-DFF2-C8DF2CCB676B}"/>
              </a:ext>
            </a:extLst>
          </p:cNvPr>
          <p:cNvSpPr txBox="1"/>
          <p:nvPr/>
        </p:nvSpPr>
        <p:spPr>
          <a:xfrm rot="5400000">
            <a:off x="8238740" y="3151919"/>
            <a:ext cx="1459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Is Shifted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7F0162-A5E3-662F-F3CE-88BDFCD09CFA}"/>
              </a:ext>
            </a:extLst>
          </p:cNvPr>
          <p:cNvSpPr/>
          <p:nvPr/>
        </p:nvSpPr>
        <p:spPr>
          <a:xfrm>
            <a:off x="9241781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475C2D-116A-B744-97CC-6AAFE2083577}"/>
              </a:ext>
            </a:extLst>
          </p:cNvPr>
          <p:cNvSpPr/>
          <p:nvPr/>
        </p:nvSpPr>
        <p:spPr>
          <a:xfrm>
            <a:off x="9227417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/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11030F3-F102-225A-4BC0-A34F8A31B8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15114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/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0011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2A74668-3870-E422-4CC3-1E31EB5980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463792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D9B76409-1D02-CB61-6B1C-FBD3E9F074BC}"/>
              </a:ext>
            </a:extLst>
          </p:cNvPr>
          <p:cNvSpPr/>
          <p:nvPr/>
        </p:nvSpPr>
        <p:spPr>
          <a:xfrm>
            <a:off x="10500095" y="5375059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78C94E-6974-B282-16DE-A26B9A7C97F4}"/>
              </a:ext>
            </a:extLst>
          </p:cNvPr>
          <p:cNvSpPr/>
          <p:nvPr/>
        </p:nvSpPr>
        <p:spPr>
          <a:xfrm>
            <a:off x="10485731" y="4151145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/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001010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88761BAE-DB02-30ED-5AF7-35257A78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151146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/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E57BEB4E-33FB-40D0-083F-4AE82C1B9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5731" y="4463792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/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BE928574-24E5-498F-835A-DB3A4AC09B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4764286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/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1E88AB4-27D1-B78D-BAAA-F9BF1B91CA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06465" y="4771492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/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616CAE3-8F69-0AB9-93D0-9A1631E59A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417" y="5057890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/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200102D1-0230-93FF-F8AF-4145B1055C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2913" y="5063964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/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C371798-94BA-1571-DC24-839B1734E8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3647" y="5362349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/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1645C09-4A42-0B21-3D07-EA8033EFA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8011" y="568275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/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CB328CDE-1277-97C5-BC5F-87ED725C89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333" y="5401405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/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35F7129A-955C-9682-20E3-B542A320E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6876" y="5705324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DC270471-41AC-D380-9C65-6FEB6768F342}"/>
              </a:ext>
            </a:extLst>
          </p:cNvPr>
          <p:cNvSpPr txBox="1"/>
          <p:nvPr/>
        </p:nvSpPr>
        <p:spPr>
          <a:xfrm>
            <a:off x="9039009" y="3731203"/>
            <a:ext cx="14674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Quotient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C7D334D-3199-9B7A-0D2D-3837E7BF2690}"/>
              </a:ext>
            </a:extLst>
          </p:cNvPr>
          <p:cNvSpPr txBox="1"/>
          <p:nvPr/>
        </p:nvSpPr>
        <p:spPr>
          <a:xfrm>
            <a:off x="10506464" y="3748859"/>
            <a:ext cx="15468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Remainder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/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F9D4E44-68A3-77A3-E786-5DC0A6BBD4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289" y="4147240"/>
                <a:ext cx="419385" cy="302753"/>
              </a:xfrm>
              <a:prstGeom prst="rect">
                <a:avLst/>
              </a:prstGeom>
              <a:blipFill>
                <a:blip r:embed="rId1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/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E9B754D-42F0-191D-C1FC-EFB0A2432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4380" y="4145989"/>
                <a:ext cx="361727" cy="302753"/>
              </a:xfrm>
              <a:prstGeom prst="rect">
                <a:avLst/>
              </a:prstGeom>
              <a:blipFill>
                <a:blip r:embed="rId1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/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442E89CA-3F54-BE95-60FB-7DA86E355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5295" y="4448912"/>
                <a:ext cx="426566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/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5DAAE93-E3F4-2FEA-F785-CBFB2815F8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4915" y="4447661"/>
                <a:ext cx="419385" cy="302753"/>
              </a:xfrm>
              <a:prstGeom prst="rect">
                <a:avLst/>
              </a:prstGeom>
              <a:blipFill>
                <a:blip r:embed="rId19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/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FDE5F5B7-6BEC-281B-6E13-149623CD3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006" y="4446410"/>
                <a:ext cx="361727" cy="302753"/>
              </a:xfrm>
              <a:prstGeom prst="rect">
                <a:avLst/>
              </a:prstGeom>
              <a:blipFill>
                <a:blip r:embed="rId20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/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229E4C6-2F4C-9C56-63C5-644915C233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4755332"/>
                <a:ext cx="426566" cy="302753"/>
              </a:xfrm>
              <a:prstGeom prst="rect">
                <a:avLst/>
              </a:prstGeom>
              <a:blipFill>
                <a:blip r:embed="rId21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/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39FF6DF3-E92B-D38E-15D5-08DFD2C34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4754081"/>
                <a:ext cx="419385" cy="302753"/>
              </a:xfrm>
              <a:prstGeom prst="rect">
                <a:avLst/>
              </a:prstGeom>
              <a:blipFill>
                <a:blip r:embed="rId22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/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09A37509-77B7-3881-3ECF-71B6F387A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4752830"/>
                <a:ext cx="361727" cy="302753"/>
              </a:xfrm>
              <a:prstGeom prst="rect">
                <a:avLst/>
              </a:prstGeom>
              <a:blipFill>
                <a:blip r:embed="rId2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/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CC43CA1-5559-EEAD-FF08-52BD3F3C8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1665" y="5063279"/>
                <a:ext cx="426566" cy="302753"/>
              </a:xfrm>
              <a:prstGeom prst="rect">
                <a:avLst/>
              </a:prstGeom>
              <a:blipFill>
                <a:blip r:embed="rId2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/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7298AF09-0551-0C83-2661-0854872AB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1285" y="5062028"/>
                <a:ext cx="419385" cy="302753"/>
              </a:xfrm>
              <a:prstGeom prst="rect">
                <a:avLst/>
              </a:prstGeom>
              <a:blipFill>
                <a:blip r:embed="rId2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/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F1DB7E31-BF87-FD4B-CF92-24040148F2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2376" y="5060777"/>
                <a:ext cx="361727" cy="302753"/>
              </a:xfrm>
              <a:prstGeom prst="rect">
                <a:avLst/>
              </a:prstGeom>
              <a:blipFill>
                <a:blip r:embed="rId26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/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B6915627-86B8-44C2-3648-18831C90D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8847" y="5380448"/>
                <a:ext cx="426566" cy="302753"/>
              </a:xfrm>
              <a:prstGeom prst="rect">
                <a:avLst/>
              </a:prstGeom>
              <a:blipFill>
                <a:blip r:embed="rId2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/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3DC0FAF2-EBCA-A27E-F8D5-CB738CB5C2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467" y="5379197"/>
                <a:ext cx="419385" cy="302753"/>
              </a:xfrm>
              <a:prstGeom prst="rect">
                <a:avLst/>
              </a:prstGeom>
              <a:blipFill>
                <a:blip r:embed="rId28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/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1F541AC8-A568-406F-2A11-45DE677FDF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558" y="5377946"/>
                <a:ext cx="361727" cy="302753"/>
              </a:xfrm>
              <a:prstGeom prst="rect">
                <a:avLst/>
              </a:prstGeom>
              <a:blipFill>
                <a:blip r:embed="rId29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/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30B02E6-1B9F-FE08-818A-231C83C019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0851" y="5674918"/>
                <a:ext cx="426566" cy="302753"/>
              </a:xfrm>
              <a:prstGeom prst="rect">
                <a:avLst/>
              </a:prstGeom>
              <a:blipFill>
                <a:blip r:embed="rId30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/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BB779B9-AC79-0F10-BE76-1C8A37C1FD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0471" y="5673667"/>
                <a:ext cx="419385" cy="302753"/>
              </a:xfrm>
              <a:prstGeom prst="rect">
                <a:avLst/>
              </a:prstGeom>
              <a:blipFill>
                <a:blip r:embed="rId31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/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7F0EE82-B621-A538-F821-127A33FBB5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1562" y="5672416"/>
                <a:ext cx="361727" cy="302753"/>
              </a:xfrm>
              <a:prstGeom prst="rect">
                <a:avLst/>
              </a:prstGeom>
              <a:blipFill>
                <a:blip r:embed="rId32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25475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Example of linear probing for quotient filter </a:t>
                </a:r>
              </a:p>
              <a:p>
                <a:r>
                  <a:rPr lang="en-US" sz="2400" b="1" dirty="0"/>
                  <a:t>State 1</a:t>
                </a:r>
                <a:r>
                  <a:rPr lang="en-US" sz="24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6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600" dirty="0"/>
                  <a:t> </a:t>
                </a:r>
                <a:r>
                  <a:rPr lang="en-US" sz="2400" dirty="0"/>
                  <a:t>to quotient filter </a:t>
                </a:r>
              </a:p>
              <a:p>
                <a:r>
                  <a:rPr lang="en-US" sz="2400" dirty="0"/>
                  <a:t>3 elements in </a:t>
                </a:r>
                <a:r>
                  <a:rPr lang="en-US" sz="2400" b="1" dirty="0"/>
                  <a:t>3 runs </a:t>
                </a:r>
                <a:r>
                  <a:rPr lang="en-US" sz="2400" dirty="0"/>
                  <a:t>and </a:t>
                </a:r>
                <a:r>
                  <a:rPr lang="en-US" sz="2400" b="1" dirty="0"/>
                  <a:t>3 clusters   </a:t>
                </a:r>
              </a:p>
              <a:p>
                <a:r>
                  <a:rPr lang="en-US" sz="2400" dirty="0"/>
                  <a:t>Set </a:t>
                </a:r>
                <a:r>
                  <a:rPr lang="en-US" sz="2400" b="1" dirty="0"/>
                  <a:t>is occupied </a:t>
                </a:r>
                <a:r>
                  <a:rPr lang="en-US" sz="2400" dirty="0"/>
                  <a:t>bit for each </a:t>
                </a:r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02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6" t="-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val 17">
            <a:extLst>
              <a:ext uri="{FF2B5EF4-FFF2-40B4-BE49-F238E27FC236}">
                <a16:creationId xmlns:a16="http://schemas.microsoft.com/office/drawing/2014/main" id="{3A5811E2-369D-6B60-DF95-0B2652ADC6E5}"/>
              </a:ext>
            </a:extLst>
          </p:cNvPr>
          <p:cNvSpPr/>
          <p:nvPr/>
        </p:nvSpPr>
        <p:spPr>
          <a:xfrm>
            <a:off x="6068782" y="3088757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6214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47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5100" dirty="0"/>
                  <a:t>Example of linear probing for quotient filter </a:t>
                </a:r>
              </a:p>
              <a:p>
                <a:r>
                  <a:rPr lang="en-US" sz="5100" b="1" dirty="0"/>
                  <a:t>State 2</a:t>
                </a:r>
                <a:r>
                  <a:rPr lang="en-US" sz="5100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5100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creating </a:t>
                </a:r>
                <a:r>
                  <a:rPr lang="en-US" sz="5100" b="1" dirty="0"/>
                  <a:t>hash collisions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has </a:t>
                </a:r>
                <a:r>
                  <a:rPr lang="en-US" sz="5100" b="1" dirty="0"/>
                  <a:t>is occupied </a:t>
                </a:r>
                <a:r>
                  <a:rPr lang="en-US" sz="5100" dirty="0"/>
                  <a:t>set, so prob one position to right to find slot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sz="51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</a:t>
                </a:r>
                <a:r>
                  <a:rPr lang="en-US" sz="5100" b="1" dirty="0"/>
                  <a:t>continues run </a:t>
                </a:r>
                <a:r>
                  <a:rPr lang="en-US" sz="5100" dirty="0"/>
                  <a:t>so set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</a:t>
                </a:r>
                <a:r>
                  <a:rPr lang="en-US" sz="5100" b="1" dirty="0"/>
                  <a:t>is continuation </a:t>
                </a:r>
                <a:r>
                  <a:rPr lang="en-US" sz="5100" dirty="0"/>
                  <a:t>and </a:t>
                </a:r>
                <a:r>
                  <a:rPr lang="en-US" sz="5100" b="1" dirty="0"/>
                  <a:t>is shifted</a:t>
                </a:r>
                <a:r>
                  <a:rPr lang="en-US" sz="5100" dirty="0"/>
                  <a:t> bits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sz="5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1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5100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5100" dirty="0"/>
                  <a:t> slot </a:t>
                </a:r>
                <a:r>
                  <a:rPr lang="en-US" sz="5100" b="1" dirty="0"/>
                  <a:t>is occupied</a:t>
                </a:r>
                <a:r>
                  <a:rPr lang="en-US" sz="5100" dirty="0"/>
                  <a:t>, by previous run, so probe one position to right, start </a:t>
                </a:r>
                <a:r>
                  <a:rPr lang="en-US" sz="5100" b="1" dirty="0"/>
                  <a:t>new run in cluster</a:t>
                </a:r>
                <a:r>
                  <a:rPr lang="en-US" sz="5100" dirty="0"/>
                  <a:t> and set </a:t>
                </a:r>
                <a:r>
                  <a:rPr lang="en-US" sz="5100" b="1" dirty="0"/>
                  <a:t>is shifted </a:t>
                </a:r>
                <a:r>
                  <a:rPr lang="en-US" sz="5100" dirty="0"/>
                  <a:t>bit</a:t>
                </a:r>
                <a:endParaRPr lang="en-US" sz="5100" b="1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2233153"/>
                <a:ext cx="5267796" cy="4465360"/>
              </a:xfrm>
              <a:prstGeom prst="rect">
                <a:avLst/>
              </a:prstGeom>
              <a:blipFill>
                <a:blip r:embed="rId4"/>
                <a:stretch>
                  <a:fillRect l="-1734" t="-3138" r="-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009D14F-5F80-7326-684F-9755610B5CE2}"/>
              </a:ext>
            </a:extLst>
          </p:cNvPr>
          <p:cNvSpPr/>
          <p:nvPr/>
        </p:nvSpPr>
        <p:spPr>
          <a:xfrm>
            <a:off x="6096000" y="4230860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6542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4109"/>
            <a:ext cx="10515600" cy="557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Quotient filter is memory and computationally efficient 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85AF48-CB5A-9978-EB1F-EEF91CF22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3219" y="1669313"/>
            <a:ext cx="5996398" cy="512309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Example of linear probing for quotient filter </a:t>
                </a:r>
              </a:p>
              <a:p>
                <a:r>
                  <a:rPr lang="en-US" b="1" dirty="0"/>
                  <a:t>State 3</a:t>
                </a:r>
                <a:r>
                  <a:rPr lang="en-US" dirty="0"/>
                  <a:t> add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first run </a:t>
                </a:r>
              </a:p>
              <a:p>
                <a:pPr lvl="1"/>
                <a:r>
                  <a:rPr lang="en-US" dirty="0"/>
                  <a:t>Is occupied bit is unset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b="1" dirty="0"/>
                  <a:t>Recessive linear probing </a:t>
                </a:r>
                <a:r>
                  <a:rPr lang="en-US" dirty="0"/>
                  <a:t>shifts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to right, and all are now in </a:t>
                </a:r>
                <a:r>
                  <a:rPr lang="en-US" b="1" dirty="0"/>
                  <a:t>same cluster 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is now in </a:t>
                </a:r>
                <a:r>
                  <a:rPr lang="en-US" b="1" dirty="0"/>
                  <a:t>first cluster and run </a:t>
                </a:r>
                <a:r>
                  <a:rPr lang="en-US" dirty="0"/>
                  <a:t>with </a:t>
                </a:r>
                <a:r>
                  <a:rPr lang="en-US" b="1" dirty="0"/>
                  <a:t>is occupied </a:t>
                </a:r>
                <a:r>
                  <a:rPr lang="en-US" dirty="0"/>
                  <a:t>bit set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one run</a:t>
                </a:r>
              </a:p>
              <a:p>
                <a:pPr lvl="1"/>
                <a:r>
                  <a:rPr lang="en-US" dirty="0"/>
                  <a:t>Set status bits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A991E4A4-9693-2724-DED8-7319790996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986" y="1716837"/>
                <a:ext cx="5267796" cy="4965726"/>
              </a:xfrm>
              <a:prstGeom prst="rect">
                <a:avLst/>
              </a:prstGeom>
              <a:blipFill>
                <a:blip r:embed="rId4"/>
                <a:stretch>
                  <a:fillRect l="-2312" t="-2088" r="-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BC014049-B347-5630-86DF-BD1FBFF834C1}"/>
              </a:ext>
            </a:extLst>
          </p:cNvPr>
          <p:cNvSpPr/>
          <p:nvPr/>
        </p:nvSpPr>
        <p:spPr>
          <a:xfrm>
            <a:off x="6096000" y="5353492"/>
            <a:ext cx="767953" cy="478465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902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847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applications of large scale event counting</a:t>
            </a:r>
          </a:p>
          <a:p>
            <a:r>
              <a:rPr lang="en-US" dirty="0"/>
              <a:t>Events can be counted offline or online </a:t>
            </a:r>
          </a:p>
          <a:p>
            <a:pPr lvl="1"/>
            <a:r>
              <a:rPr lang="en-US" dirty="0"/>
              <a:t>Counting events by scanning massive databases offline   </a:t>
            </a:r>
          </a:p>
          <a:p>
            <a:pPr lvl="1"/>
            <a:r>
              <a:rPr lang="en-US" dirty="0"/>
              <a:t>Counting events in streams in time windows – our focus here</a:t>
            </a:r>
          </a:p>
          <a:p>
            <a:r>
              <a:rPr lang="en-US" dirty="0"/>
              <a:t>Applications   </a:t>
            </a:r>
          </a:p>
          <a:p>
            <a:pPr lvl="1"/>
            <a:r>
              <a:rPr lang="en-US" dirty="0"/>
              <a:t>Count vehicles in highway sensors    </a:t>
            </a:r>
          </a:p>
          <a:p>
            <a:pPr lvl="1"/>
            <a:r>
              <a:rPr lang="en-US" dirty="0"/>
              <a:t>Count trade volume in capital markets </a:t>
            </a:r>
          </a:p>
          <a:p>
            <a:pPr lvl="1"/>
            <a:r>
              <a:rPr lang="en-US" dirty="0"/>
              <a:t>……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422122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A fully count table needs an entry for every possible event   </a:t>
            </a:r>
          </a:p>
          <a:p>
            <a:pPr lvl="1"/>
            <a:r>
              <a:rPr lang="en-US" dirty="0"/>
              <a:t>Size is unbounded</a:t>
            </a:r>
          </a:p>
          <a:p>
            <a:pPr lvl="1"/>
            <a:r>
              <a:rPr lang="en-US" dirty="0"/>
              <a:t>Unmanageable for large event </a:t>
            </a:r>
          </a:p>
          <a:p>
            <a:r>
              <a:rPr lang="en-US" dirty="0"/>
              <a:t>We need a better approach!    </a:t>
            </a:r>
          </a:p>
          <a:p>
            <a:r>
              <a:rPr lang="en-US" dirty="0"/>
              <a:t>Create a </a:t>
            </a:r>
            <a:r>
              <a:rPr lang="en-US" b="1" dirty="0"/>
              <a:t>sketch</a:t>
            </a:r>
            <a:r>
              <a:rPr lang="en-US" dirty="0"/>
              <a:t> of the counts using hash tables    </a:t>
            </a:r>
          </a:p>
          <a:p>
            <a:pPr lvl="1"/>
            <a:r>
              <a:rPr lang="en-US" b="1" dirty="0"/>
              <a:t>Count is approximated </a:t>
            </a:r>
            <a:r>
              <a:rPr lang="en-US" dirty="0"/>
              <a:t>by  the sketch   </a:t>
            </a:r>
          </a:p>
          <a:p>
            <a:pPr lvl="1"/>
            <a:r>
              <a:rPr lang="en-US" dirty="0"/>
              <a:t>Data structure is of </a:t>
            </a:r>
            <a:r>
              <a:rPr lang="en-US" b="1" dirty="0"/>
              <a:t>fixed compact size</a:t>
            </a:r>
            <a:r>
              <a:rPr lang="en-US" dirty="0"/>
              <a:t>!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870398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14377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compact 2-dimensional data structure</a:t>
            </a:r>
          </a:p>
          <a:p>
            <a:r>
              <a:rPr lang="en-US" dirty="0"/>
              <a:t>Depth, </a:t>
            </a:r>
            <a:r>
              <a:rPr lang="en-US" i="1" dirty="0"/>
              <a:t>d</a:t>
            </a:r>
            <a:r>
              <a:rPr lang="en-US" dirty="0"/>
              <a:t>, hash functions, typically 10s </a:t>
            </a:r>
          </a:p>
          <a:p>
            <a:r>
              <a:rPr lang="en-US" dirty="0"/>
              <a:t>Width, </a:t>
            </a:r>
            <a:r>
              <a:rPr lang="en-US" i="1" dirty="0"/>
              <a:t>w</a:t>
            </a:r>
            <a:r>
              <a:rPr lang="en-US" dirty="0"/>
              <a:t>, buckets, typically 1000s   </a:t>
            </a:r>
            <a:endParaRPr lang="en-US" b="1" dirty="0"/>
          </a:p>
          <a:p>
            <a:r>
              <a:rPr lang="en-US" dirty="0"/>
              <a:t>Compact data structure size leads to hash collisions  </a:t>
            </a:r>
          </a:p>
          <a:p>
            <a:pPr lvl="1"/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469405"/>
                <a:ext cx="1019908" cy="461665"/>
              </a:xfrm>
              <a:prstGeom prst="rect">
                <a:avLst/>
              </a:prstGeom>
              <a:blipFill>
                <a:blip r:embed="rId2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4919690"/>
                <a:ext cx="1019908" cy="461665"/>
              </a:xfrm>
              <a:prstGeom prst="rect">
                <a:avLst/>
              </a:prstGeom>
              <a:blipFill>
                <a:blip r:embed="rId3"/>
                <a:stretch>
                  <a:fillRect l="-1796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369975"/>
                <a:ext cx="1019908" cy="461665"/>
              </a:xfrm>
              <a:prstGeom prst="rect">
                <a:avLst/>
              </a:prstGeom>
              <a:blipFill>
                <a:blip r:embed="rId4"/>
                <a:stretch>
                  <a:fillRect l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/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145" y="5820260"/>
                <a:ext cx="1019908" cy="461665"/>
              </a:xfrm>
              <a:prstGeom prst="rect">
                <a:avLst/>
              </a:prstGeom>
              <a:blipFill>
                <a:blip r:embed="rId5"/>
                <a:stretch>
                  <a:fillRect l="-1796"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843086"/>
              </p:ext>
            </p:extLst>
          </p:nvPr>
        </p:nvGraphicFramePr>
        <p:xfrm>
          <a:off x="3770514" y="4082544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FA28E64-333A-4387-E5FC-A77C30999DFB}"/>
              </a:ext>
            </a:extLst>
          </p:cNvPr>
          <p:cNvSpPr txBox="1"/>
          <p:nvPr/>
        </p:nvSpPr>
        <p:spPr>
          <a:xfrm>
            <a:off x="357144" y="5000643"/>
            <a:ext cx="19870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Depth, </a:t>
            </a:r>
            <a:r>
              <a:rPr lang="en-US" sz="2400" i="1" dirty="0"/>
              <a:t>d</a:t>
            </a:r>
            <a:r>
              <a:rPr lang="en-US" sz="2400" dirty="0"/>
              <a:t>, hash functions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DA85E0-978C-52BE-6CB8-1A7D33E9ABFD}"/>
              </a:ext>
            </a:extLst>
          </p:cNvPr>
          <p:cNvCxnSpPr>
            <a:cxnSpLocks/>
            <a:stCxn id="15" idx="0"/>
          </p:cNvCxnSpPr>
          <p:nvPr/>
        </p:nvCxnSpPr>
        <p:spPr>
          <a:xfrm flipV="1">
            <a:off x="1350675" y="4456796"/>
            <a:ext cx="0" cy="54384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BB0DD11-C18A-F999-3D58-7F2EDEBFBFEF}"/>
              </a:ext>
            </a:extLst>
          </p:cNvPr>
          <p:cNvCxnSpPr>
            <a:cxnSpLocks/>
            <a:stCxn id="15" idx="2"/>
          </p:cNvCxnSpPr>
          <p:nvPr/>
        </p:nvCxnSpPr>
        <p:spPr>
          <a:xfrm>
            <a:off x="1350675" y="5831640"/>
            <a:ext cx="6351" cy="536904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9F213C9-E40A-FC07-2914-3F1523E740F4}"/>
              </a:ext>
            </a:extLst>
          </p:cNvPr>
          <p:cNvSpPr txBox="1"/>
          <p:nvPr/>
        </p:nvSpPr>
        <p:spPr>
          <a:xfrm>
            <a:off x="6565979" y="3544791"/>
            <a:ext cx="2537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Width, </a:t>
            </a:r>
            <a:r>
              <a:rPr lang="en-US" sz="2400" i="1" dirty="0"/>
              <a:t>w</a:t>
            </a:r>
            <a:r>
              <a:rPr lang="en-US" sz="2400" dirty="0"/>
              <a:t>, buckets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AA2D7EF-2029-3900-DF49-6F0BF05A8D04}"/>
              </a:ext>
            </a:extLst>
          </p:cNvPr>
          <p:cNvCxnSpPr>
            <a:cxnSpLocks/>
            <a:stCxn id="22" idx="3"/>
          </p:cNvCxnSpPr>
          <p:nvPr/>
        </p:nvCxnSpPr>
        <p:spPr>
          <a:xfrm>
            <a:off x="9103048" y="3775624"/>
            <a:ext cx="2795466" cy="1233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DF951D2-E896-1262-1904-D73C4F8B6DB2}"/>
              </a:ext>
            </a:extLst>
          </p:cNvPr>
          <p:cNvCxnSpPr>
            <a:cxnSpLocks/>
          </p:cNvCxnSpPr>
          <p:nvPr/>
        </p:nvCxnSpPr>
        <p:spPr>
          <a:xfrm flipH="1" flipV="1">
            <a:off x="3770514" y="3775623"/>
            <a:ext cx="2676769" cy="617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8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algorithm efficiently counts events  </a:t>
            </a:r>
            <a:endParaRPr lang="en-US" b="1" dirty="0"/>
          </a:p>
          <a:p>
            <a:r>
              <a:rPr lang="en-US" dirty="0"/>
              <a:t>A sketch is a minimal representation of a data structure   </a:t>
            </a:r>
          </a:p>
          <a:p>
            <a:r>
              <a:rPr lang="en-US" dirty="0"/>
              <a:t>The count-min-sketch algorithm uses </a:t>
            </a:r>
            <a:r>
              <a:rPr lang="en-US" b="1" dirty="0"/>
              <a:t>probabilistic sampling  </a:t>
            </a:r>
          </a:p>
          <a:p>
            <a:r>
              <a:rPr lang="en-US" dirty="0"/>
              <a:t>Counts of events are added to the hash buckets sketch data structure</a:t>
            </a:r>
          </a:p>
          <a:p>
            <a:r>
              <a:rPr lang="en-US" dirty="0"/>
              <a:t>If no hash collisions, event counts in buckets for event identifier are exact</a:t>
            </a:r>
          </a:p>
          <a:p>
            <a:r>
              <a:rPr lang="en-US" dirty="0"/>
              <a:t>With inevitable </a:t>
            </a:r>
            <a:r>
              <a:rPr lang="en-US" b="1" dirty="0"/>
              <a:t>hash collisions use minimum count </a:t>
            </a:r>
            <a:r>
              <a:rPr lang="en-US" dirty="0"/>
              <a:t>in the hash buckets for the event identifier  </a:t>
            </a:r>
          </a:p>
          <a:p>
            <a:pPr lvl="1"/>
            <a:r>
              <a:rPr lang="en-US" dirty="0"/>
              <a:t>Never get an under-count</a:t>
            </a:r>
          </a:p>
          <a:p>
            <a:pPr lvl="1"/>
            <a:r>
              <a:rPr lang="en-US" dirty="0"/>
              <a:t>Get and over-count with some probability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2672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</a:t>
            </a:r>
            <a:r>
              <a:rPr lang="en-US" i="1" dirty="0"/>
              <a:t>(identifier, occurrences) </a:t>
            </a:r>
          </a:p>
          <a:p>
            <a:r>
              <a:rPr lang="en-US" b="1" dirty="0"/>
              <a:t>Event </a:t>
            </a:r>
            <a:r>
              <a:rPr lang="en-US" b="1" i="1" dirty="0"/>
              <a:t>(u,1)</a:t>
            </a:r>
            <a:r>
              <a:rPr lang="en-US" dirty="0"/>
              <a:t>, add 1 to buckets indexed by hash functions for key </a:t>
            </a:r>
            <a:r>
              <a:rPr lang="en-US" i="1" dirty="0"/>
              <a:t>u</a:t>
            </a:r>
            <a:r>
              <a:rPr lang="en-US" dirty="0"/>
              <a:t> 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5812917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77742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7"/>
            <a:ext cx="10515600" cy="22164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(v,2)</a:t>
            </a:r>
            <a:r>
              <a:rPr lang="en-US" dirty="0"/>
              <a:t>, add 2 to buckets indexed by hash functions, hash collision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3493742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6771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(w,1)</a:t>
            </a:r>
            <a:r>
              <a:rPr lang="en-US" dirty="0"/>
              <a:t>, add 1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0172519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6376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(x,3)</a:t>
            </a:r>
            <a:r>
              <a:rPr lang="en-US" dirty="0"/>
              <a:t>, add 3 to buckets, multiple hash collisions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319368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34594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9282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Count-min-sketch</a:t>
            </a:r>
            <a:r>
              <a:rPr lang="en-US" dirty="0"/>
              <a:t> employs a 2-dimensional data structure   </a:t>
            </a:r>
            <a:endParaRPr lang="en-US" b="1" dirty="0"/>
          </a:p>
          <a:p>
            <a:r>
              <a:rPr lang="en-US" dirty="0"/>
              <a:t>Example, count events u, v, w, x, y</a:t>
            </a:r>
          </a:p>
          <a:p>
            <a:r>
              <a:rPr lang="en-US" dirty="0"/>
              <a:t>Event is tuple, (identifier, occurrences) </a:t>
            </a:r>
          </a:p>
          <a:p>
            <a:r>
              <a:rPr lang="en-US" b="1" dirty="0"/>
              <a:t>Event (y,2)</a:t>
            </a:r>
            <a:r>
              <a:rPr lang="en-US" dirty="0"/>
              <a:t>, add 2 to buckets, hash collision </a:t>
            </a:r>
            <a:endParaRPr lang="en-US" dirty="0">
              <a:highlight>
                <a:srgbClr val="4472C4"/>
              </a:highlight>
              <a:latin typeface="Arial" panose="020B0604020202020204" pitchFamily="34" charset="0"/>
            </a:endParaRP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3991708"/>
                <a:ext cx="1670540" cy="461665"/>
              </a:xfrm>
              <a:prstGeom prst="rect">
                <a:avLst/>
              </a:prstGeom>
              <a:blipFill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7" y="4441993"/>
                <a:ext cx="1670540" cy="461665"/>
              </a:xfrm>
              <a:prstGeom prst="rect">
                <a:avLst/>
              </a:prstGeom>
              <a:blipFill>
                <a:blip r:embed="rId3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6" y="4892278"/>
                <a:ext cx="1670540" cy="461665"/>
              </a:xfrm>
              <a:prstGeom prst="rect">
                <a:avLst/>
              </a:prstGeom>
              <a:blipFill>
                <a:blip r:embed="rId4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=8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675" y="5342563"/>
                <a:ext cx="1670541" cy="461665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9741995"/>
              </p:ext>
            </p:extLst>
          </p:nvPr>
        </p:nvGraphicFramePr>
        <p:xfrm>
          <a:off x="3823677" y="3604847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4949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9321812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7677781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3517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17230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Best estimate of count is </a:t>
            </a:r>
            <a:r>
              <a:rPr lang="en-US" b="1" dirty="0"/>
              <a:t>minimum of counts in buckets </a:t>
            </a:r>
            <a:r>
              <a:rPr lang="en-US" dirty="0"/>
              <a:t>of sketch data structure </a:t>
            </a:r>
          </a:p>
          <a:p>
            <a:r>
              <a:rPr lang="en-US" dirty="0"/>
              <a:t>Count-min-sketch algorithm finds upper bound on count</a:t>
            </a:r>
          </a:p>
          <a:p>
            <a:r>
              <a:rPr lang="en-US" b="1" dirty="0"/>
              <a:t>Actual count may be less than estimate</a:t>
            </a:r>
            <a:r>
              <a:rPr lang="en-US" dirty="0"/>
              <a:t>, never greater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/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3E69D-DC0B-489F-12B2-55C3BC54C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2" y="3587262"/>
                <a:ext cx="509954" cy="461665"/>
              </a:xfrm>
              <a:prstGeom prst="rect">
                <a:avLst/>
              </a:prstGeom>
              <a:blipFill>
                <a:blip r:embed="rId2"/>
                <a:stretch>
                  <a:fillRect l="-1190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/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71330FF-7D8B-EB4A-83C7-6E422CD41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1" y="4037547"/>
                <a:ext cx="509955" cy="461665"/>
              </a:xfrm>
              <a:prstGeom prst="rect">
                <a:avLst/>
              </a:prstGeom>
              <a:blipFill>
                <a:blip r:embed="rId3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/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7463B6E-DAD6-9FFC-2DAD-38ABE77888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60" y="4487832"/>
                <a:ext cx="509956" cy="461665"/>
              </a:xfrm>
              <a:prstGeom prst="rect">
                <a:avLst/>
              </a:prstGeom>
              <a:blipFill>
                <a:blip r:embed="rId4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/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86DB07-CC93-6ADC-CE2E-28454D30D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6259" y="4938117"/>
                <a:ext cx="509957" cy="461665"/>
              </a:xfrm>
              <a:prstGeom prst="rect">
                <a:avLst/>
              </a:prstGeom>
              <a:blipFill>
                <a:blip r:embed="rId5"/>
                <a:stretch>
                  <a:fillRect l="-2381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61A3BD-4862-5A07-0286-5CF93765C0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151747"/>
              </p:ext>
            </p:extLst>
          </p:nvPr>
        </p:nvGraphicFramePr>
        <p:xfrm>
          <a:off x="3823677" y="3200401"/>
          <a:ext cx="50800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5504184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62763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8823034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4477571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747283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5524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5797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083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2748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5044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589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939955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6A970E8-543D-D81B-8ECB-BEA426900423}"/>
              </a:ext>
            </a:extLst>
          </p:cNvPr>
          <p:cNvSpPr txBox="1"/>
          <p:nvPr/>
        </p:nvSpPr>
        <p:spPr>
          <a:xfrm>
            <a:off x="1869831" y="5457218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Min count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48E08C-C114-CB33-0776-3D29E4A68C5F}"/>
              </a:ext>
            </a:extLst>
          </p:cNvPr>
          <p:cNvSpPr txBox="1"/>
          <p:nvPr/>
        </p:nvSpPr>
        <p:spPr>
          <a:xfrm>
            <a:off x="1869831" y="5939044"/>
            <a:ext cx="1817079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Actual count</a:t>
            </a:r>
          </a:p>
        </p:txBody>
      </p:sp>
    </p:spTree>
    <p:extLst>
      <p:ext uri="{BB962C8B-B14F-4D97-AF65-F5344CB8AC3E}">
        <p14:creationId xmlns:p14="http://schemas.microsoft.com/office/powerpoint/2010/main" val="40079273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inevitable </a:t>
                </a:r>
                <a:r>
                  <a:rPr lang="en-US" b="1" dirty="0"/>
                  <a:t>hash collisions use minimum count </a:t>
                </a:r>
                <a:r>
                  <a:rPr lang="en-US" dirty="0"/>
                  <a:t>in the hash buckets for the event identifier  </a:t>
                </a:r>
              </a:p>
              <a:p>
                <a:r>
                  <a:rPr lang="en-US" dirty="0"/>
                  <a:t>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the stream is comprised of event tuples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total sum of frequencies in the stream, over time slot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29341556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 a desired error bound,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, with probability,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work out the required size of the data structure, given expected hash collisions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Count-min-sketch has a trade-off between error and space requirement</a:t>
                </a:r>
              </a:p>
              <a:p>
                <a:r>
                  <a:rPr lang="en-US" dirty="0"/>
                  <a:t>For required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the data structure requires memory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𝛿</m:t>
                                      </m:r>
                                    </m:den>
                                  </m:f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2444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357643906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Count-min-sketch</a:t>
                </a:r>
                <a:r>
                  <a:rPr lang="en-US" dirty="0"/>
                  <a:t> algorithm employs probabilistic sampling  </a:t>
                </a:r>
                <a:endParaRPr lang="en-US" b="1" dirty="0"/>
              </a:p>
              <a:p>
                <a:r>
                  <a:rPr lang="en-US" dirty="0"/>
                  <a:t>With some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we can bound the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𝑒𝑠𝑡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Notice that the upper bound on error is the product of the sum of total counts,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, and the error fraction,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bound is probabilistic </a:t>
                </a:r>
              </a:p>
              <a:p>
                <a:pPr lvl="1"/>
                <a:r>
                  <a:rPr lang="en-US" dirty="0"/>
                  <a:t>Bound can be exceeded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The worst case error is unbonded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9095" y="1207969"/>
                <a:ext cx="10515600" cy="5485225"/>
              </a:xfrm>
              <a:blipFill>
                <a:blip r:embed="rId2"/>
                <a:stretch>
                  <a:fillRect l="-1217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Events </a:t>
            </a:r>
          </a:p>
        </p:txBody>
      </p:sp>
    </p:spTree>
    <p:extLst>
      <p:ext uri="{BB962C8B-B14F-4D97-AF65-F5344CB8AC3E}">
        <p14:creationId xmlns:p14="http://schemas.microsoft.com/office/powerpoint/2010/main" val="16758228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Applications of cardinality – counting distinct events</a:t>
            </a:r>
            <a:endParaRPr lang="en-US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</a:t>
            </a:r>
          </a:p>
          <a:p>
            <a:pPr lvl="1"/>
            <a:r>
              <a:rPr lang="en-US" dirty="0"/>
              <a:t>Not scalable!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Probabilistic sampling algorithm: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algorithm, 1985 </a:t>
            </a:r>
            <a:endParaRPr lang="en-US" dirty="0"/>
          </a:p>
          <a:p>
            <a:pPr lvl="1"/>
            <a:r>
              <a:rPr lang="en-US" dirty="0"/>
              <a:t>Improved approach: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algorithm, 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We can filter massive streams  </a:t>
            </a:r>
          </a:p>
          <a:p>
            <a:pPr lvl="1"/>
            <a:r>
              <a:rPr lang="en-US" dirty="0"/>
              <a:t>Reduce volume of stream data for processing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Idea: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Improvement: </a:t>
            </a:r>
            <a:r>
              <a:rPr lang="en-US" dirty="0" err="1"/>
              <a:t>LogLog</a:t>
            </a:r>
            <a:r>
              <a:rPr lang="en-US" dirty="0"/>
              <a:t> algorithm, </a:t>
            </a:r>
            <a:r>
              <a:rPr lang="en-US" dirty="0">
                <a:hlinkClick r:id="rId2"/>
              </a:rPr>
              <a:t>Durand and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, 2003 </a:t>
            </a:r>
            <a:endParaRPr lang="en-US" dirty="0"/>
          </a:p>
          <a:p>
            <a:pPr lvl="1"/>
            <a:r>
              <a:rPr lang="en-US" dirty="0"/>
              <a:t>Improvement: </a:t>
            </a:r>
            <a:r>
              <a:rPr lang="en-US" dirty="0" err="1">
                <a:hlinkClick r:id="rId3"/>
              </a:rPr>
              <a:t>HyperLogLog</a:t>
            </a:r>
            <a:r>
              <a:rPr lang="en-US" dirty="0">
                <a:hlinkClick r:id="rId3"/>
              </a:rPr>
              <a:t> algorithm </a:t>
            </a:r>
            <a:r>
              <a:rPr lang="en-US"/>
              <a:t>more accurate, 2007</a:t>
            </a:r>
            <a:endParaRPr lang="en-US" dirty="0"/>
          </a:p>
          <a:p>
            <a:r>
              <a:rPr lang="en-US" dirty="0"/>
              <a:t>For a review of many variations discrete events for large-scale streams see Chapter 5 of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- Cardinality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 the least significant 0 bits approximate log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Example: assume uniform distribution of binary hash values  </a:t>
                </a:r>
              </a:p>
              <a:p>
                <a:pPr lvl="1"/>
                <a:r>
                  <a:rPr lang="en-US" dirty="0"/>
                  <a:t>For 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=1/2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2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=1/4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least significant 3 bits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=1/8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Etc.</a:t>
                </a:r>
              </a:p>
              <a:p>
                <a:pPr lvl="1"/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259746"/>
              </a:xfrm>
              <a:blipFill>
                <a:blip r:embed="rId2"/>
                <a:stretch>
                  <a:fillRect l="-1507" t="-24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84F5F2-3FB5-15A7-F606-163B7BCEC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 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4F0720-B6B3-AD51-1032-3AA091DFDB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73A305B4-DB56-0457-D7EE-6987988BA60E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76895719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B9DE4-61F4-EFDF-EFA5-DD6A84A0B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bit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𝑡h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A1415E-5F79-BA37-0603-090C7FDC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8F6F3E9-01BD-D2B7-F4A7-ADF4479B635B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1361836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6633B5-B869-0855-D8E6-461A18F78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endParaRPr lang="en-US" sz="11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limLow>
                                      <m:limLow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r>
                                          <m:rPr>
                                            <m:sty m:val="p"/>
                                          </m:rPr>
                                          <a:rPr lang="en-US">
                                            <a:latin typeface="Cambria Math" panose="02040503050406030204" pitchFamily="18" charset="0"/>
                                          </a:rPr>
                                          <m:t>min</m:t>
                                        </m:r>
                                      </m:e>
                                      <m:lim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 </m:t>
                                        </m:r>
                                      </m:lim>
                                    </m:limLow>
                                  </m:fName>
                                  <m:e>
                                    <m:d>
                                      <m:dPr>
                                        <m:begChr m:val="{"/>
                                        <m:endChr m:val="}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≥0, 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𝑏𝑖𝑡</m:t>
                                        </m:r>
                                        <m:d>
                                          <m:d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func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Assuming a uniform distribution of bits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𝑝𝑟𝑜𝑏𝑎𝑏𝑖𝑙𝑖𝑡𝑦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𝑡𝑟𝑖𝑎𝑙𝑖𝑛𝑔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75C6A-6263-A9C8-A730-6C4162D159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138767"/>
              </a:xfrm>
              <a:blipFill>
                <a:blip r:embed="rId3"/>
                <a:stretch>
                  <a:fillRect l="-1507" t="-2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6870A41-DB6E-516A-0641-9FC8658E57F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02961608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1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 with 5 bit hash: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ρ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64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Improving accuracy of </a:t>
                </a:r>
                <a:r>
                  <a:rPr lang="en-US" dirty="0" err="1"/>
                  <a:t>Flajolet</a:t>
                </a:r>
                <a:r>
                  <a:rPr lang="en-US" dirty="0"/>
                  <a:t>-Martin algorithm</a:t>
                </a:r>
              </a:p>
              <a:p>
                <a:r>
                  <a:rPr lang="en-US" dirty="0"/>
                  <a:t>Accuracy of single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The </a:t>
                </a:r>
                <a:r>
                  <a:rPr lang="en-US" dirty="0" err="1">
                    <a:hlinkClick r:id="rId2"/>
                  </a:rPr>
                  <a:t>hyperloglog</a:t>
                </a:r>
                <a:r>
                  <a:rPr lang="en-US" dirty="0">
                    <a:hlinkClick r:id="rId2"/>
                  </a:rPr>
                  <a:t> algorithm of </a:t>
                </a:r>
                <a:r>
                  <a:rPr lang="en-US" dirty="0" err="1">
                    <a:hlinkClick r:id="rId2"/>
                  </a:rPr>
                  <a:t>Flajolet</a:t>
                </a:r>
                <a:r>
                  <a:rPr lang="en-US" dirty="0">
                    <a:hlinkClick r:id="rId2"/>
                  </a:rPr>
                  <a:t>, et. al, 2007</a:t>
                </a:r>
                <a:endParaRPr lang="en-US" dirty="0"/>
              </a:p>
              <a:p>
                <a:pPr lvl="1"/>
                <a:r>
                  <a:rPr lang="en-US" dirty="0"/>
                  <a:t>Split hash function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 values</a:t>
                </a:r>
              </a:p>
              <a:p>
                <a:pPr lvl="1"/>
                <a:r>
                  <a:rPr lang="en-US" dirty="0"/>
                  <a:t>Take </a:t>
                </a:r>
                <a:r>
                  <a:rPr lang="en-US" dirty="0">
                    <a:hlinkClick r:id="rId3"/>
                  </a:rPr>
                  <a:t>harmonic mean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maximums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4"/>
                <a:stretch>
                  <a:fillRect l="-1217" t="-1966" b="-11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dirty="0" err="1"/>
              <a:t>LogLog</a:t>
            </a:r>
            <a:r>
              <a:rPr lang="en-US" dirty="0"/>
              <a:t> algorithm reduces space requirement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8416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to generate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independent samples </a:t>
                </a:r>
                <a:r>
                  <a:rPr lang="en-US" dirty="0"/>
                  <a:t>for stochastic averaging </a:t>
                </a:r>
              </a:p>
              <a:p>
                <a:r>
                  <a:rPr lang="en-US" dirty="0"/>
                  <a:t>Idea,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hash functions   </a:t>
                </a:r>
              </a:p>
              <a:p>
                <a:pPr lvl="1"/>
                <a:r>
                  <a:rPr lang="en-US" dirty="0"/>
                  <a:t>Slow to compute multiple hash functions </a:t>
                </a:r>
              </a:p>
              <a:p>
                <a:pPr lvl="1"/>
                <a:r>
                  <a:rPr lang="en-US" dirty="0"/>
                  <a:t>Storing hash table for each hash function uses too much memory   </a:t>
                </a:r>
              </a:p>
              <a:p>
                <a:r>
                  <a:rPr lang="en-US" dirty="0"/>
                  <a:t>Solution, 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of binary hash function to create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/>
                  <a:t> buckets</a:t>
                </a:r>
              </a:p>
              <a:p>
                <a:pPr lvl="1"/>
                <a:r>
                  <a:rPr lang="en-US" dirty="0"/>
                  <a:t>Store least significant bits in bucket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9207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5895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1693"/>
            <a:ext cx="10515600" cy="652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Probabilistic sampling and stochastic averaging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dirty="0"/>
                  <a:t>Hash table for probabilistic sampling </a:t>
                </a:r>
                <a:endParaRPr lang="en-US" b="0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binary hash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bits for bucket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Use LSB in each bucket to compute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max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Sampling is noisy with </a:t>
                </a:r>
                <a:r>
                  <a:rPr lang="en-US" b="1" dirty="0">
                    <a:solidFill>
                      <a:srgbClr val="FF0000"/>
                    </a:solidFill>
                  </a:rPr>
                  <a:t>outliers</a:t>
                </a:r>
                <a:r>
                  <a:rPr lang="en-US" dirty="0"/>
                  <a:t>, high and low</a:t>
                </a:r>
              </a:p>
            </p:txBody>
          </p:sp>
        </mc:Choice>
        <mc:Fallback>
          <p:sp>
            <p:nvSpPr>
              <p:cNvPr id="36" name="Content Placeholder 2">
                <a:extLst>
                  <a:ext uri="{FF2B5EF4-FFF2-40B4-BE49-F238E27FC236}">
                    <a16:creationId xmlns:a16="http://schemas.microsoft.com/office/drawing/2014/main" id="{F7BB06DE-AF76-5C7D-05E6-A34A38F4FB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08747"/>
                <a:ext cx="5722088" cy="4396501"/>
              </a:xfrm>
              <a:prstGeom prst="rect">
                <a:avLst/>
              </a:prstGeom>
              <a:blipFill>
                <a:blip r:embed="rId3"/>
                <a:stretch>
                  <a:fillRect l="-2239" t="-2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4D62FC44-A2A7-E9F1-F5E0-8FA81D9B8C6E}"/>
              </a:ext>
            </a:extLst>
          </p:cNvPr>
          <p:cNvSpPr/>
          <p:nvPr/>
        </p:nvSpPr>
        <p:spPr>
          <a:xfrm>
            <a:off x="9493231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23D01093-BEC0-3B0F-1D0C-B275D419F783}"/>
              </a:ext>
            </a:extLst>
          </p:cNvPr>
          <p:cNvSpPr/>
          <p:nvPr/>
        </p:nvSpPr>
        <p:spPr>
          <a:xfrm>
            <a:off x="9486049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/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3928F68-B69A-E0DC-A2E0-864FC2FE71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155922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/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90FE40D-BECF-5351-FBA8-BFDA378885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468568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E9ECC5E5-9AF4-79CA-DDCE-1658C0F7F285}"/>
              </a:ext>
            </a:extLst>
          </p:cNvPr>
          <p:cNvSpPr/>
          <p:nvPr/>
        </p:nvSpPr>
        <p:spPr>
          <a:xfrm>
            <a:off x="10751545" y="466598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422440-121D-2A57-8671-2F1587976B21}"/>
              </a:ext>
            </a:extLst>
          </p:cNvPr>
          <p:cNvSpPr/>
          <p:nvPr/>
        </p:nvSpPr>
        <p:spPr>
          <a:xfrm>
            <a:off x="10744363" y="3155921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/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D84F680-5A48-63CA-EF4D-6BDEFBB7B1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155922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/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0BB20C77-8D4D-4F03-1936-9CA4D8096B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4363" y="3468568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661E2A1F-FD64-F86F-692B-2AC09D0A3668}"/>
              </a:ext>
            </a:extLst>
          </p:cNvPr>
          <p:cNvSpPr txBox="1"/>
          <p:nvPr/>
        </p:nvSpPr>
        <p:spPr>
          <a:xfrm>
            <a:off x="9493228" y="2694256"/>
            <a:ext cx="1251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Bucket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E9EC40A-AB78-294E-B2FD-5C837DB923BB}"/>
              </a:ext>
            </a:extLst>
          </p:cNvPr>
          <p:cNvSpPr txBox="1"/>
          <p:nvPr/>
        </p:nvSpPr>
        <p:spPr>
          <a:xfrm>
            <a:off x="10744363" y="2711912"/>
            <a:ext cx="1258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LSB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/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=1000100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EE7F517-072F-2426-E25C-13FC5E76A5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470" y="3077163"/>
                <a:ext cx="3541955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/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=1010110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B388490-66DD-952D-AAB4-58D04E0B0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1" y="3396788"/>
                <a:ext cx="3541955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/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=1101111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⇏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F0CB97AA-66AD-0095-132B-DAB948E24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50" y="3715212"/>
                <a:ext cx="3541955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/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=0000000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452341A-5733-FC80-D106-84686D532D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6831" y="4643259"/>
                <a:ext cx="3541955" cy="46166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/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=0011100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2C6CE2B-1C18-11A4-040D-40E280747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4013" y="4973616"/>
                <a:ext cx="3541955" cy="461665"/>
              </a:xfrm>
              <a:prstGeom prst="rect">
                <a:avLst/>
              </a:prstGeom>
              <a:blipFill>
                <a:blip r:embed="rId1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/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46EAC1-C08B-30B3-111C-BA39CE495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6049" y="3769062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/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𝟏𝟏𝟏</m:t>
                      </m:r>
                    </m:oMath>
                  </m:oMathPara>
                </a14:m>
                <a:endParaRPr lang="en-US" sz="20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DA3ACDC7-6695-E769-5586-ACAC09B066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3776268"/>
                <a:ext cx="1258314" cy="302753"/>
              </a:xfrm>
              <a:prstGeom prst="rect">
                <a:avLst/>
              </a:prstGeom>
              <a:blipFill>
                <a:blip r:embed="rId14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/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𝟎𝟎𝟎</m:t>
                      </m:r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9A1AD76F-2950-90B3-E42C-726B5C14DF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5097" y="4653278"/>
                <a:ext cx="1258314" cy="302753"/>
              </a:xfrm>
              <a:prstGeom prst="rect">
                <a:avLst/>
              </a:prstGeom>
              <a:blipFill>
                <a:blip r:embed="rId15"/>
                <a:stretch>
                  <a:fillRect b="-576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/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1100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365242A1-7750-5B18-70B1-8900BD907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79461" y="4973688"/>
                <a:ext cx="1258314" cy="302753"/>
              </a:xfrm>
              <a:prstGeom prst="rect">
                <a:avLst/>
              </a:prstGeom>
              <a:blipFill>
                <a:blip r:embed="rId16"/>
                <a:stretch>
                  <a:fillRect b="-384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/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E299E166-E0E1-C11C-556E-14CC0D1132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06783" y="4692334"/>
                <a:ext cx="1258314" cy="302753"/>
              </a:xfrm>
              <a:prstGeom prst="rect">
                <a:avLst/>
              </a:prstGeom>
              <a:blipFill>
                <a:blip r:embed="rId17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/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01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1D80592-E302-5163-7908-E0BC374824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8326" y="4996253"/>
                <a:ext cx="1258314" cy="302753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1029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Probabilistic sampling and stochastic averaging</a:t>
                </a:r>
              </a:p>
              <a:p>
                <a:r>
                  <a:rPr lang="en-US" dirty="0"/>
                  <a:t>Need a stochastic averaging algorithm that is insensitive to outliers from probabilistic sampling    </a:t>
                </a:r>
              </a:p>
              <a:p>
                <a:r>
                  <a:rPr lang="en-US" dirty="0"/>
                  <a:t>Originally used arithmetic mean, but too susceptible to outliers 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LogLog</a:t>
                </a:r>
                <a:r>
                  <a:rPr lang="en-US" dirty="0"/>
                  <a:t> algorithm uses </a:t>
                </a:r>
                <a:r>
                  <a:rPr lang="en-US" b="1" dirty="0"/>
                  <a:t>geometric mean</a:t>
                </a:r>
                <a:r>
                  <a:rPr lang="en-US" dirty="0"/>
                  <a:t>, an improvement</a:t>
                </a:r>
              </a:p>
              <a:p>
                <a:r>
                  <a:rPr lang="en-US" dirty="0"/>
                  <a:t>The </a:t>
                </a:r>
                <a:r>
                  <a:rPr lang="en-US" dirty="0" err="1"/>
                  <a:t>HyperLogLog</a:t>
                </a:r>
                <a:r>
                  <a:rPr lang="en-US" dirty="0"/>
                  <a:t> algorithm uses </a:t>
                </a:r>
                <a:r>
                  <a:rPr lang="en-US" b="1" dirty="0"/>
                  <a:t>harmonic mean</a:t>
                </a:r>
              </a:p>
              <a:p>
                <a:pPr lvl="1"/>
                <a:r>
                  <a:rPr lang="en-US" dirty="0"/>
                  <a:t>Harmonic mean is suitable for heavy-tailed distributions, e.g. outliers</a:t>
                </a:r>
              </a:p>
              <a:p>
                <a:pPr algn="just"/>
                <a:r>
                  <a:rPr lang="en-US" dirty="0"/>
                  <a:t>Harmonic mean of the buckets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𝑏𝑢𝑐𝑘𝑒𝑡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𝑚𝑎𝑥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217" t="-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29300929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</a:t>
            </a:r>
            <a:r>
              <a:rPr lang="en-US" sz="3200"/>
              <a:t>calibration is </a:t>
            </a:r>
            <a:r>
              <a:rPr lang="en-US" sz="3200" dirty="0"/>
              <a:t>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2935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Key points for this lesson</a:t>
            </a:r>
          </a:p>
          <a:p>
            <a:r>
              <a:rPr lang="en-US" sz="3200" dirty="0"/>
              <a:t>Streaming data often arrives at a massive scale</a:t>
            </a:r>
          </a:p>
          <a:p>
            <a:r>
              <a:rPr lang="en-US" sz="3200" dirty="0"/>
              <a:t>Down sample streams with real-number values</a:t>
            </a:r>
          </a:p>
          <a:p>
            <a:pPr lvl="1"/>
            <a:r>
              <a:rPr lang="en-US" dirty="0"/>
              <a:t>Moving averages</a:t>
            </a:r>
          </a:p>
          <a:p>
            <a:pPr lvl="1"/>
            <a:r>
              <a:rPr lang="en-US" dirty="0"/>
              <a:t>Delta coding </a:t>
            </a:r>
          </a:p>
          <a:p>
            <a:pPr lvl="1"/>
            <a:r>
              <a:rPr lang="en-US" dirty="0"/>
              <a:t>Exponential weighting</a:t>
            </a:r>
          </a:p>
          <a:p>
            <a:pPr lvl="1"/>
            <a:r>
              <a:rPr lang="en-US" dirty="0"/>
              <a:t>….</a:t>
            </a:r>
          </a:p>
          <a:p>
            <a:r>
              <a:rPr lang="en-US" dirty="0"/>
              <a:t>Use hashes for discrete event streams   </a:t>
            </a:r>
          </a:p>
          <a:p>
            <a:pPr lvl="1"/>
            <a:r>
              <a:rPr lang="en-US" dirty="0"/>
              <a:t>Uniqueness – have we seen this event type before? </a:t>
            </a:r>
          </a:p>
          <a:p>
            <a:pPr lvl="1"/>
            <a:r>
              <a:rPr lang="en-US" dirty="0"/>
              <a:t>Counts – how many of these events in time interval?</a:t>
            </a:r>
          </a:p>
          <a:p>
            <a:pPr lvl="1"/>
            <a:r>
              <a:rPr lang="en-US" dirty="0"/>
              <a:t>Cardinality – how many event types? </a:t>
            </a:r>
          </a:p>
          <a:p>
            <a:pPr lvl="1"/>
            <a:r>
              <a:rPr lang="en-US" dirty="0"/>
              <a:t>…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83198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/>
              <a:t>Etc.</a:t>
            </a:r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19315</TotalTime>
  <Words>5538</Words>
  <Application>Microsoft Office PowerPoint</Application>
  <PresentationFormat>Widescreen</PresentationFormat>
  <Paragraphs>1268</Paragraphs>
  <Slides>77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83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442</cp:revision>
  <cp:lastPrinted>2019-09-03T23:18:19Z</cp:lastPrinted>
  <dcterms:created xsi:type="dcterms:W3CDTF">2019-08-02T23:14:29Z</dcterms:created>
  <dcterms:modified xsi:type="dcterms:W3CDTF">2024-06-05T14:38:58Z</dcterms:modified>
</cp:coreProperties>
</file>