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7"/>
  </p:notesMasterIdLst>
  <p:sldIdLst>
    <p:sldId id="718" r:id="rId2"/>
    <p:sldId id="764" r:id="rId3"/>
    <p:sldId id="753" r:id="rId4"/>
    <p:sldId id="765" r:id="rId5"/>
    <p:sldId id="689" r:id="rId6"/>
    <p:sldId id="756" r:id="rId7"/>
    <p:sldId id="758" r:id="rId8"/>
    <p:sldId id="767" r:id="rId9"/>
    <p:sldId id="787" r:id="rId10"/>
    <p:sldId id="768" r:id="rId11"/>
    <p:sldId id="782" r:id="rId12"/>
    <p:sldId id="781" r:id="rId13"/>
    <p:sldId id="786" r:id="rId14"/>
    <p:sldId id="780" r:id="rId15"/>
    <p:sldId id="769" r:id="rId16"/>
    <p:sldId id="770" r:id="rId17"/>
    <p:sldId id="766" r:id="rId18"/>
    <p:sldId id="771" r:id="rId19"/>
    <p:sldId id="774" r:id="rId20"/>
    <p:sldId id="777" r:id="rId21"/>
    <p:sldId id="773" r:id="rId22"/>
    <p:sldId id="775" r:id="rId23"/>
    <p:sldId id="783" r:id="rId24"/>
    <p:sldId id="772" r:id="rId25"/>
    <p:sldId id="788" r:id="rId26"/>
    <p:sldId id="779" r:id="rId27"/>
    <p:sldId id="784" r:id="rId28"/>
    <p:sldId id="785" r:id="rId29"/>
    <p:sldId id="778" r:id="rId30"/>
    <p:sldId id="749" r:id="rId31"/>
    <p:sldId id="688" r:id="rId32"/>
    <p:sldId id="754" r:id="rId33"/>
    <p:sldId id="735" r:id="rId34"/>
    <p:sldId id="737" r:id="rId35"/>
    <p:sldId id="736" r:id="rId36"/>
    <p:sldId id="738" r:id="rId37"/>
    <p:sldId id="739" r:id="rId38"/>
    <p:sldId id="763" r:id="rId39"/>
    <p:sldId id="750" r:id="rId40"/>
    <p:sldId id="740" r:id="rId41"/>
    <p:sldId id="741" r:id="rId42"/>
    <p:sldId id="742" r:id="rId43"/>
    <p:sldId id="744" r:id="rId44"/>
    <p:sldId id="745" r:id="rId45"/>
    <p:sldId id="746" r:id="rId46"/>
    <p:sldId id="748" r:id="rId47"/>
    <p:sldId id="759" r:id="rId48"/>
    <p:sldId id="751" r:id="rId49"/>
    <p:sldId id="752" r:id="rId50"/>
    <p:sldId id="734" r:id="rId51"/>
    <p:sldId id="690" r:id="rId52"/>
    <p:sldId id="692" r:id="rId53"/>
    <p:sldId id="693" r:id="rId54"/>
    <p:sldId id="691" r:id="rId55"/>
    <p:sldId id="695" r:id="rId56"/>
    <p:sldId id="719" r:id="rId57"/>
    <p:sldId id="696" r:id="rId58"/>
    <p:sldId id="694" r:id="rId59"/>
    <p:sldId id="697" r:id="rId60"/>
    <p:sldId id="698" r:id="rId61"/>
    <p:sldId id="699" r:id="rId62"/>
    <p:sldId id="700" r:id="rId63"/>
    <p:sldId id="701" r:id="rId64"/>
    <p:sldId id="702" r:id="rId65"/>
    <p:sldId id="703" r:id="rId66"/>
    <p:sldId id="704" r:id="rId67"/>
    <p:sldId id="755" r:id="rId68"/>
    <p:sldId id="705" r:id="rId69"/>
    <p:sldId id="760" r:id="rId70"/>
    <p:sldId id="706" r:id="rId71"/>
    <p:sldId id="707" r:id="rId72"/>
    <p:sldId id="709" r:id="rId73"/>
    <p:sldId id="710" r:id="rId74"/>
    <p:sldId id="711" r:id="rId75"/>
    <p:sldId id="733" r:id="rId76"/>
    <p:sldId id="712" r:id="rId77"/>
    <p:sldId id="727" r:id="rId78"/>
    <p:sldId id="713" r:id="rId79"/>
    <p:sldId id="762" r:id="rId80"/>
    <p:sldId id="714" r:id="rId81"/>
    <p:sldId id="715" r:id="rId82"/>
    <p:sldId id="716" r:id="rId83"/>
    <p:sldId id="717" r:id="rId84"/>
    <p:sldId id="732" r:id="rId85"/>
    <p:sldId id="720" r:id="rId86"/>
    <p:sldId id="721" r:id="rId87"/>
    <p:sldId id="761" r:id="rId88"/>
    <p:sldId id="722" r:id="rId89"/>
    <p:sldId id="729" r:id="rId90"/>
    <p:sldId id="675" r:id="rId91"/>
    <p:sldId id="723" r:id="rId92"/>
    <p:sldId id="725" r:id="rId93"/>
    <p:sldId id="726" r:id="rId94"/>
    <p:sldId id="728" r:id="rId95"/>
    <p:sldId id="731" r:id="rId9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2" autoAdjust="0"/>
    <p:restoredTop sz="94660"/>
  </p:normalViewPr>
  <p:slideViewPr>
    <p:cSldViewPr snapToGrid="0">
      <p:cViewPr varScale="1">
        <p:scale>
          <a:sx n="70" d="100"/>
          <a:sy n="70" d="100"/>
        </p:scale>
        <p:origin x="46" y="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viewProps" Target="viewProps.xml"/><Relationship Id="rId10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presProps" Target="presProps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D534D1-5B48-49E9-A024-C5EAE54CADD0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2EEBAC-B083-4D6F-9402-80E985106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825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7D734B-AC59-6B2C-9041-40370BEC38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1264006-6B93-D0AC-BD1E-90A71723EFF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A95AA25-60F3-E8E5-2F41-81C262FF7E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329553-5BF6-BCE1-07E1-DA0436FE282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1663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F7C4FB-FEF6-2A1B-3021-665C8D9703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702852D-E494-1DDB-7513-58255966864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E8D9056-35C9-E817-0A8B-7E9C64406D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09ACD1-7FD9-BA95-3B94-AB326CA33E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1984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996DBB-E52F-E56E-CF2F-6047CC4F1B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B1051EC-4CA5-8837-9303-4E5B6247EE0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9DE290A-A15C-6D99-1A21-82A4B312FB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32BB76-8E70-7FD4-95A4-3F704422AD2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6311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DEE027-18C7-30C4-2B24-820F876F43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1404C3B-389F-0859-ADC1-312432C6504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D4AC131-DF76-7CA5-0476-925349FB59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D515CF-E1ED-C5FE-115B-0BB8D3181EB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0606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E80D84-F5D7-9B70-9890-F11627CA73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B6E88B9-5048-4286-6B90-BF770E96C80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DD60B85-733C-0CEA-0F4A-01F1309915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777947-BAE2-05E5-8B98-07BF49B230A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473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1AA010-4279-4924-A752-7FB4442285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2C6C045-5A11-27A8-6A57-22BCECB17DB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A5EE0BF-6F34-8CB8-4999-6BEEDF057A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4C6462-06DD-45A5-8819-19A8A3A3B0C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9049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A95DF1-4757-B212-6315-FA84CBC01E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0760858-221F-7F5F-01A0-DD70ED903FF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D51C75F-53D9-F300-567D-F478BCB577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09A625-3EAF-635C-F813-A2559EC27D1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8223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A86699-C697-94C4-B412-3505D5D567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E132D30-2648-DA34-7CEE-03D5AADB1F9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43B87D4-6D12-5CED-7593-01B072178E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B2707D-CC27-04AD-C77C-FA12EB4050F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1646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5E4643-9719-3317-9F52-668C3375CA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7E8FFBC-9D83-5878-AE9D-E229B9B9B67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6067E90-59DD-37E8-12B2-9DE5562509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57E1CE-F4CD-2F9C-3428-11D74CB5D26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9951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9153C9-7E02-9BF3-6F00-3275CF1023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3780E0A-B9AC-492C-C06D-C2653457BE8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B1F7CD4-B102-3A33-D056-41E20D79FE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1EADD0-3ACB-5D70-FD75-F780F0CA319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6563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E811BC-BCB1-097B-C7ED-4486CFD606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C8CC407-9A84-FF1D-862E-A0062605A12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5E97CAA-F227-7BF9-1FCE-2C03B142C4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0C72D1-EEAD-F545-E8D2-F844E65F3E3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532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41793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11A760-4A06-3C16-03BF-D8E49E15F9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9FB5260-750A-DAFC-1C21-AAA48F3D67F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9A97D3A-943A-EF71-FE80-2FFBAF041A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4CD620-8216-976F-826F-546C2B3FA12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15026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275C49-A18B-ACF3-A907-E610876FA5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99DE7F5-53A4-D9C2-5E78-3B4033444B7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4CBDFCF-B52D-FCAC-4123-33BA413FE5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DB62B7-265A-2B9F-705B-EC0A99C3070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62439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34702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29811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69913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05889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56920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6269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96599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2386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04B776-13B6-B6B4-C4C0-819442A9DB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289E57C-06F5-46CE-1428-B435F6C5D38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D028338-FBED-843D-2006-E1185D74EC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ABAB76-0D2A-83D7-8CFA-67128F4911B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16810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52526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69923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85296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41412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42196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8054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20620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13502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32718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5919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382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18265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56267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07899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33800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61808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15061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84754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64114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24081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0747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E7B176-0719-23B5-F766-5DB32C1D1B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258ECC7-E776-657C-632A-672C978EFDE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2E16A4C-FA05-7FF6-6A6D-E0C7AD0358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036E46-A9EE-F179-1923-78E81C301D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1405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36261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797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4259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93818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10589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03676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59227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269958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621329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6340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2CFE69-A745-70B9-4F2A-C97ACD8598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B6DB8D3-D5D6-842C-B9C9-E2EA999F880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9959537-264C-7230-4C1B-7F09F5020B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2F52B4-A2A9-7D1F-CDEC-CBC7EDB704B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029110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571849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031452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796818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419111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060571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588466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063990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575652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580652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583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2B8560-71DB-C205-0597-9E74D487FF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E3508CB-7802-0DBB-737F-70F5E177F30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827EB01-FD23-B86F-0762-7219B977D1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AD3EDC-B63D-94C8-9239-274879E294D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944335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02979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59089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537066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639388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445544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756093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918798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458518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149497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821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79087D-0DC7-6EEE-97E4-397D8D5393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ECD0DAB-0CC1-C222-2E07-FB5FDB4F089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5B64B4D-5979-0A6D-0EC2-F12F11AC3E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05FF45-43DE-E9BB-8216-D041F138DD5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658177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30921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18006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4483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17E578-3355-2245-627B-3F792E7BF0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04AA74B-9B69-677A-E49E-3005D8EE795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AACFAAF-3B3B-417E-381C-F3F180CEA3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853A36-ACC8-604B-BA27-8073288A5D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2491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3BF2D-41FA-4DC4-ACC3-8DBE09B5CD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13E280-A648-496F-85AA-9A66AAFBBE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CF1F5B-8D44-4C83-9847-9551BDB9F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1C3EC5-9432-4A66-9E64-E003554DE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4260A7-E873-4AE3-A514-E4BB65FC7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388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079D8-3828-4F5E-A0BB-AE8F18A2D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B49175-8BA9-4D53-9A50-7147572795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2669A9-F519-4FA9-87F2-1A347FB6E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68528B-FA2D-4D43-8A7A-88991C0E1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E2180F-7D0D-482B-8460-366B45705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566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F92452-B6BA-4A34-9679-D34A2491E7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89B900-A9C9-4E80-B0A6-A832725EC2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58F2A1-3E26-417B-A42B-3427FF814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B67A0C-4E40-41D0-87DD-C9D859600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910001-2CEE-4F16-93B6-4F0DBBE73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5633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39854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7F54C-82AC-4275-8221-D46FC2667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B4F01-9014-47D8-8412-C244B62E1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CB737-AC34-448C-98C8-898605FAE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AE056-A155-42C1-99FF-436668779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F504B6-2335-4095-8B32-5F546DC69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123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E2810-4E61-4DB3-B18D-C9651617E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A02EFD-6306-4EE5-A93E-C3B3D39772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6911E-21ED-48DB-87D1-BAEBD3DE5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F8AC4B-FA15-4C3B-8886-15F84DD59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E126E0-E09D-46FC-99D1-733DF58D6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427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C5468-6E3C-464D-A6F9-9A5E61BD9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FE0FFA-BA3D-4026-B5EE-95A00E43FC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C18753-9280-4B68-B1BA-6C5B41A53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FAF946-8BD2-4E05-B886-1FBA90C04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8ECCFF-AF08-450A-8E24-1D3901548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357094-F2F0-4A8D-A5C3-D80BC46D6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685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ED42C-20FB-433D-B2FA-15722CF5D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D6BDB4-437B-4186-8704-EDB6B55F03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4AE20E-37E7-4857-AB8D-67948CF372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763DCC-87D5-46CD-B027-BA49CC6B1B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433A01-0D20-4787-9FA8-283275AB48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A574D2-843D-4F2D-AF16-E7E1F35B2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E64638-A973-4BE2-AA0D-66B04C9B3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06A5EE-6F5E-4133-B608-A36D2C049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241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A0394-55C9-4C4A-93DB-AAA9493A5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02A156-2986-4ABD-88EB-80463BB88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E26ACC-44A1-415B-AB92-2445AC79E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A5FF18-7690-4BEF-A85B-1A8FDA430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700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F4E047-CF1F-417C-929D-18F844567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AA4F07-AD23-4E5E-9D5E-A87F2D58C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353E95-DB56-411B-BBAF-EB0EAFEE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769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F955A-B592-4DB6-A7B5-B68170C51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51CCC-97B2-4BF2-8369-40860ECB31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1F55B1-BF41-4C84-B04F-06D900AC38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BFF8CC-17EE-455F-8D16-116AB1736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DBF062-FCFC-4AB6-9E1B-1BFB8D9BF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017FCE-EFD7-4175-A763-32BF3DBC6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543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9326B-82FA-4368-92A0-C51E5CC7E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304CE4-5C9C-4E2A-9970-F159A60B7E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C66A65-F884-4AEB-B19D-2497ADCFC0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7EAC10-F420-471E-84BC-C7B24E229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17FE1D-5DF8-4727-A7F1-8BCA4EDE0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922EEE-ACB0-49BB-9812-5ADB795B7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662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7FB1D0-F1BF-42CA-83CA-B3568E5EF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813485-E4D3-4F57-A46D-C56DED0FC0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6A6D78-2DED-4113-B1CF-35F3181329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C183D5-83EE-4A48-BB2E-1FC30CD8E44A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A7174D-3533-4CD4-AD63-7B08E04028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60482C-E75C-4391-BC8F-CC4721087A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621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Inverted_index#:~:text=In%20computer%20science%2C%20an%20inverted,index%2C%20which%20maps%20from%20documents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3.png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3" Type="http://schemas.openxmlformats.org/officeDocument/2006/relationships/hyperlink" Target="https://en.wikipedia.org/wiki/Inverted_index#:~:text=In%20computer%20science%2C%20an%20inverted,index%2C%20which%20maps%20from%20documents" TargetMode="External"/><Relationship Id="rId21" Type="http://schemas.openxmlformats.org/officeDocument/2006/relationships/image" Target="../media/image24.png"/><Relationship Id="rId7" Type="http://schemas.openxmlformats.org/officeDocument/2006/relationships/image" Target="../media/image102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3.png"/><Relationship Id="rId11" Type="http://schemas.openxmlformats.org/officeDocument/2006/relationships/image" Target="../media/image14.png"/><Relationship Id="rId5" Type="http://schemas.openxmlformats.org/officeDocument/2006/relationships/image" Target="../media/image83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19" Type="http://schemas.openxmlformats.org/officeDocument/2006/relationships/image" Target="../media/image22.png"/><Relationship Id="rId4" Type="http://schemas.openxmlformats.org/officeDocument/2006/relationships/image" Target="../media/image72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Relationship Id="rId22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Voronoi_diagram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37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8.pn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5" Type="http://schemas.openxmlformats.org/officeDocument/2006/relationships/image" Target="../media/image39.png"/><Relationship Id="rId10" Type="http://schemas.openxmlformats.org/officeDocument/2006/relationships/image" Target="../media/image44.png"/><Relationship Id="rId4" Type="http://schemas.openxmlformats.org/officeDocument/2006/relationships/image" Target="../media/image381.png"/><Relationship Id="rId9" Type="http://schemas.openxmlformats.org/officeDocument/2006/relationships/image" Target="../media/image4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inria.hal.science/inria-00514462/document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inria.hal.science/inria-00514462/document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603.09320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K-d_tree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90.png"/><Relationship Id="rId4" Type="http://schemas.openxmlformats.org/officeDocument/2006/relationships/hyperlink" Target="https://arxiv.org/pdf/1511.00628" TargetMode="Externa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i.cmu.edu/pub_files/pub1/moore_andrew_1991_1/moore_andrew_1991_1.pdf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arxiv.org/pdf/1806.09823" TargetMode="External"/><Relationship Id="rId5" Type="http://schemas.openxmlformats.org/officeDocument/2006/relationships/hyperlink" Target="https://en.wikipedia.org/wiki/K-d_tree" TargetMode="External"/><Relationship Id="rId4" Type="http://schemas.openxmlformats.org/officeDocument/2006/relationships/hyperlink" Target="https://www.manning.com/books/advanced-algorithms-and-data-structures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2.png"/><Relationship Id="rId4" Type="http://schemas.openxmlformats.org/officeDocument/2006/relationships/image" Target="../media/image5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2.png"/><Relationship Id="rId4" Type="http://schemas.openxmlformats.org/officeDocument/2006/relationships/image" Target="../media/image5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2.png"/><Relationship Id="rId4" Type="http://schemas.openxmlformats.org/officeDocument/2006/relationships/image" Target="../media/image5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2.png"/><Relationship Id="rId4" Type="http://schemas.openxmlformats.org/officeDocument/2006/relationships/image" Target="../media/image5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2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2.png"/><Relationship Id="rId4" Type="http://schemas.openxmlformats.org/officeDocument/2006/relationships/image" Target="../media/image5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2.png"/><Relationship Id="rId4" Type="http://schemas.openxmlformats.org/officeDocument/2006/relationships/image" Target="../media/image52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2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2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2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0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ocality-sensitive_hashing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1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1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0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0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11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1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1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2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0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3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0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22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0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0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0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9.png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1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1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1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1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3.pn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0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0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21.png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1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0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0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5400" y="1636650"/>
            <a:ext cx="9601200" cy="23876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CSCI E-96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Data Mining, Discovery and Exploration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Efficient Similarity Search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15222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7158" y="4791269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3F2317F-F47E-4078-8A9E-272A9AB83B75}"/>
              </a:ext>
            </a:extLst>
          </p:cNvPr>
          <p:cNvSpPr txBox="1"/>
          <p:nvPr/>
        </p:nvSpPr>
        <p:spPr>
          <a:xfrm>
            <a:off x="3348567" y="6421967"/>
            <a:ext cx="5744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Copyright 2021, 2022, 2023, 2024, 2025, Stephen F Elston. All rights reserved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663989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FEEB62-0204-F0B9-249D-FADDE5CB79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273ED-5BF7-A8D8-1651-CB5186D7D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104337"/>
          </a:xfrm>
        </p:spPr>
        <p:txBody>
          <a:bodyPr/>
          <a:lstStyle/>
          <a:p>
            <a:pPr algn="ctr"/>
            <a:r>
              <a:rPr lang="en-US" b="1" dirty="0"/>
              <a:t>Evaluation of ANNS</a:t>
            </a:r>
          </a:p>
        </p:txBody>
      </p:sp>
    </p:spTree>
    <p:extLst>
      <p:ext uri="{BB962C8B-B14F-4D97-AF65-F5344CB8AC3E}">
        <p14:creationId xmlns:p14="http://schemas.microsoft.com/office/powerpoint/2010/main" val="28259976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63D48E-7DDD-6156-0A05-4EB2033943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31A44-874E-8831-E915-8CFF2A4FB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Evaluation of ANNS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0CBF9-87CC-11AC-AD83-94CE226B28C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How do we objectively evaluate ANNS algorithms </a:t>
            </a:r>
          </a:p>
          <a:p>
            <a:r>
              <a:rPr lang="en-US" dirty="0">
                <a:latin typeface="+mn-lt"/>
              </a:rPr>
              <a:t>There are three dimensions of performance </a:t>
            </a:r>
          </a:p>
          <a:p>
            <a:pPr lvl="1"/>
            <a:r>
              <a:rPr lang="en-US" b="1" dirty="0">
                <a:latin typeface="+mn-lt"/>
              </a:rPr>
              <a:t>Recall</a:t>
            </a:r>
            <a:r>
              <a:rPr lang="en-US" dirty="0">
                <a:latin typeface="+mn-lt"/>
              </a:rPr>
              <a:t> measures the fraction of true NNs found by the algorithm </a:t>
            </a:r>
          </a:p>
          <a:p>
            <a:pPr lvl="1"/>
            <a:r>
              <a:rPr lang="en-US" b="1" dirty="0">
                <a:latin typeface="+mn-lt"/>
              </a:rPr>
              <a:t>Memory use </a:t>
            </a:r>
            <a:r>
              <a:rPr lang="en-US" dirty="0">
                <a:latin typeface="+mn-lt"/>
              </a:rPr>
              <a:t>can be the biggest constraint for massive data sets</a:t>
            </a:r>
          </a:p>
          <a:p>
            <a:pPr lvl="1"/>
            <a:r>
              <a:rPr lang="en-US" b="1" dirty="0">
                <a:latin typeface="+mn-lt"/>
              </a:rPr>
              <a:t>Speed</a:t>
            </a:r>
            <a:r>
              <a:rPr lang="en-US" dirty="0">
                <a:latin typeface="+mn-lt"/>
              </a:rPr>
              <a:t> can be important for many applications    </a:t>
            </a:r>
          </a:p>
          <a:p>
            <a:r>
              <a:rPr lang="en-US" dirty="0">
                <a:latin typeface="+mn-lt"/>
              </a:rPr>
              <a:t>Is an invariable trade off between these three dimensions  </a:t>
            </a:r>
          </a:p>
          <a:p>
            <a:pPr lvl="1"/>
            <a:r>
              <a:rPr lang="en-US" dirty="0">
                <a:latin typeface="+mn-lt"/>
              </a:rPr>
              <a:t>Example, we can have high recall if we have sufficient memory and computational capacity  </a:t>
            </a:r>
          </a:p>
          <a:p>
            <a:pPr lvl="1"/>
            <a:r>
              <a:rPr lang="en-US" dirty="0">
                <a:latin typeface="+mn-lt"/>
              </a:rPr>
              <a:t>Generally we must pick two of the three dimensions and accept the third          </a:t>
            </a:r>
          </a:p>
          <a:p>
            <a:endParaRPr lang="en-US" sz="2400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477310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31948C-7DBF-C081-3265-E985D07BDC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EB385-DFA3-AAE5-8083-405D5BD4D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Evaluation of ANNS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509729F-8538-46AB-6453-153A5816362C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8"/>
                <a:ext cx="11525250" cy="469300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How do we objectively evaluate ANNS algorithms </a:t>
                </a:r>
              </a:p>
              <a:p>
                <a:r>
                  <a:rPr lang="en-US" b="1" dirty="0">
                    <a:latin typeface="+mn-lt"/>
                  </a:rPr>
                  <a:t>Recall</a:t>
                </a:r>
                <a:r>
                  <a:rPr lang="en-US" dirty="0">
                    <a:latin typeface="+mn-lt"/>
                  </a:rPr>
                  <a:t> is defined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𝑅𝑒𝑐𝑎𝑙𝑙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𝑇𝑟𝑢𝑒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𝑃𝑜𝑠𝑖𝑡𝑖𝑣𝑒𝑠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𝑇𝑟𝑢𝑒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𝑃𝑜𝑠𝑖𝑡𝑖𝑣𝑒𝑠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𝐹𝑎𝑙𝑠𝑒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𝑁𝑒𝑔𝑎𝑡𝑖𝑣𝑒𝑠</m:t>
                          </m:r>
                        </m:den>
                      </m:f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Ground truth obtained from flat (exact) similarity search</a:t>
                </a:r>
              </a:p>
              <a:p>
                <a:pPr lvl="1"/>
                <a:r>
                  <a:rPr lang="en-US" dirty="0">
                    <a:latin typeface="+mn-lt"/>
                  </a:rPr>
                  <a:t>Ground truth (exact search) contains all True Positives </a:t>
                </a:r>
              </a:p>
              <a:p>
                <a:pPr lvl="1"/>
                <a:r>
                  <a:rPr lang="en-US" dirty="0">
                    <a:latin typeface="+mn-lt"/>
                  </a:rPr>
                  <a:t>True Positives missed by ANNS are considered False Negatives  </a:t>
                </a:r>
              </a:p>
              <a:p>
                <a:pPr marL="457200" lvl="1" indent="0">
                  <a:buNone/>
                </a:pPr>
                <a:endParaRPr lang="en-US" dirty="0">
                  <a:latin typeface="+mn-lt"/>
                </a:endParaRPr>
              </a:p>
              <a:p>
                <a:endParaRPr lang="en-US" sz="2400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509729F-8538-46AB-6453-153A581636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8"/>
                <a:ext cx="11525250" cy="4693009"/>
              </a:xfrm>
              <a:blipFill>
                <a:blip r:embed="rId3"/>
                <a:stretch>
                  <a:fillRect l="-1111" t="-2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61455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08C823-2684-B73C-0FFB-2E8357E191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059D0-2CC7-CABB-3F4C-1827332B8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Evaluation of ANNS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640D3A-2D79-B4B7-8CA3-8042F7DE9864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8"/>
                <a:ext cx="11525250" cy="579322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How do we objectively evaluate ANNS algorithms </a:t>
                </a:r>
              </a:p>
              <a:p>
                <a:r>
                  <a:rPr lang="en-US" dirty="0">
                    <a:latin typeface="+mn-lt"/>
                  </a:rPr>
                  <a:t>For ANNS one usually computes recall for different numbers of nearest neighbors,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pPr lvl="1"/>
                <a:r>
                  <a:rPr lang="en-US" dirty="0">
                    <a:latin typeface="+mn-lt"/>
                  </a:rPr>
                  <a:t>Know as recall@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pPr lvl="1"/>
                <a:r>
                  <a:rPr lang="en-US" dirty="0">
                    <a:latin typeface="+mn-lt"/>
                  </a:rPr>
                  <a:t>Example:</a:t>
                </a:r>
              </a:p>
              <a:p>
                <a:pPr lvl="1"/>
                <a:endParaRPr lang="en-US" dirty="0">
                  <a:latin typeface="+mn-lt"/>
                </a:endParaRPr>
              </a:p>
              <a:p>
                <a:pPr marL="457200" lvl="1" indent="0">
                  <a:buNone/>
                </a:pPr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For more repeatable evaluation we often compute the mean recall for some sample of query vectors </a:t>
                </a:r>
              </a:p>
              <a:p>
                <a:pPr marL="457200" lvl="1" indent="0">
                  <a:buNone/>
                </a:pPr>
                <a:endParaRPr lang="en-US" dirty="0">
                  <a:latin typeface="+mn-lt"/>
                </a:endParaRPr>
              </a:p>
              <a:p>
                <a:endParaRPr lang="en-US" sz="2400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640D3A-2D79-B4B7-8CA3-8042F7DE98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8"/>
                <a:ext cx="11525250" cy="5793223"/>
              </a:xfrm>
              <a:blipFill>
                <a:blip r:embed="rId3"/>
                <a:stretch>
                  <a:fillRect l="-1111" t="-1789" r="-4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D595BB26-ADA2-8A05-D8D3-9D592FF634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9583" y="1931487"/>
            <a:ext cx="1041536" cy="208307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A81E29A-2EF9-8EE8-DD98-940B9CA721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70137" y="4394232"/>
            <a:ext cx="1509999" cy="2083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2955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3C7911-9740-8FD8-4DFC-AD418B3D1D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C4EEF-51A1-DA8A-B0D5-276B04152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104337"/>
          </a:xfrm>
        </p:spPr>
        <p:txBody>
          <a:bodyPr/>
          <a:lstStyle/>
          <a:p>
            <a:pPr algn="ctr"/>
            <a:r>
              <a:rPr lang="en-US" b="1" dirty="0"/>
              <a:t>Inverted File Systems</a:t>
            </a:r>
          </a:p>
        </p:txBody>
      </p:sp>
    </p:spTree>
    <p:extLst>
      <p:ext uri="{BB962C8B-B14F-4D97-AF65-F5344CB8AC3E}">
        <p14:creationId xmlns:p14="http://schemas.microsoft.com/office/powerpoint/2010/main" val="21343105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A70292-F430-0B6A-28F2-B1EFA9B2C2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5234D-2F29-0026-CCA8-34240FC36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Inverted file systems enable look-up by value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BBBB20-5D87-7167-ACC6-D7292658FF5C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6464754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Ordinary file systems or databases map file references to content</a:t>
                </a:r>
              </a:p>
              <a:p>
                <a:r>
                  <a:rPr lang="en-US" dirty="0">
                    <a:latin typeface="+mn-lt"/>
                  </a:rPr>
                  <a:t>Example, a database of files (or web pages) describing simple wood working projects. </a:t>
                </a:r>
              </a:p>
              <a:p>
                <a:r>
                  <a:rPr lang="en-US" dirty="0">
                    <a:latin typeface="+mn-lt"/>
                  </a:rPr>
                  <a:t>With forward indexing all files must scanned to find the files containing projects using oak</a:t>
                </a:r>
              </a:p>
              <a:p>
                <a:r>
                  <a:rPr lang="en-US" dirty="0">
                    <a:latin typeface="+mn-lt"/>
                  </a:rPr>
                  <a:t>A linear search is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+mn-lt"/>
                  </a:rPr>
                  <a:t> operation  </a:t>
                </a:r>
              </a:p>
              <a:p>
                <a:endParaRPr lang="en-US" sz="2400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BBBB20-5D87-7167-ACC6-D7292658FF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6464754" cy="5698998"/>
              </a:xfrm>
              <a:blipFill>
                <a:blip r:embed="rId3"/>
                <a:stretch>
                  <a:fillRect l="-1981" t="-1818" r="-16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D502027-A6A7-01D7-964F-31A054A0B5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9161249"/>
              </p:ext>
            </p:extLst>
          </p:nvPr>
        </p:nvGraphicFramePr>
        <p:xfrm>
          <a:off x="7541491" y="827621"/>
          <a:ext cx="1425117" cy="593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5117">
                  <a:extLst>
                    <a:ext uri="{9D8B030D-6E8A-4147-A177-3AD203B41FA5}">
                      <a16:colId xmlns:a16="http://schemas.microsoft.com/office/drawing/2014/main" val="41756597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File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7259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7982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7190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1752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28106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3199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781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1112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1791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4364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64718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7021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006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6948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9233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3007516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F9B56B3-4AB6-19DA-923A-EE925F4755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3977618"/>
              </p:ext>
            </p:extLst>
          </p:nvPr>
        </p:nvGraphicFramePr>
        <p:xfrm>
          <a:off x="9993466" y="832701"/>
          <a:ext cx="1486511" cy="5928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6511">
                  <a:extLst>
                    <a:ext uri="{9D8B030D-6E8A-4147-A177-3AD203B41FA5}">
                      <a16:colId xmlns:a16="http://schemas.microsoft.com/office/drawing/2014/main" val="41756597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Wood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7259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Oak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7982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7190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Oak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1752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Maple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28106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Fir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3199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Maple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781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Fir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1112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Oak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1791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Maple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4364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Fir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64718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Maple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7021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006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Maple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6948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Oak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9233717"/>
                  </a:ext>
                </a:extLst>
              </a:tr>
              <a:tr h="27952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Oak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3007516"/>
                  </a:ext>
                </a:extLst>
              </a:tr>
            </a:tbl>
          </a:graphicData>
        </a:graphic>
      </p:graphicFrame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6B57D91-4A69-3E19-2637-AA222CE26F42}"/>
              </a:ext>
            </a:extLst>
          </p:cNvPr>
          <p:cNvCxnSpPr/>
          <p:nvPr/>
        </p:nvCxnSpPr>
        <p:spPr>
          <a:xfrm>
            <a:off x="8982635" y="1364265"/>
            <a:ext cx="102686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F0EDB56-661F-9496-895E-B95D38EA05BB}"/>
              </a:ext>
            </a:extLst>
          </p:cNvPr>
          <p:cNvCxnSpPr/>
          <p:nvPr/>
        </p:nvCxnSpPr>
        <p:spPr>
          <a:xfrm>
            <a:off x="8982634" y="1767037"/>
            <a:ext cx="102686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19F4C70-91B8-8CAB-0DDD-5596A3587D7E}"/>
              </a:ext>
            </a:extLst>
          </p:cNvPr>
          <p:cNvCxnSpPr/>
          <p:nvPr/>
        </p:nvCxnSpPr>
        <p:spPr>
          <a:xfrm>
            <a:off x="8982631" y="2142594"/>
            <a:ext cx="102686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2A91B32-04A4-8F8D-2B51-792125849A3B}"/>
              </a:ext>
            </a:extLst>
          </p:cNvPr>
          <p:cNvCxnSpPr/>
          <p:nvPr/>
        </p:nvCxnSpPr>
        <p:spPr>
          <a:xfrm>
            <a:off x="8966608" y="2512710"/>
            <a:ext cx="102686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C8B04F4-0E62-3E83-6162-D2BC012CBE2D}"/>
              </a:ext>
            </a:extLst>
          </p:cNvPr>
          <p:cNvCxnSpPr/>
          <p:nvPr/>
        </p:nvCxnSpPr>
        <p:spPr>
          <a:xfrm>
            <a:off x="8966607" y="2871939"/>
            <a:ext cx="102686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FA9E700-08F0-EB65-43DD-5CE50D4EC173}"/>
              </a:ext>
            </a:extLst>
          </p:cNvPr>
          <p:cNvCxnSpPr/>
          <p:nvPr/>
        </p:nvCxnSpPr>
        <p:spPr>
          <a:xfrm>
            <a:off x="8966599" y="3263825"/>
            <a:ext cx="102686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E19863A-422B-03B5-2014-ADD0460E015E}"/>
              </a:ext>
            </a:extLst>
          </p:cNvPr>
          <p:cNvCxnSpPr/>
          <p:nvPr/>
        </p:nvCxnSpPr>
        <p:spPr>
          <a:xfrm>
            <a:off x="8966599" y="3639382"/>
            <a:ext cx="102686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BE61842-0C0D-A583-D24B-7A16D4730CD9}"/>
              </a:ext>
            </a:extLst>
          </p:cNvPr>
          <p:cNvCxnSpPr/>
          <p:nvPr/>
        </p:nvCxnSpPr>
        <p:spPr>
          <a:xfrm>
            <a:off x="8966606" y="4020382"/>
            <a:ext cx="102686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601863E-D932-E547-F19B-0AF2FE170EB3}"/>
              </a:ext>
            </a:extLst>
          </p:cNvPr>
          <p:cNvCxnSpPr/>
          <p:nvPr/>
        </p:nvCxnSpPr>
        <p:spPr>
          <a:xfrm>
            <a:off x="8966605" y="4352397"/>
            <a:ext cx="102686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DD42E9F-1812-8923-477E-AFDD49E49D27}"/>
              </a:ext>
            </a:extLst>
          </p:cNvPr>
          <p:cNvCxnSpPr/>
          <p:nvPr/>
        </p:nvCxnSpPr>
        <p:spPr>
          <a:xfrm>
            <a:off x="8966604" y="4684412"/>
            <a:ext cx="102686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5A7A2D8-2BA2-592D-0308-A0E90D3DEE90}"/>
              </a:ext>
            </a:extLst>
          </p:cNvPr>
          <p:cNvCxnSpPr/>
          <p:nvPr/>
        </p:nvCxnSpPr>
        <p:spPr>
          <a:xfrm>
            <a:off x="8966603" y="5070855"/>
            <a:ext cx="102686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9DB6E6A-8CC3-0F44-E09A-211DD3DB0C4A}"/>
              </a:ext>
            </a:extLst>
          </p:cNvPr>
          <p:cNvCxnSpPr/>
          <p:nvPr/>
        </p:nvCxnSpPr>
        <p:spPr>
          <a:xfrm>
            <a:off x="8966602" y="5457298"/>
            <a:ext cx="102686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9472065-5966-D93F-4F0E-FD79E825749F}"/>
              </a:ext>
            </a:extLst>
          </p:cNvPr>
          <p:cNvCxnSpPr/>
          <p:nvPr/>
        </p:nvCxnSpPr>
        <p:spPr>
          <a:xfrm>
            <a:off x="8966601" y="5843741"/>
            <a:ext cx="102686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D174D56-98BC-89DC-8DF8-292D75390053}"/>
              </a:ext>
            </a:extLst>
          </p:cNvPr>
          <p:cNvCxnSpPr/>
          <p:nvPr/>
        </p:nvCxnSpPr>
        <p:spPr>
          <a:xfrm>
            <a:off x="8966600" y="6230184"/>
            <a:ext cx="102686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0EA11A7-5A92-A76E-026B-73F5605793E9}"/>
              </a:ext>
            </a:extLst>
          </p:cNvPr>
          <p:cNvCxnSpPr/>
          <p:nvPr/>
        </p:nvCxnSpPr>
        <p:spPr>
          <a:xfrm>
            <a:off x="8966599" y="6616627"/>
            <a:ext cx="102686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26352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6AB907-400D-8116-79FC-E3AF6599E0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3EAD2-7095-C4C7-9DEB-65F1B9A1C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Inverted file systems enable look-up by value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4CE376-8EEE-5630-9178-A18BF563C31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6434163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>
                    <a:latin typeface="+mn-lt"/>
                    <a:hlinkClick r:id="rId3"/>
                  </a:rPr>
                  <a:t>Inverted file index </a:t>
                </a:r>
                <a:r>
                  <a:rPr lang="en-US" dirty="0">
                    <a:latin typeface="+mn-lt"/>
                  </a:rPr>
                  <a:t>maps content to location </a:t>
                </a:r>
                <a:endParaRPr lang="en-US" i="1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Example, a database of files (or web pages) describing simple wood working projects. </a:t>
                </a:r>
              </a:p>
              <a:p>
                <a:r>
                  <a:rPr lang="en-US" dirty="0">
                    <a:latin typeface="+mn-lt"/>
                  </a:rPr>
                  <a:t>Inverted maps wood types to files with projects containing that wood type </a:t>
                </a:r>
              </a:p>
              <a:p>
                <a:r>
                  <a:rPr lang="en-US" dirty="0">
                    <a:latin typeface="+mn-lt"/>
                  </a:rPr>
                  <a:t>Notice the </a:t>
                </a:r>
                <a:r>
                  <a:rPr lang="en-US" b="1" dirty="0">
                    <a:latin typeface="+mn-lt"/>
                  </a:rPr>
                  <a:t>memory compression</a:t>
                </a:r>
              </a:p>
              <a:p>
                <a:r>
                  <a:rPr lang="en-US" dirty="0">
                    <a:latin typeface="+mn-lt"/>
                  </a:rPr>
                  <a:t>Search has </a:t>
                </a:r>
                <a:r>
                  <a:rPr lang="en-US" b="1" dirty="0">
                    <a:latin typeface="+mn-lt"/>
                  </a:rPr>
                  <a:t>sublinear complexity</a:t>
                </a:r>
                <a:r>
                  <a:rPr lang="en-US" dirty="0">
                    <a:latin typeface="+mn-lt"/>
                  </a:rPr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𝐷𝑁</m:t>
                          </m:r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4CE376-8EEE-5630-9178-A18BF563C3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6434163" cy="5698998"/>
              </a:xfrm>
              <a:blipFill>
                <a:blip r:embed="rId4"/>
                <a:stretch>
                  <a:fillRect l="-199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90FB14D-03DD-CB07-C4FF-F9A668E506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4167185"/>
              </p:ext>
            </p:extLst>
          </p:nvPr>
        </p:nvGraphicFramePr>
        <p:xfrm>
          <a:off x="6925129" y="2363408"/>
          <a:ext cx="157117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1171">
                  <a:extLst>
                    <a:ext uri="{9D8B030D-6E8A-4147-A177-3AD203B41FA5}">
                      <a16:colId xmlns:a16="http://schemas.microsoft.com/office/drawing/2014/main" val="23090955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Wood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1083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Oak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52604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8806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Fir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34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Maple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406097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5D6DD76D-E28C-239C-6D22-D7BD65D0E26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30258290"/>
                  </p:ext>
                </p:extLst>
              </p:nvPr>
            </p:nvGraphicFramePr>
            <p:xfrm>
              <a:off x="9236529" y="2363408"/>
              <a:ext cx="2895600" cy="18491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895600">
                      <a:extLst>
                        <a:ext uri="{9D8B030D-6E8A-4147-A177-3AD203B41FA5}">
                          <a16:colId xmlns:a16="http://schemas.microsoft.com/office/drawing/2014/main" val="230909556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File IDs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610839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dirty="0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101,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b="0" i="0" dirty="0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103, 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dirty="0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108,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b="0" i="0" dirty="0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dirty="0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114,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b="0" i="0" dirty="0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dirty="0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115 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3526049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dirty="0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10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b="0" i="0" dirty="0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2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dirty="0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,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 112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088068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dirty="0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10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b="0" i="0" dirty="0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5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dirty="0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, 1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b="0" i="0" dirty="0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07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dirty="0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, 11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b="0" i="0" dirty="0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0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dirty="0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 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334064"/>
                      </a:ext>
                    </a:extLst>
                  </a:tr>
                  <a:tr h="289803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104</m:t>
                                    </m:r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 106, 109, 111, 113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406097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5D6DD76D-E28C-239C-6D22-D7BD65D0E26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30258290"/>
                  </p:ext>
                </p:extLst>
              </p:nvPr>
            </p:nvGraphicFramePr>
            <p:xfrm>
              <a:off x="9236529" y="2363408"/>
              <a:ext cx="2895600" cy="18491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895600">
                      <a:extLst>
                        <a:ext uri="{9D8B030D-6E8A-4147-A177-3AD203B41FA5}">
                          <a16:colId xmlns:a16="http://schemas.microsoft.com/office/drawing/2014/main" val="230909556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File IDs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610839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10" t="-108197" r="-840" b="-3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3526049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10" t="-204839" r="-840" b="-1983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88068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10" t="-309836" r="-840" b="-1016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33406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10" t="-416667" r="-840" b="-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44060979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AA26CDA-83BE-56D1-5B90-8CC8A7D86E97}"/>
              </a:ext>
            </a:extLst>
          </p:cNvPr>
          <p:cNvCxnSpPr>
            <a:cxnSpLocks/>
          </p:cNvCxnSpPr>
          <p:nvPr/>
        </p:nvCxnSpPr>
        <p:spPr>
          <a:xfrm>
            <a:off x="8496300" y="2906486"/>
            <a:ext cx="74022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2C40270-F74B-BA5E-D99D-36CDA6FEBAB6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8496300" y="3287968"/>
            <a:ext cx="740229" cy="25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BCAF5C8-9377-3288-D102-5276A11BD4C6}"/>
              </a:ext>
            </a:extLst>
          </p:cNvPr>
          <p:cNvCxnSpPr>
            <a:cxnSpLocks/>
          </p:cNvCxnSpPr>
          <p:nvPr/>
        </p:nvCxnSpPr>
        <p:spPr>
          <a:xfrm flipV="1">
            <a:off x="8496300" y="3669450"/>
            <a:ext cx="740229" cy="25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BB751B3-F498-DCF2-9BE9-CDAA64B42EFC}"/>
              </a:ext>
            </a:extLst>
          </p:cNvPr>
          <p:cNvCxnSpPr>
            <a:cxnSpLocks/>
          </p:cNvCxnSpPr>
          <p:nvPr/>
        </p:nvCxnSpPr>
        <p:spPr>
          <a:xfrm flipV="1">
            <a:off x="8496300" y="4050932"/>
            <a:ext cx="740229" cy="25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8351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E4A2A4-799D-406D-1F58-94812A5B91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D71AB-5E80-DC5F-6C7B-09206EE16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104337"/>
          </a:xfrm>
        </p:spPr>
        <p:txBody>
          <a:bodyPr/>
          <a:lstStyle/>
          <a:p>
            <a:pPr algn="ctr"/>
            <a:r>
              <a:rPr lang="en-US" b="1" dirty="0"/>
              <a:t>Coarse Quantization</a:t>
            </a:r>
          </a:p>
        </p:txBody>
      </p:sp>
    </p:spTree>
    <p:extLst>
      <p:ext uri="{BB962C8B-B14F-4D97-AF65-F5344CB8AC3E}">
        <p14:creationId xmlns:p14="http://schemas.microsoft.com/office/powerpoint/2010/main" val="26853172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532A00BE-2649-3C9A-5655-2ED0685DDA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D409D-A940-5AC7-410A-0535EF4E0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Coarse coding divides the search region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614C5D-36F4-EAD2-8E57-871B4FAE6311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5153025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>
                    <a:latin typeface="+mn-lt"/>
                    <a:hlinkClick r:id="rId3"/>
                  </a:rPr>
                  <a:t>Inverted file index </a:t>
                </a:r>
                <a:r>
                  <a:rPr lang="en-US" dirty="0">
                    <a:latin typeface="+mn-lt"/>
                  </a:rPr>
                  <a:t>maps content to location </a:t>
                </a:r>
                <a:endParaRPr lang="en-US" i="1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Example, a database of files (or web pages) describing simple wood working projects. </a:t>
                </a:r>
              </a:p>
              <a:p>
                <a:r>
                  <a:rPr lang="en-US" dirty="0">
                    <a:latin typeface="+mn-lt"/>
                  </a:rPr>
                  <a:t>Inverted maps wood types to files with projects containing that wood type </a:t>
                </a:r>
              </a:p>
              <a:p>
                <a:r>
                  <a:rPr lang="en-US" dirty="0">
                    <a:latin typeface="+mn-lt"/>
                  </a:rPr>
                  <a:t>Notice the compression, search has </a:t>
                </a:r>
                <a:r>
                  <a:rPr lang="en-US" b="1" dirty="0">
                    <a:latin typeface="+mn-lt"/>
                  </a:rPr>
                  <a:t>sublinear complexity</a:t>
                </a:r>
                <a:r>
                  <a:rPr lang="en-US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614C5D-36F4-EAD2-8E57-871B4FAE63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5153025" cy="5698998"/>
              </a:xfrm>
              <a:blipFill>
                <a:blip r:embed="rId4"/>
                <a:stretch>
                  <a:fillRect l="-2485" t="-1818" r="-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52E6A95-FD28-F220-91EF-2F4CD0EAE817}"/>
              </a:ext>
            </a:extLst>
          </p:cNvPr>
          <p:cNvCxnSpPr>
            <a:cxnSpLocks/>
          </p:cNvCxnSpPr>
          <p:nvPr/>
        </p:nvCxnSpPr>
        <p:spPr>
          <a:xfrm flipV="1">
            <a:off x="7777843" y="2950028"/>
            <a:ext cx="566057" cy="566058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812AA1D-2670-AAAD-888D-4F54EDDC525D}"/>
              </a:ext>
            </a:extLst>
          </p:cNvPr>
          <p:cNvCxnSpPr>
            <a:cxnSpLocks/>
          </p:cNvCxnSpPr>
          <p:nvPr/>
        </p:nvCxnSpPr>
        <p:spPr>
          <a:xfrm flipH="1">
            <a:off x="8305800" y="2906486"/>
            <a:ext cx="413657" cy="43542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3E90660-4869-F849-1D10-EA40E1453AEC}"/>
              </a:ext>
            </a:extLst>
          </p:cNvPr>
          <p:cNvCxnSpPr>
            <a:cxnSpLocks/>
          </p:cNvCxnSpPr>
          <p:nvPr/>
        </p:nvCxnSpPr>
        <p:spPr>
          <a:xfrm flipH="1" flipV="1">
            <a:off x="8719457" y="2906486"/>
            <a:ext cx="136072" cy="60960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404D989-74DC-0EE9-0432-F10DB71CA37C}"/>
              </a:ext>
            </a:extLst>
          </p:cNvPr>
          <p:cNvCxnSpPr>
            <a:cxnSpLocks/>
          </p:cNvCxnSpPr>
          <p:nvPr/>
        </p:nvCxnSpPr>
        <p:spPr>
          <a:xfrm flipH="1">
            <a:off x="8305800" y="3516086"/>
            <a:ext cx="549729" cy="386442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6315EA4-84DB-6982-6948-70A633846CAD}"/>
              </a:ext>
            </a:extLst>
          </p:cNvPr>
          <p:cNvCxnSpPr>
            <a:cxnSpLocks/>
          </p:cNvCxnSpPr>
          <p:nvPr/>
        </p:nvCxnSpPr>
        <p:spPr>
          <a:xfrm flipH="1">
            <a:off x="7892143" y="3902528"/>
            <a:ext cx="451757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3CD2BBB-34B1-9C45-E8A7-AA420052758E}"/>
              </a:ext>
            </a:extLst>
          </p:cNvPr>
          <p:cNvCxnSpPr>
            <a:cxnSpLocks/>
          </p:cNvCxnSpPr>
          <p:nvPr/>
        </p:nvCxnSpPr>
        <p:spPr>
          <a:xfrm flipH="1" flipV="1">
            <a:off x="7794171" y="3516086"/>
            <a:ext cx="152400" cy="386442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C23E5B9-2237-6F5A-2585-17951F1D50BF}"/>
              </a:ext>
            </a:extLst>
          </p:cNvPr>
          <p:cNvCxnSpPr>
            <a:cxnSpLocks/>
          </p:cNvCxnSpPr>
          <p:nvPr/>
        </p:nvCxnSpPr>
        <p:spPr>
          <a:xfrm flipH="1">
            <a:off x="8719457" y="2623457"/>
            <a:ext cx="359229" cy="283029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0E7157D-C6A5-C082-9B82-B2BFBE698660}"/>
              </a:ext>
            </a:extLst>
          </p:cNvPr>
          <p:cNvCxnSpPr>
            <a:cxnSpLocks/>
          </p:cNvCxnSpPr>
          <p:nvPr/>
        </p:nvCxnSpPr>
        <p:spPr>
          <a:xfrm flipH="1" flipV="1">
            <a:off x="8855529" y="3516086"/>
            <a:ext cx="457200" cy="92528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95746AF-8E25-0CD2-CB87-973B47DB2446}"/>
              </a:ext>
            </a:extLst>
          </p:cNvPr>
          <p:cNvCxnSpPr>
            <a:cxnSpLocks/>
          </p:cNvCxnSpPr>
          <p:nvPr/>
        </p:nvCxnSpPr>
        <p:spPr>
          <a:xfrm flipV="1">
            <a:off x="9312729" y="3096986"/>
            <a:ext cx="332014" cy="468086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C688B52-2F83-8D25-0E7F-1250E582680A}"/>
              </a:ext>
            </a:extLst>
          </p:cNvPr>
          <p:cNvCxnSpPr>
            <a:cxnSpLocks/>
          </p:cNvCxnSpPr>
          <p:nvPr/>
        </p:nvCxnSpPr>
        <p:spPr>
          <a:xfrm flipH="1" flipV="1">
            <a:off x="9078686" y="2615018"/>
            <a:ext cx="457200" cy="92528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40C4532-C0EF-2EB8-0AAB-8AA31A425BBF}"/>
              </a:ext>
            </a:extLst>
          </p:cNvPr>
          <p:cNvCxnSpPr>
            <a:cxnSpLocks/>
          </p:cNvCxnSpPr>
          <p:nvPr/>
        </p:nvCxnSpPr>
        <p:spPr>
          <a:xfrm flipH="1" flipV="1">
            <a:off x="9535886" y="2707546"/>
            <a:ext cx="108857" cy="38944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1BD41FC4-4F1E-8427-0526-9C82CC04E75B}"/>
              </a:ext>
            </a:extLst>
          </p:cNvPr>
          <p:cNvCxnSpPr>
            <a:cxnSpLocks/>
          </p:cNvCxnSpPr>
          <p:nvPr/>
        </p:nvCxnSpPr>
        <p:spPr>
          <a:xfrm flipH="1" flipV="1">
            <a:off x="8305800" y="3918859"/>
            <a:ext cx="451757" cy="462643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0A4AACF-63EA-BCB0-C6C0-7724428FFF3A}"/>
              </a:ext>
            </a:extLst>
          </p:cNvPr>
          <p:cNvCxnSpPr>
            <a:cxnSpLocks/>
          </p:cNvCxnSpPr>
          <p:nvPr/>
        </p:nvCxnSpPr>
        <p:spPr>
          <a:xfrm>
            <a:off x="9312729" y="3603171"/>
            <a:ext cx="223157" cy="462643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1632B2F-788A-22AF-076A-96E11D21D481}"/>
              </a:ext>
            </a:extLst>
          </p:cNvPr>
          <p:cNvCxnSpPr>
            <a:cxnSpLocks/>
          </p:cNvCxnSpPr>
          <p:nvPr/>
        </p:nvCxnSpPr>
        <p:spPr>
          <a:xfrm flipV="1">
            <a:off x="9231086" y="4065814"/>
            <a:ext cx="261257" cy="424543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0A56B72B-3F6A-F010-2940-DD8829AC2DD0}"/>
              </a:ext>
            </a:extLst>
          </p:cNvPr>
          <p:cNvCxnSpPr>
            <a:cxnSpLocks/>
          </p:cNvCxnSpPr>
          <p:nvPr/>
        </p:nvCxnSpPr>
        <p:spPr>
          <a:xfrm>
            <a:off x="8773886" y="4397829"/>
            <a:ext cx="457200" cy="92528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DAACB172-D076-ADAC-E3F3-52850F43F3D4}"/>
              </a:ext>
            </a:extLst>
          </p:cNvPr>
          <p:cNvCxnSpPr>
            <a:cxnSpLocks/>
          </p:cNvCxnSpPr>
          <p:nvPr/>
        </p:nvCxnSpPr>
        <p:spPr>
          <a:xfrm flipH="1" flipV="1">
            <a:off x="7190015" y="3380014"/>
            <a:ext cx="604156" cy="136072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4FE9AD73-AB1B-FCC0-343F-908372A937C9}"/>
              </a:ext>
            </a:extLst>
          </p:cNvPr>
          <p:cNvCxnSpPr>
            <a:cxnSpLocks/>
          </p:cNvCxnSpPr>
          <p:nvPr/>
        </p:nvCxnSpPr>
        <p:spPr>
          <a:xfrm flipH="1" flipV="1">
            <a:off x="7946571" y="2615018"/>
            <a:ext cx="359229" cy="33501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E6D9E648-447D-EC81-BA25-A3665FB768BB}"/>
              </a:ext>
            </a:extLst>
          </p:cNvPr>
          <p:cNvCxnSpPr>
            <a:cxnSpLocks/>
          </p:cNvCxnSpPr>
          <p:nvPr/>
        </p:nvCxnSpPr>
        <p:spPr>
          <a:xfrm flipV="1">
            <a:off x="7358743" y="2623457"/>
            <a:ext cx="587828" cy="84089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1E8B3811-4ADF-3C48-BD4F-A604889A3BC2}"/>
              </a:ext>
            </a:extLst>
          </p:cNvPr>
          <p:cNvCxnSpPr>
            <a:cxnSpLocks/>
          </p:cNvCxnSpPr>
          <p:nvPr/>
        </p:nvCxnSpPr>
        <p:spPr>
          <a:xfrm flipV="1">
            <a:off x="6999514" y="2707546"/>
            <a:ext cx="359229" cy="38944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082106CE-B586-A218-54C9-960CEBEDB99C}"/>
              </a:ext>
            </a:extLst>
          </p:cNvPr>
          <p:cNvCxnSpPr>
            <a:cxnSpLocks/>
          </p:cNvCxnSpPr>
          <p:nvPr/>
        </p:nvCxnSpPr>
        <p:spPr>
          <a:xfrm flipH="1" flipV="1">
            <a:off x="7037615" y="3096986"/>
            <a:ext cx="228599" cy="283028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CC939934-0281-1C58-F99F-D6239D89D25E}"/>
              </a:ext>
            </a:extLst>
          </p:cNvPr>
          <p:cNvCxnSpPr>
            <a:cxnSpLocks/>
          </p:cNvCxnSpPr>
          <p:nvPr/>
        </p:nvCxnSpPr>
        <p:spPr>
          <a:xfrm flipV="1">
            <a:off x="9078686" y="2198914"/>
            <a:ext cx="59871" cy="424543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CC3B9002-DF38-97DE-C819-03D9866318B0}"/>
              </a:ext>
            </a:extLst>
          </p:cNvPr>
          <p:cNvCxnSpPr>
            <a:cxnSpLocks/>
          </p:cNvCxnSpPr>
          <p:nvPr/>
        </p:nvCxnSpPr>
        <p:spPr>
          <a:xfrm flipV="1">
            <a:off x="7946571" y="2190475"/>
            <a:ext cx="0" cy="424543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E5657A3F-2E2B-0185-2053-333B7EAEB64F}"/>
              </a:ext>
            </a:extLst>
          </p:cNvPr>
          <p:cNvCxnSpPr>
            <a:cxnSpLocks/>
          </p:cNvCxnSpPr>
          <p:nvPr/>
        </p:nvCxnSpPr>
        <p:spPr>
          <a:xfrm flipH="1">
            <a:off x="7946571" y="1953986"/>
            <a:ext cx="625929" cy="244928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03A73265-7D6D-0FCC-FA45-E4B59489DD67}"/>
              </a:ext>
            </a:extLst>
          </p:cNvPr>
          <p:cNvCxnSpPr>
            <a:cxnSpLocks/>
          </p:cNvCxnSpPr>
          <p:nvPr/>
        </p:nvCxnSpPr>
        <p:spPr>
          <a:xfrm flipH="1" flipV="1">
            <a:off x="8572500" y="1953986"/>
            <a:ext cx="566057" cy="236489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43E5F47E-5C88-A406-5D82-000CBE78BC88}"/>
              </a:ext>
            </a:extLst>
          </p:cNvPr>
          <p:cNvCxnSpPr>
            <a:cxnSpLocks/>
          </p:cNvCxnSpPr>
          <p:nvPr/>
        </p:nvCxnSpPr>
        <p:spPr>
          <a:xfrm flipH="1">
            <a:off x="9138557" y="1962425"/>
            <a:ext cx="506186" cy="236489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C61632E2-A0E9-3D27-276A-5C0C4F6C583E}"/>
              </a:ext>
            </a:extLst>
          </p:cNvPr>
          <p:cNvCxnSpPr>
            <a:cxnSpLocks/>
          </p:cNvCxnSpPr>
          <p:nvPr/>
        </p:nvCxnSpPr>
        <p:spPr>
          <a:xfrm flipH="1">
            <a:off x="9535886" y="2558143"/>
            <a:ext cx="566057" cy="149403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713258A1-54CD-91B5-AA5E-E068E7783CFF}"/>
              </a:ext>
            </a:extLst>
          </p:cNvPr>
          <p:cNvCxnSpPr>
            <a:cxnSpLocks/>
          </p:cNvCxnSpPr>
          <p:nvPr/>
        </p:nvCxnSpPr>
        <p:spPr>
          <a:xfrm flipV="1">
            <a:off x="10101943" y="2111828"/>
            <a:ext cx="108856" cy="446315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AF37B88A-F2F1-2D9F-6104-2332FEF1D615}"/>
              </a:ext>
            </a:extLst>
          </p:cNvPr>
          <p:cNvCxnSpPr>
            <a:cxnSpLocks/>
          </p:cNvCxnSpPr>
          <p:nvPr/>
        </p:nvCxnSpPr>
        <p:spPr>
          <a:xfrm flipH="1" flipV="1">
            <a:off x="9595757" y="1962425"/>
            <a:ext cx="615042" cy="22805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42F478BB-A430-5D48-5B04-8968DC140F87}"/>
              </a:ext>
            </a:extLst>
          </p:cNvPr>
          <p:cNvCxnSpPr>
            <a:cxnSpLocks/>
          </p:cNvCxnSpPr>
          <p:nvPr/>
        </p:nvCxnSpPr>
        <p:spPr>
          <a:xfrm flipH="1" flipV="1">
            <a:off x="9644743" y="3096986"/>
            <a:ext cx="609599" cy="283028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00AE43E0-F126-3C43-7D24-69AEFC4AD968}"/>
              </a:ext>
            </a:extLst>
          </p:cNvPr>
          <p:cNvCxnSpPr>
            <a:cxnSpLocks/>
          </p:cNvCxnSpPr>
          <p:nvPr/>
        </p:nvCxnSpPr>
        <p:spPr>
          <a:xfrm flipH="1">
            <a:off x="9535886" y="3918859"/>
            <a:ext cx="767443" cy="108855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496A8041-166E-4E09-4E38-9F24F7FDA6C7}"/>
              </a:ext>
            </a:extLst>
          </p:cNvPr>
          <p:cNvCxnSpPr>
            <a:cxnSpLocks/>
          </p:cNvCxnSpPr>
          <p:nvPr/>
        </p:nvCxnSpPr>
        <p:spPr>
          <a:xfrm>
            <a:off x="10254342" y="3387905"/>
            <a:ext cx="48987" cy="530954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CDC50928-2B8D-1AD7-46D7-541A47424035}"/>
              </a:ext>
            </a:extLst>
          </p:cNvPr>
          <p:cNvCxnSpPr>
            <a:cxnSpLocks/>
          </p:cNvCxnSpPr>
          <p:nvPr/>
        </p:nvCxnSpPr>
        <p:spPr>
          <a:xfrm>
            <a:off x="10101943" y="2558143"/>
            <a:ext cx="713014" cy="339903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7897534B-F7F3-496C-9784-BE398F6E41D6}"/>
              </a:ext>
            </a:extLst>
          </p:cNvPr>
          <p:cNvCxnSpPr>
            <a:cxnSpLocks/>
          </p:cNvCxnSpPr>
          <p:nvPr/>
        </p:nvCxnSpPr>
        <p:spPr>
          <a:xfrm flipH="1">
            <a:off x="10254342" y="3238502"/>
            <a:ext cx="484414" cy="149403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3CD3A2EB-9C2A-F42C-37E0-DFC50C122A10}"/>
              </a:ext>
            </a:extLst>
          </p:cNvPr>
          <p:cNvCxnSpPr>
            <a:cxnSpLocks/>
          </p:cNvCxnSpPr>
          <p:nvPr/>
        </p:nvCxnSpPr>
        <p:spPr>
          <a:xfrm flipH="1">
            <a:off x="10776856" y="2898046"/>
            <a:ext cx="38101" cy="335011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240550F5-FC7F-28F5-05DA-E57114DDFFA3}"/>
              </a:ext>
            </a:extLst>
          </p:cNvPr>
          <p:cNvCxnSpPr>
            <a:cxnSpLocks/>
          </p:cNvCxnSpPr>
          <p:nvPr/>
        </p:nvCxnSpPr>
        <p:spPr>
          <a:xfrm flipH="1" flipV="1">
            <a:off x="10303329" y="3918859"/>
            <a:ext cx="283027" cy="522512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EFBBC4ED-C49C-A9E8-C3E6-F5121B732FB0}"/>
              </a:ext>
            </a:extLst>
          </p:cNvPr>
          <p:cNvCxnSpPr>
            <a:cxnSpLocks/>
          </p:cNvCxnSpPr>
          <p:nvPr/>
        </p:nvCxnSpPr>
        <p:spPr>
          <a:xfrm flipH="1" flipV="1">
            <a:off x="9231086" y="4490357"/>
            <a:ext cx="119742" cy="473529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B551444F-BD7C-40BD-B2D1-29D7DD9821BD}"/>
              </a:ext>
            </a:extLst>
          </p:cNvPr>
          <p:cNvCxnSpPr>
            <a:cxnSpLocks/>
          </p:cNvCxnSpPr>
          <p:nvPr/>
        </p:nvCxnSpPr>
        <p:spPr>
          <a:xfrm>
            <a:off x="9388929" y="4963886"/>
            <a:ext cx="457200" cy="19050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486C60A9-FF8D-92DE-6549-208A08845691}"/>
              </a:ext>
            </a:extLst>
          </p:cNvPr>
          <p:cNvCxnSpPr>
            <a:cxnSpLocks/>
          </p:cNvCxnSpPr>
          <p:nvPr/>
        </p:nvCxnSpPr>
        <p:spPr>
          <a:xfrm flipV="1">
            <a:off x="10210799" y="4441371"/>
            <a:ext cx="375557" cy="713015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EA1AC571-2734-CC12-F565-EF4598B77F2F}"/>
              </a:ext>
            </a:extLst>
          </p:cNvPr>
          <p:cNvCxnSpPr>
            <a:cxnSpLocks/>
          </p:cNvCxnSpPr>
          <p:nvPr/>
        </p:nvCxnSpPr>
        <p:spPr>
          <a:xfrm>
            <a:off x="9835242" y="5127173"/>
            <a:ext cx="375557" cy="27213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D8AAC8AC-E8FE-C4B0-0E30-66291CFD02F1}"/>
              </a:ext>
            </a:extLst>
          </p:cNvPr>
          <p:cNvCxnSpPr>
            <a:cxnSpLocks/>
          </p:cNvCxnSpPr>
          <p:nvPr/>
        </p:nvCxnSpPr>
        <p:spPr>
          <a:xfrm flipV="1">
            <a:off x="9089571" y="4963886"/>
            <a:ext cx="261257" cy="337453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FD06A472-51F8-A980-9C62-38D52FE31EE5}"/>
              </a:ext>
            </a:extLst>
          </p:cNvPr>
          <p:cNvCxnSpPr>
            <a:cxnSpLocks/>
          </p:cNvCxnSpPr>
          <p:nvPr/>
        </p:nvCxnSpPr>
        <p:spPr>
          <a:xfrm flipV="1">
            <a:off x="8371115" y="4381502"/>
            <a:ext cx="386442" cy="473529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C06CCAC7-F914-F268-30C3-38F533A60ADA}"/>
              </a:ext>
            </a:extLst>
          </p:cNvPr>
          <p:cNvCxnSpPr>
            <a:cxnSpLocks/>
          </p:cNvCxnSpPr>
          <p:nvPr/>
        </p:nvCxnSpPr>
        <p:spPr>
          <a:xfrm flipV="1">
            <a:off x="7413172" y="3918859"/>
            <a:ext cx="892628" cy="522512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08DB221C-2BF2-136C-C67C-8DA88C809DA1}"/>
              </a:ext>
            </a:extLst>
          </p:cNvPr>
          <p:cNvCxnSpPr>
            <a:cxnSpLocks/>
          </p:cNvCxnSpPr>
          <p:nvPr/>
        </p:nvCxnSpPr>
        <p:spPr>
          <a:xfrm>
            <a:off x="7141029" y="3869874"/>
            <a:ext cx="751114" cy="32654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9BBC3F44-0A9A-7348-05A1-AB061AA35A3A}"/>
              </a:ext>
            </a:extLst>
          </p:cNvPr>
          <p:cNvCxnSpPr>
            <a:cxnSpLocks/>
          </p:cNvCxnSpPr>
          <p:nvPr/>
        </p:nvCxnSpPr>
        <p:spPr>
          <a:xfrm>
            <a:off x="6906984" y="3657600"/>
            <a:ext cx="283031" cy="212274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54B44CAF-F3A2-3278-3E93-8C13C6C837C3}"/>
              </a:ext>
            </a:extLst>
          </p:cNvPr>
          <p:cNvCxnSpPr>
            <a:cxnSpLocks/>
          </p:cNvCxnSpPr>
          <p:nvPr/>
        </p:nvCxnSpPr>
        <p:spPr>
          <a:xfrm flipV="1">
            <a:off x="6917866" y="3380014"/>
            <a:ext cx="359229" cy="277586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4180C829-A25A-5966-D32A-7473EB75EE0A}"/>
              </a:ext>
            </a:extLst>
          </p:cNvPr>
          <p:cNvCxnSpPr>
            <a:cxnSpLocks/>
          </p:cNvCxnSpPr>
          <p:nvPr/>
        </p:nvCxnSpPr>
        <p:spPr>
          <a:xfrm flipH="1">
            <a:off x="7108371" y="3918859"/>
            <a:ext cx="81644" cy="375555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14376577-B92B-4E5D-2607-9D7A3B60E959}"/>
              </a:ext>
            </a:extLst>
          </p:cNvPr>
          <p:cNvCxnSpPr>
            <a:cxnSpLocks/>
          </p:cNvCxnSpPr>
          <p:nvPr/>
        </p:nvCxnSpPr>
        <p:spPr>
          <a:xfrm flipH="1" flipV="1">
            <a:off x="7124700" y="4294414"/>
            <a:ext cx="288472" cy="146957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EBB9AC06-1C30-A73F-B3F3-5EF43EDA82B0}"/>
              </a:ext>
            </a:extLst>
          </p:cNvPr>
          <p:cNvCxnSpPr>
            <a:cxnSpLocks/>
          </p:cNvCxnSpPr>
          <p:nvPr/>
        </p:nvCxnSpPr>
        <p:spPr>
          <a:xfrm flipH="1" flipV="1">
            <a:off x="7451273" y="4441371"/>
            <a:ext cx="141514" cy="375558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CDEDA5CF-9DD3-4657-76A8-D52900964EF4}"/>
              </a:ext>
            </a:extLst>
          </p:cNvPr>
          <p:cNvCxnSpPr>
            <a:cxnSpLocks/>
          </p:cNvCxnSpPr>
          <p:nvPr/>
        </p:nvCxnSpPr>
        <p:spPr>
          <a:xfrm flipH="1">
            <a:off x="7946571" y="4855031"/>
            <a:ext cx="424544" cy="108855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300BB25A-6A62-2BCF-CB05-C600CEAEBCE0}"/>
              </a:ext>
            </a:extLst>
          </p:cNvPr>
          <p:cNvCxnSpPr>
            <a:cxnSpLocks/>
          </p:cNvCxnSpPr>
          <p:nvPr/>
        </p:nvCxnSpPr>
        <p:spPr>
          <a:xfrm flipH="1" flipV="1">
            <a:off x="7592787" y="4816929"/>
            <a:ext cx="353784" cy="146957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AD2020F7-3528-6EFA-6CE2-44FC0D2CEB2D}"/>
              </a:ext>
            </a:extLst>
          </p:cNvPr>
          <p:cNvCxnSpPr>
            <a:cxnSpLocks/>
          </p:cNvCxnSpPr>
          <p:nvPr/>
        </p:nvCxnSpPr>
        <p:spPr>
          <a:xfrm>
            <a:off x="8392884" y="4855031"/>
            <a:ext cx="223159" cy="446308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B74C9D36-82A2-3314-9CCE-EC06573B1D78}"/>
              </a:ext>
            </a:extLst>
          </p:cNvPr>
          <p:cNvCxnSpPr>
            <a:cxnSpLocks/>
          </p:cNvCxnSpPr>
          <p:nvPr/>
        </p:nvCxnSpPr>
        <p:spPr>
          <a:xfrm>
            <a:off x="8599714" y="5339441"/>
            <a:ext cx="462642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01231195-D5C8-045C-FCAC-E0DFB9349140}"/>
              </a:ext>
            </a:extLst>
          </p:cNvPr>
          <p:cNvCxnSpPr>
            <a:cxnSpLocks/>
          </p:cNvCxnSpPr>
          <p:nvPr/>
        </p:nvCxnSpPr>
        <p:spPr>
          <a:xfrm flipV="1">
            <a:off x="9620250" y="1507672"/>
            <a:ext cx="84364" cy="410659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E40F7AEC-7665-2F1E-0967-EAF9335F51B5}"/>
              </a:ext>
            </a:extLst>
          </p:cNvPr>
          <p:cNvCxnSpPr>
            <a:cxnSpLocks/>
          </p:cNvCxnSpPr>
          <p:nvPr/>
        </p:nvCxnSpPr>
        <p:spPr>
          <a:xfrm flipV="1">
            <a:off x="8599714" y="1362546"/>
            <a:ext cx="318407" cy="588412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338F33B3-D3CF-A534-3C43-C9729359D967}"/>
              </a:ext>
            </a:extLst>
          </p:cNvPr>
          <p:cNvCxnSpPr>
            <a:cxnSpLocks/>
          </p:cNvCxnSpPr>
          <p:nvPr/>
        </p:nvCxnSpPr>
        <p:spPr>
          <a:xfrm flipH="1">
            <a:off x="8899071" y="1190035"/>
            <a:ext cx="538843" cy="209028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26E92474-E926-6B93-9763-FD8E59F56CD8}"/>
              </a:ext>
            </a:extLst>
          </p:cNvPr>
          <p:cNvCxnSpPr>
            <a:cxnSpLocks/>
          </p:cNvCxnSpPr>
          <p:nvPr/>
        </p:nvCxnSpPr>
        <p:spPr>
          <a:xfrm>
            <a:off x="9437914" y="1193820"/>
            <a:ext cx="266700" cy="321059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44E2314A-E1C7-5206-F256-91B21D83C65F}"/>
              </a:ext>
            </a:extLst>
          </p:cNvPr>
          <p:cNvCxnSpPr>
            <a:cxnSpLocks/>
          </p:cNvCxnSpPr>
          <p:nvPr/>
        </p:nvCxnSpPr>
        <p:spPr>
          <a:xfrm flipH="1">
            <a:off x="9704614" y="1365022"/>
            <a:ext cx="669471" cy="215252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3389FAE3-43BC-2F7F-2D60-FD108EA71698}"/>
              </a:ext>
            </a:extLst>
          </p:cNvPr>
          <p:cNvCxnSpPr>
            <a:cxnSpLocks/>
          </p:cNvCxnSpPr>
          <p:nvPr/>
        </p:nvCxnSpPr>
        <p:spPr>
          <a:xfrm flipH="1">
            <a:off x="10189028" y="1749578"/>
            <a:ext cx="307521" cy="431817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F2C760B7-57F9-4810-5FB7-27CBA020DE73}"/>
              </a:ext>
            </a:extLst>
          </p:cNvPr>
          <p:cNvCxnSpPr>
            <a:cxnSpLocks/>
          </p:cNvCxnSpPr>
          <p:nvPr/>
        </p:nvCxnSpPr>
        <p:spPr>
          <a:xfrm>
            <a:off x="10374085" y="1365022"/>
            <a:ext cx="103414" cy="428446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FDFB714B-0E1A-9DBF-9DE7-8E880C52E4E5}"/>
              </a:ext>
            </a:extLst>
          </p:cNvPr>
          <p:cNvCxnSpPr>
            <a:cxnSpLocks/>
          </p:cNvCxnSpPr>
          <p:nvPr/>
        </p:nvCxnSpPr>
        <p:spPr>
          <a:xfrm>
            <a:off x="10458450" y="1765934"/>
            <a:ext cx="503463" cy="65632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8574407A-B326-697B-C819-F5355609AAD2}"/>
              </a:ext>
            </a:extLst>
          </p:cNvPr>
          <p:cNvCxnSpPr>
            <a:cxnSpLocks/>
          </p:cNvCxnSpPr>
          <p:nvPr/>
        </p:nvCxnSpPr>
        <p:spPr>
          <a:xfrm flipV="1">
            <a:off x="10776856" y="2402746"/>
            <a:ext cx="419100" cy="547282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31D2FEE2-90F4-344E-3497-90A0AA4323A7}"/>
              </a:ext>
            </a:extLst>
          </p:cNvPr>
          <p:cNvCxnSpPr>
            <a:cxnSpLocks/>
          </p:cNvCxnSpPr>
          <p:nvPr/>
        </p:nvCxnSpPr>
        <p:spPr>
          <a:xfrm flipH="1" flipV="1">
            <a:off x="10972798" y="1843515"/>
            <a:ext cx="223157" cy="56767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>
            <a:extLst>
              <a:ext uri="{FF2B5EF4-FFF2-40B4-BE49-F238E27FC236}">
                <a16:creationId xmlns:a16="http://schemas.microsoft.com/office/drawing/2014/main" id="{A8E5E22D-A087-6536-9E66-331CDB8314B2}"/>
              </a:ext>
            </a:extLst>
          </p:cNvPr>
          <p:cNvCxnSpPr>
            <a:cxnSpLocks/>
          </p:cNvCxnSpPr>
          <p:nvPr/>
        </p:nvCxnSpPr>
        <p:spPr>
          <a:xfrm>
            <a:off x="10776856" y="3233057"/>
            <a:ext cx="495301" cy="214993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39C77307-DB45-4357-8EFF-2967D196B1DF}"/>
              </a:ext>
            </a:extLst>
          </p:cNvPr>
          <p:cNvCxnSpPr>
            <a:cxnSpLocks/>
          </p:cNvCxnSpPr>
          <p:nvPr/>
        </p:nvCxnSpPr>
        <p:spPr>
          <a:xfrm>
            <a:off x="11212283" y="2334985"/>
            <a:ext cx="223157" cy="615043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>
            <a:extLst>
              <a:ext uri="{FF2B5EF4-FFF2-40B4-BE49-F238E27FC236}">
                <a16:creationId xmlns:a16="http://schemas.microsoft.com/office/drawing/2014/main" id="{B6D6BCA3-564E-AEF5-DB3C-657BCD007A94}"/>
              </a:ext>
            </a:extLst>
          </p:cNvPr>
          <p:cNvCxnSpPr>
            <a:cxnSpLocks/>
          </p:cNvCxnSpPr>
          <p:nvPr/>
        </p:nvCxnSpPr>
        <p:spPr>
          <a:xfrm flipH="1">
            <a:off x="11299372" y="2950028"/>
            <a:ext cx="136068" cy="498022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7BB00BF8-3903-84B9-E4F7-228C38F78E05}"/>
              </a:ext>
            </a:extLst>
          </p:cNvPr>
          <p:cNvCxnSpPr>
            <a:cxnSpLocks/>
          </p:cNvCxnSpPr>
          <p:nvPr/>
        </p:nvCxnSpPr>
        <p:spPr>
          <a:xfrm flipH="1">
            <a:off x="10586356" y="4109357"/>
            <a:ext cx="609599" cy="38100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>
            <a:extLst>
              <a:ext uri="{FF2B5EF4-FFF2-40B4-BE49-F238E27FC236}">
                <a16:creationId xmlns:a16="http://schemas.microsoft.com/office/drawing/2014/main" id="{D4B10086-087E-9457-8FDE-0EB8FBC3D611}"/>
              </a:ext>
            </a:extLst>
          </p:cNvPr>
          <p:cNvCxnSpPr>
            <a:cxnSpLocks/>
          </p:cNvCxnSpPr>
          <p:nvPr/>
        </p:nvCxnSpPr>
        <p:spPr>
          <a:xfrm flipH="1">
            <a:off x="11195955" y="3445328"/>
            <a:ext cx="76202" cy="707572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Oval 245">
            <a:extLst>
              <a:ext uri="{FF2B5EF4-FFF2-40B4-BE49-F238E27FC236}">
                <a16:creationId xmlns:a16="http://schemas.microsoft.com/office/drawing/2014/main" id="{5B71346E-6681-7EFF-E5E5-5994F1C1476B}"/>
              </a:ext>
            </a:extLst>
          </p:cNvPr>
          <p:cNvSpPr/>
          <p:nvPr/>
        </p:nvSpPr>
        <p:spPr>
          <a:xfrm>
            <a:off x="8501741" y="2438771"/>
            <a:ext cx="59873" cy="7260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Oval 246">
            <a:extLst>
              <a:ext uri="{FF2B5EF4-FFF2-40B4-BE49-F238E27FC236}">
                <a16:creationId xmlns:a16="http://schemas.microsoft.com/office/drawing/2014/main" id="{7740C800-9DC0-3C4C-12B0-35E8AD18601C}"/>
              </a:ext>
            </a:extLst>
          </p:cNvPr>
          <p:cNvSpPr/>
          <p:nvPr/>
        </p:nvSpPr>
        <p:spPr>
          <a:xfrm>
            <a:off x="9127670" y="3095787"/>
            <a:ext cx="59873" cy="7260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8" name="TextBox 247">
                <a:extLst>
                  <a:ext uri="{FF2B5EF4-FFF2-40B4-BE49-F238E27FC236}">
                    <a16:creationId xmlns:a16="http://schemas.microsoft.com/office/drawing/2014/main" id="{70108D56-F397-9D2A-FF74-750F5D843786}"/>
                  </a:ext>
                </a:extLst>
              </p:cNvPr>
              <p:cNvSpPr txBox="1"/>
              <p:nvPr/>
            </p:nvSpPr>
            <p:spPr>
              <a:xfrm>
                <a:off x="9078683" y="3028098"/>
                <a:ext cx="3483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8" name="TextBox 247">
                <a:extLst>
                  <a:ext uri="{FF2B5EF4-FFF2-40B4-BE49-F238E27FC236}">
                    <a16:creationId xmlns:a16="http://schemas.microsoft.com/office/drawing/2014/main" id="{70108D56-F397-9D2A-FF74-750F5D8437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8683" y="3028098"/>
                <a:ext cx="34834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9" name="TextBox 248">
                <a:extLst>
                  <a:ext uri="{FF2B5EF4-FFF2-40B4-BE49-F238E27FC236}">
                    <a16:creationId xmlns:a16="http://schemas.microsoft.com/office/drawing/2014/main" id="{AB80C20E-F182-12D7-1F6A-01F9D9299700}"/>
                  </a:ext>
                </a:extLst>
              </p:cNvPr>
              <p:cNvSpPr txBox="1"/>
              <p:nvPr/>
            </p:nvSpPr>
            <p:spPr>
              <a:xfrm>
                <a:off x="8458192" y="2378922"/>
                <a:ext cx="3483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9" name="TextBox 248">
                <a:extLst>
                  <a:ext uri="{FF2B5EF4-FFF2-40B4-BE49-F238E27FC236}">
                    <a16:creationId xmlns:a16="http://schemas.microsoft.com/office/drawing/2014/main" id="{AB80C20E-F182-12D7-1F6A-01F9D92997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8192" y="2378922"/>
                <a:ext cx="34834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0" name="Oval 249">
            <a:extLst>
              <a:ext uri="{FF2B5EF4-FFF2-40B4-BE49-F238E27FC236}">
                <a16:creationId xmlns:a16="http://schemas.microsoft.com/office/drawing/2014/main" id="{8433749F-DFFC-1C7F-5D75-45840F50B559}"/>
              </a:ext>
            </a:extLst>
          </p:cNvPr>
          <p:cNvSpPr/>
          <p:nvPr/>
        </p:nvSpPr>
        <p:spPr>
          <a:xfrm>
            <a:off x="9149446" y="1699180"/>
            <a:ext cx="59873" cy="7260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1" name="TextBox 250">
                <a:extLst>
                  <a:ext uri="{FF2B5EF4-FFF2-40B4-BE49-F238E27FC236}">
                    <a16:creationId xmlns:a16="http://schemas.microsoft.com/office/drawing/2014/main" id="{7B3F515E-ECCC-EF2C-67F4-AA061B1A2A32}"/>
                  </a:ext>
                </a:extLst>
              </p:cNvPr>
              <p:cNvSpPr txBox="1"/>
              <p:nvPr/>
            </p:nvSpPr>
            <p:spPr>
              <a:xfrm>
                <a:off x="9105897" y="1639331"/>
                <a:ext cx="3483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1" name="TextBox 250">
                <a:extLst>
                  <a:ext uri="{FF2B5EF4-FFF2-40B4-BE49-F238E27FC236}">
                    <a16:creationId xmlns:a16="http://schemas.microsoft.com/office/drawing/2014/main" id="{7B3F515E-ECCC-EF2C-67F4-AA061B1A2A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5897" y="1639331"/>
                <a:ext cx="348349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2" name="Oval 251">
            <a:extLst>
              <a:ext uri="{FF2B5EF4-FFF2-40B4-BE49-F238E27FC236}">
                <a16:creationId xmlns:a16="http://schemas.microsoft.com/office/drawing/2014/main" id="{9088CB34-C58E-F1FA-48D2-0CDAC8483C7C}"/>
              </a:ext>
            </a:extLst>
          </p:cNvPr>
          <p:cNvSpPr/>
          <p:nvPr/>
        </p:nvSpPr>
        <p:spPr>
          <a:xfrm>
            <a:off x="9990366" y="1738138"/>
            <a:ext cx="59873" cy="7260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3" name="TextBox 252">
                <a:extLst>
                  <a:ext uri="{FF2B5EF4-FFF2-40B4-BE49-F238E27FC236}">
                    <a16:creationId xmlns:a16="http://schemas.microsoft.com/office/drawing/2014/main" id="{F2794858-6B3D-8D59-DEB6-D5ACE76ABA88}"/>
                  </a:ext>
                </a:extLst>
              </p:cNvPr>
              <p:cNvSpPr txBox="1"/>
              <p:nvPr/>
            </p:nvSpPr>
            <p:spPr>
              <a:xfrm>
                <a:off x="9946817" y="1678289"/>
                <a:ext cx="3483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3" name="TextBox 252">
                <a:extLst>
                  <a:ext uri="{FF2B5EF4-FFF2-40B4-BE49-F238E27FC236}">
                    <a16:creationId xmlns:a16="http://schemas.microsoft.com/office/drawing/2014/main" id="{F2794858-6B3D-8D59-DEB6-D5ACE76ABA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6817" y="1678289"/>
                <a:ext cx="348349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4" name="Oval 253">
            <a:extLst>
              <a:ext uri="{FF2B5EF4-FFF2-40B4-BE49-F238E27FC236}">
                <a16:creationId xmlns:a16="http://schemas.microsoft.com/office/drawing/2014/main" id="{2BB52F1F-4C58-ABF3-0436-853C20699B99}"/>
              </a:ext>
            </a:extLst>
          </p:cNvPr>
          <p:cNvSpPr/>
          <p:nvPr/>
        </p:nvSpPr>
        <p:spPr>
          <a:xfrm>
            <a:off x="10608130" y="2305072"/>
            <a:ext cx="59873" cy="7260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5" name="TextBox 254">
                <a:extLst>
                  <a:ext uri="{FF2B5EF4-FFF2-40B4-BE49-F238E27FC236}">
                    <a16:creationId xmlns:a16="http://schemas.microsoft.com/office/drawing/2014/main" id="{5A6BC3AE-0EB7-4040-3F5B-B51C51779D78}"/>
                  </a:ext>
                </a:extLst>
              </p:cNvPr>
              <p:cNvSpPr txBox="1"/>
              <p:nvPr/>
            </p:nvSpPr>
            <p:spPr>
              <a:xfrm>
                <a:off x="10564581" y="2245223"/>
                <a:ext cx="3483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5" name="TextBox 254">
                <a:extLst>
                  <a:ext uri="{FF2B5EF4-FFF2-40B4-BE49-F238E27FC236}">
                    <a16:creationId xmlns:a16="http://schemas.microsoft.com/office/drawing/2014/main" id="{5A6BC3AE-0EB7-4040-3F5B-B51C51779D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4581" y="2245223"/>
                <a:ext cx="348349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6" name="Oval 255">
            <a:extLst>
              <a:ext uri="{FF2B5EF4-FFF2-40B4-BE49-F238E27FC236}">
                <a16:creationId xmlns:a16="http://schemas.microsoft.com/office/drawing/2014/main" id="{F3D82A03-44E8-7EA7-356A-088E8BE969AD}"/>
              </a:ext>
            </a:extLst>
          </p:cNvPr>
          <p:cNvSpPr/>
          <p:nvPr/>
        </p:nvSpPr>
        <p:spPr>
          <a:xfrm>
            <a:off x="9552221" y="2310587"/>
            <a:ext cx="59873" cy="7260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7" name="TextBox 256">
                <a:extLst>
                  <a:ext uri="{FF2B5EF4-FFF2-40B4-BE49-F238E27FC236}">
                    <a16:creationId xmlns:a16="http://schemas.microsoft.com/office/drawing/2014/main" id="{BF7A9705-F68A-B18C-283A-BC77C46CB721}"/>
                  </a:ext>
                </a:extLst>
              </p:cNvPr>
              <p:cNvSpPr txBox="1"/>
              <p:nvPr/>
            </p:nvSpPr>
            <p:spPr>
              <a:xfrm>
                <a:off x="9508672" y="2250738"/>
                <a:ext cx="3483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7" name="TextBox 256">
                <a:extLst>
                  <a:ext uri="{FF2B5EF4-FFF2-40B4-BE49-F238E27FC236}">
                    <a16:creationId xmlns:a16="http://schemas.microsoft.com/office/drawing/2014/main" id="{BF7A9705-F68A-B18C-283A-BC77C46CB7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8672" y="2250738"/>
                <a:ext cx="348349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8" name="Oval 257">
            <a:extLst>
              <a:ext uri="{FF2B5EF4-FFF2-40B4-BE49-F238E27FC236}">
                <a16:creationId xmlns:a16="http://schemas.microsoft.com/office/drawing/2014/main" id="{3340701F-3CEE-9272-9866-059C39F73943}"/>
              </a:ext>
            </a:extLst>
          </p:cNvPr>
          <p:cNvSpPr/>
          <p:nvPr/>
        </p:nvSpPr>
        <p:spPr>
          <a:xfrm>
            <a:off x="10153650" y="2955841"/>
            <a:ext cx="59873" cy="7260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9" name="TextBox 258">
                <a:extLst>
                  <a:ext uri="{FF2B5EF4-FFF2-40B4-BE49-F238E27FC236}">
                    <a16:creationId xmlns:a16="http://schemas.microsoft.com/office/drawing/2014/main" id="{301DF892-A3D5-447D-A2B3-01280100DF8D}"/>
                  </a:ext>
                </a:extLst>
              </p:cNvPr>
              <p:cNvSpPr txBox="1"/>
              <p:nvPr/>
            </p:nvSpPr>
            <p:spPr>
              <a:xfrm>
                <a:off x="10110101" y="2895992"/>
                <a:ext cx="3483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9" name="TextBox 258">
                <a:extLst>
                  <a:ext uri="{FF2B5EF4-FFF2-40B4-BE49-F238E27FC236}">
                    <a16:creationId xmlns:a16="http://schemas.microsoft.com/office/drawing/2014/main" id="{301DF892-A3D5-447D-A2B3-01280100DF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0101" y="2895992"/>
                <a:ext cx="348349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0" name="Oval 259">
            <a:extLst>
              <a:ext uri="{FF2B5EF4-FFF2-40B4-BE49-F238E27FC236}">
                <a16:creationId xmlns:a16="http://schemas.microsoft.com/office/drawing/2014/main" id="{BA5FB7A1-D26D-ED7D-1CDB-02CF762087F1}"/>
              </a:ext>
            </a:extLst>
          </p:cNvPr>
          <p:cNvSpPr/>
          <p:nvPr/>
        </p:nvSpPr>
        <p:spPr>
          <a:xfrm>
            <a:off x="10733314" y="3777324"/>
            <a:ext cx="59873" cy="7260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1" name="TextBox 260">
                <a:extLst>
                  <a:ext uri="{FF2B5EF4-FFF2-40B4-BE49-F238E27FC236}">
                    <a16:creationId xmlns:a16="http://schemas.microsoft.com/office/drawing/2014/main" id="{07A9096E-A4B1-8308-E12E-758EB73FA889}"/>
                  </a:ext>
                </a:extLst>
              </p:cNvPr>
              <p:cNvSpPr txBox="1"/>
              <p:nvPr/>
            </p:nvSpPr>
            <p:spPr>
              <a:xfrm>
                <a:off x="10689765" y="3717475"/>
                <a:ext cx="3483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1" name="TextBox 260">
                <a:extLst>
                  <a:ext uri="{FF2B5EF4-FFF2-40B4-BE49-F238E27FC236}">
                    <a16:creationId xmlns:a16="http://schemas.microsoft.com/office/drawing/2014/main" id="{07A9096E-A4B1-8308-E12E-758EB73FA8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89765" y="3717475"/>
                <a:ext cx="348349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8" name="Oval 267">
            <a:extLst>
              <a:ext uri="{FF2B5EF4-FFF2-40B4-BE49-F238E27FC236}">
                <a16:creationId xmlns:a16="http://schemas.microsoft.com/office/drawing/2014/main" id="{08EBF198-8D52-CE95-5168-90E7AC41B955}"/>
              </a:ext>
            </a:extLst>
          </p:cNvPr>
          <p:cNvSpPr/>
          <p:nvPr/>
        </p:nvSpPr>
        <p:spPr>
          <a:xfrm>
            <a:off x="11108869" y="3026206"/>
            <a:ext cx="59873" cy="7260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9" name="TextBox 268">
                <a:extLst>
                  <a:ext uri="{FF2B5EF4-FFF2-40B4-BE49-F238E27FC236}">
                    <a16:creationId xmlns:a16="http://schemas.microsoft.com/office/drawing/2014/main" id="{30E79E8F-716A-4ED5-8614-6BD63B5F0AE2}"/>
                  </a:ext>
                </a:extLst>
              </p:cNvPr>
              <p:cNvSpPr txBox="1"/>
              <p:nvPr/>
            </p:nvSpPr>
            <p:spPr>
              <a:xfrm>
                <a:off x="11065320" y="2966357"/>
                <a:ext cx="3483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9" name="TextBox 268">
                <a:extLst>
                  <a:ext uri="{FF2B5EF4-FFF2-40B4-BE49-F238E27FC236}">
                    <a16:creationId xmlns:a16="http://schemas.microsoft.com/office/drawing/2014/main" id="{30E79E8F-716A-4ED5-8614-6BD63B5F0A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65320" y="2966357"/>
                <a:ext cx="348349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0" name="Oval 269">
            <a:extLst>
              <a:ext uri="{FF2B5EF4-FFF2-40B4-BE49-F238E27FC236}">
                <a16:creationId xmlns:a16="http://schemas.microsoft.com/office/drawing/2014/main" id="{B27B6F5A-C9C9-E8A9-61F9-7729EE475142}"/>
              </a:ext>
            </a:extLst>
          </p:cNvPr>
          <p:cNvSpPr/>
          <p:nvPr/>
        </p:nvSpPr>
        <p:spPr>
          <a:xfrm>
            <a:off x="9786255" y="3593045"/>
            <a:ext cx="59873" cy="7260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1" name="TextBox 270">
                <a:extLst>
                  <a:ext uri="{FF2B5EF4-FFF2-40B4-BE49-F238E27FC236}">
                    <a16:creationId xmlns:a16="http://schemas.microsoft.com/office/drawing/2014/main" id="{9AF4A779-610B-BA6D-609E-E913DEC6721F}"/>
                  </a:ext>
                </a:extLst>
              </p:cNvPr>
              <p:cNvSpPr txBox="1"/>
              <p:nvPr/>
            </p:nvSpPr>
            <p:spPr>
              <a:xfrm>
                <a:off x="9742706" y="3533196"/>
                <a:ext cx="3483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1" name="TextBox 270">
                <a:extLst>
                  <a:ext uri="{FF2B5EF4-FFF2-40B4-BE49-F238E27FC236}">
                    <a16:creationId xmlns:a16="http://schemas.microsoft.com/office/drawing/2014/main" id="{9AF4A779-610B-BA6D-609E-E913DEC672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2706" y="3533196"/>
                <a:ext cx="348349" cy="369332"/>
              </a:xfrm>
              <a:prstGeom prst="rect">
                <a:avLst/>
              </a:prstGeom>
              <a:blipFill>
                <a:blip r:embed="rId14"/>
                <a:stretch>
                  <a:fillRect r="-26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2" name="Oval 271">
            <a:extLst>
              <a:ext uri="{FF2B5EF4-FFF2-40B4-BE49-F238E27FC236}">
                <a16:creationId xmlns:a16="http://schemas.microsoft.com/office/drawing/2014/main" id="{2065B09A-B4E0-2066-44E5-84943A428B3F}"/>
              </a:ext>
            </a:extLst>
          </p:cNvPr>
          <p:cNvSpPr/>
          <p:nvPr/>
        </p:nvSpPr>
        <p:spPr>
          <a:xfrm>
            <a:off x="9905999" y="4556434"/>
            <a:ext cx="59873" cy="7260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3" name="TextBox 272">
                <a:extLst>
                  <a:ext uri="{FF2B5EF4-FFF2-40B4-BE49-F238E27FC236}">
                    <a16:creationId xmlns:a16="http://schemas.microsoft.com/office/drawing/2014/main" id="{DD7CB088-C285-4407-C3C5-EBB5878CC17A}"/>
                  </a:ext>
                </a:extLst>
              </p:cNvPr>
              <p:cNvSpPr txBox="1"/>
              <p:nvPr/>
            </p:nvSpPr>
            <p:spPr>
              <a:xfrm>
                <a:off x="9862450" y="4496585"/>
                <a:ext cx="3483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3" name="TextBox 272">
                <a:extLst>
                  <a:ext uri="{FF2B5EF4-FFF2-40B4-BE49-F238E27FC236}">
                    <a16:creationId xmlns:a16="http://schemas.microsoft.com/office/drawing/2014/main" id="{DD7CB088-C285-4407-C3C5-EBB5878CC1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2450" y="4496585"/>
                <a:ext cx="348349" cy="369332"/>
              </a:xfrm>
              <a:prstGeom prst="rect">
                <a:avLst/>
              </a:prstGeom>
              <a:blipFill>
                <a:blip r:embed="rId15"/>
                <a:stretch>
                  <a:fillRect r="-245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4" name="Oval 273">
            <a:extLst>
              <a:ext uri="{FF2B5EF4-FFF2-40B4-BE49-F238E27FC236}">
                <a16:creationId xmlns:a16="http://schemas.microsoft.com/office/drawing/2014/main" id="{7FD909F4-3FCC-1133-30F1-9E5A4CCE043B}"/>
              </a:ext>
            </a:extLst>
          </p:cNvPr>
          <p:cNvSpPr/>
          <p:nvPr/>
        </p:nvSpPr>
        <p:spPr>
          <a:xfrm>
            <a:off x="8942613" y="3979098"/>
            <a:ext cx="59873" cy="7260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5" name="TextBox 274">
                <a:extLst>
                  <a:ext uri="{FF2B5EF4-FFF2-40B4-BE49-F238E27FC236}">
                    <a16:creationId xmlns:a16="http://schemas.microsoft.com/office/drawing/2014/main" id="{C2CB8971-983D-4495-BE14-3B74AF315CD7}"/>
                  </a:ext>
                </a:extLst>
              </p:cNvPr>
              <p:cNvSpPr txBox="1"/>
              <p:nvPr/>
            </p:nvSpPr>
            <p:spPr>
              <a:xfrm>
                <a:off x="8899064" y="3919249"/>
                <a:ext cx="3483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5" name="TextBox 274">
                <a:extLst>
                  <a:ext uri="{FF2B5EF4-FFF2-40B4-BE49-F238E27FC236}">
                    <a16:creationId xmlns:a16="http://schemas.microsoft.com/office/drawing/2014/main" id="{C2CB8971-983D-4495-BE14-3B74AF315C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9064" y="3919249"/>
                <a:ext cx="348349" cy="369332"/>
              </a:xfrm>
              <a:prstGeom prst="rect">
                <a:avLst/>
              </a:prstGeom>
              <a:blipFill>
                <a:blip r:embed="rId16"/>
                <a:stretch>
                  <a:fillRect r="-245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6" name="Oval 275">
            <a:extLst>
              <a:ext uri="{FF2B5EF4-FFF2-40B4-BE49-F238E27FC236}">
                <a16:creationId xmlns:a16="http://schemas.microsoft.com/office/drawing/2014/main" id="{C36A76F3-15A8-F46A-2C61-55D666CD2668}"/>
              </a:ext>
            </a:extLst>
          </p:cNvPr>
          <p:cNvSpPr/>
          <p:nvPr/>
        </p:nvSpPr>
        <p:spPr>
          <a:xfrm>
            <a:off x="8308519" y="3407599"/>
            <a:ext cx="59873" cy="7260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7" name="TextBox 276">
                <a:extLst>
                  <a:ext uri="{FF2B5EF4-FFF2-40B4-BE49-F238E27FC236}">
                    <a16:creationId xmlns:a16="http://schemas.microsoft.com/office/drawing/2014/main" id="{ACD88161-7E78-97D6-C7B8-B01A77DBABF1}"/>
                  </a:ext>
                </a:extLst>
              </p:cNvPr>
              <p:cNvSpPr txBox="1"/>
              <p:nvPr/>
            </p:nvSpPr>
            <p:spPr>
              <a:xfrm>
                <a:off x="8264970" y="3347750"/>
                <a:ext cx="3483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7" name="TextBox 276">
                <a:extLst>
                  <a:ext uri="{FF2B5EF4-FFF2-40B4-BE49-F238E27FC236}">
                    <a16:creationId xmlns:a16="http://schemas.microsoft.com/office/drawing/2014/main" id="{ACD88161-7E78-97D6-C7B8-B01A77DBAB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4970" y="3347750"/>
                <a:ext cx="348349" cy="369332"/>
              </a:xfrm>
              <a:prstGeom prst="rect">
                <a:avLst/>
              </a:prstGeom>
              <a:blipFill>
                <a:blip r:embed="rId17"/>
                <a:stretch>
                  <a:fillRect r="-245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8" name="Oval 277">
            <a:extLst>
              <a:ext uri="{FF2B5EF4-FFF2-40B4-BE49-F238E27FC236}">
                <a16:creationId xmlns:a16="http://schemas.microsoft.com/office/drawing/2014/main" id="{6F28A7D0-E9E5-3C20-6CE4-BDE32BBE09A1}"/>
              </a:ext>
            </a:extLst>
          </p:cNvPr>
          <p:cNvSpPr/>
          <p:nvPr/>
        </p:nvSpPr>
        <p:spPr>
          <a:xfrm>
            <a:off x="7658102" y="3040990"/>
            <a:ext cx="59873" cy="7260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9" name="TextBox 278">
                <a:extLst>
                  <a:ext uri="{FF2B5EF4-FFF2-40B4-BE49-F238E27FC236}">
                    <a16:creationId xmlns:a16="http://schemas.microsoft.com/office/drawing/2014/main" id="{97E18E92-6914-FD0D-CB63-0FC251FD6375}"/>
                  </a:ext>
                </a:extLst>
              </p:cNvPr>
              <p:cNvSpPr txBox="1"/>
              <p:nvPr/>
            </p:nvSpPr>
            <p:spPr>
              <a:xfrm>
                <a:off x="7614553" y="2981141"/>
                <a:ext cx="3483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9" name="TextBox 278">
                <a:extLst>
                  <a:ext uri="{FF2B5EF4-FFF2-40B4-BE49-F238E27FC236}">
                    <a16:creationId xmlns:a16="http://schemas.microsoft.com/office/drawing/2014/main" id="{97E18E92-6914-FD0D-CB63-0FC251FD63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4553" y="2981141"/>
                <a:ext cx="348349" cy="369332"/>
              </a:xfrm>
              <a:prstGeom prst="rect">
                <a:avLst/>
              </a:prstGeom>
              <a:blipFill>
                <a:blip r:embed="rId18"/>
                <a:stretch>
                  <a:fillRect r="-26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0" name="Oval 279">
            <a:extLst>
              <a:ext uri="{FF2B5EF4-FFF2-40B4-BE49-F238E27FC236}">
                <a16:creationId xmlns:a16="http://schemas.microsoft.com/office/drawing/2014/main" id="{C09A9E0F-CAA1-D624-6FA6-FD6E214CCD40}"/>
              </a:ext>
            </a:extLst>
          </p:cNvPr>
          <p:cNvSpPr/>
          <p:nvPr/>
        </p:nvSpPr>
        <p:spPr>
          <a:xfrm>
            <a:off x="7440383" y="3619478"/>
            <a:ext cx="59873" cy="7260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1" name="TextBox 280">
                <a:extLst>
                  <a:ext uri="{FF2B5EF4-FFF2-40B4-BE49-F238E27FC236}">
                    <a16:creationId xmlns:a16="http://schemas.microsoft.com/office/drawing/2014/main" id="{09D16BDE-0D8F-402F-9057-CFE6B76050F5}"/>
                  </a:ext>
                </a:extLst>
              </p:cNvPr>
              <p:cNvSpPr txBox="1"/>
              <p:nvPr/>
            </p:nvSpPr>
            <p:spPr>
              <a:xfrm>
                <a:off x="7396834" y="3559629"/>
                <a:ext cx="3483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1" name="TextBox 280">
                <a:extLst>
                  <a:ext uri="{FF2B5EF4-FFF2-40B4-BE49-F238E27FC236}">
                    <a16:creationId xmlns:a16="http://schemas.microsoft.com/office/drawing/2014/main" id="{09D16BDE-0D8F-402F-9057-CFE6B76050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6834" y="3559629"/>
                <a:ext cx="348349" cy="369332"/>
              </a:xfrm>
              <a:prstGeom prst="rect">
                <a:avLst/>
              </a:prstGeom>
              <a:blipFill>
                <a:blip r:embed="rId19"/>
                <a:stretch>
                  <a:fillRect r="-241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2" name="Oval 281">
            <a:extLst>
              <a:ext uri="{FF2B5EF4-FFF2-40B4-BE49-F238E27FC236}">
                <a16:creationId xmlns:a16="http://schemas.microsoft.com/office/drawing/2014/main" id="{3DE961D7-4085-F3BA-DFF0-948FFAA58967}"/>
              </a:ext>
            </a:extLst>
          </p:cNvPr>
          <p:cNvSpPr/>
          <p:nvPr/>
        </p:nvSpPr>
        <p:spPr>
          <a:xfrm>
            <a:off x="7500257" y="4055298"/>
            <a:ext cx="59873" cy="7260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3" name="TextBox 282">
                <a:extLst>
                  <a:ext uri="{FF2B5EF4-FFF2-40B4-BE49-F238E27FC236}">
                    <a16:creationId xmlns:a16="http://schemas.microsoft.com/office/drawing/2014/main" id="{AACF7F07-73FD-F15E-AA0D-4C77877ADC54}"/>
                  </a:ext>
                </a:extLst>
              </p:cNvPr>
              <p:cNvSpPr txBox="1"/>
              <p:nvPr/>
            </p:nvSpPr>
            <p:spPr>
              <a:xfrm>
                <a:off x="7456708" y="3995449"/>
                <a:ext cx="3483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3" name="TextBox 282">
                <a:extLst>
                  <a:ext uri="{FF2B5EF4-FFF2-40B4-BE49-F238E27FC236}">
                    <a16:creationId xmlns:a16="http://schemas.microsoft.com/office/drawing/2014/main" id="{AACF7F07-73FD-F15E-AA0D-4C77877ADC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6708" y="3995449"/>
                <a:ext cx="348349" cy="369332"/>
              </a:xfrm>
              <a:prstGeom prst="rect">
                <a:avLst/>
              </a:prstGeom>
              <a:blipFill>
                <a:blip r:embed="rId20"/>
                <a:stretch>
                  <a:fillRect r="-26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4" name="Oval 283">
            <a:extLst>
              <a:ext uri="{FF2B5EF4-FFF2-40B4-BE49-F238E27FC236}">
                <a16:creationId xmlns:a16="http://schemas.microsoft.com/office/drawing/2014/main" id="{7300C16B-EBC3-7261-6953-EB875349BB39}"/>
              </a:ext>
            </a:extLst>
          </p:cNvPr>
          <p:cNvSpPr/>
          <p:nvPr/>
        </p:nvSpPr>
        <p:spPr>
          <a:xfrm>
            <a:off x="8085364" y="4444460"/>
            <a:ext cx="59873" cy="7260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5" name="TextBox 284">
                <a:extLst>
                  <a:ext uri="{FF2B5EF4-FFF2-40B4-BE49-F238E27FC236}">
                    <a16:creationId xmlns:a16="http://schemas.microsoft.com/office/drawing/2014/main" id="{52CE4FEF-F67E-E377-062E-11A99DB7BFF9}"/>
                  </a:ext>
                </a:extLst>
              </p:cNvPr>
              <p:cNvSpPr txBox="1"/>
              <p:nvPr/>
            </p:nvSpPr>
            <p:spPr>
              <a:xfrm>
                <a:off x="8041815" y="4384611"/>
                <a:ext cx="3483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17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5" name="TextBox 284">
                <a:extLst>
                  <a:ext uri="{FF2B5EF4-FFF2-40B4-BE49-F238E27FC236}">
                    <a16:creationId xmlns:a16="http://schemas.microsoft.com/office/drawing/2014/main" id="{52CE4FEF-F67E-E377-062E-11A99DB7BF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1815" y="4384611"/>
                <a:ext cx="348349" cy="369332"/>
              </a:xfrm>
              <a:prstGeom prst="rect">
                <a:avLst/>
              </a:prstGeom>
              <a:blipFill>
                <a:blip r:embed="rId21"/>
                <a:stretch>
                  <a:fillRect r="-26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6" name="Oval 285">
            <a:extLst>
              <a:ext uri="{FF2B5EF4-FFF2-40B4-BE49-F238E27FC236}">
                <a16:creationId xmlns:a16="http://schemas.microsoft.com/office/drawing/2014/main" id="{6553F00B-F31E-2AB1-C1EC-F077AFE00A7B}"/>
              </a:ext>
            </a:extLst>
          </p:cNvPr>
          <p:cNvSpPr/>
          <p:nvPr/>
        </p:nvSpPr>
        <p:spPr>
          <a:xfrm>
            <a:off x="8855527" y="4849950"/>
            <a:ext cx="59873" cy="7260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7" name="TextBox 286">
                <a:extLst>
                  <a:ext uri="{FF2B5EF4-FFF2-40B4-BE49-F238E27FC236}">
                    <a16:creationId xmlns:a16="http://schemas.microsoft.com/office/drawing/2014/main" id="{BA7FCCD2-9C25-193A-6FE9-FD2BF0317725}"/>
                  </a:ext>
                </a:extLst>
              </p:cNvPr>
              <p:cNvSpPr txBox="1"/>
              <p:nvPr/>
            </p:nvSpPr>
            <p:spPr>
              <a:xfrm>
                <a:off x="8811978" y="4790101"/>
                <a:ext cx="3483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18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7" name="TextBox 286">
                <a:extLst>
                  <a:ext uri="{FF2B5EF4-FFF2-40B4-BE49-F238E27FC236}">
                    <a16:creationId xmlns:a16="http://schemas.microsoft.com/office/drawing/2014/main" id="{BA7FCCD2-9C25-193A-6FE9-FD2BF03177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1978" y="4790101"/>
                <a:ext cx="348349" cy="369332"/>
              </a:xfrm>
              <a:prstGeom prst="rect">
                <a:avLst/>
              </a:prstGeom>
              <a:blipFill>
                <a:blip r:embed="rId22"/>
                <a:stretch>
                  <a:fillRect r="-245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69276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39AD7A-A75D-084D-1061-F38EA98B1C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DEAC8-D2CA-1AA4-031F-42C92D7EF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Coarse coding divides the search region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696C044-6234-CBCC-60DE-5F4C0471F7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270796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>
                    <a:latin typeface="+mn-lt"/>
                  </a:rPr>
                  <a:t>Coarse coding </a:t>
                </a:r>
                <a:r>
                  <a:rPr lang="en-US" dirty="0">
                    <a:latin typeface="+mn-lt"/>
                  </a:rPr>
                  <a:t>speeds NN search by reducing scope    </a:t>
                </a:r>
              </a:p>
              <a:p>
                <a:r>
                  <a:rPr lang="en-US" dirty="0">
                    <a:latin typeface="+mn-lt"/>
                  </a:rPr>
                  <a:t>To speed NN search by orders of magnitude limit scope of search    </a:t>
                </a:r>
              </a:p>
              <a:p>
                <a:r>
                  <a:rPr lang="en-US" dirty="0">
                    <a:latin typeface="+mn-lt"/>
                  </a:rPr>
                  <a:t>Coarse coding divides the search scope into small cells  </a:t>
                </a:r>
              </a:p>
              <a:p>
                <a:r>
                  <a:rPr lang="en-US" b="1" dirty="0">
                    <a:latin typeface="+mn-lt"/>
                  </a:rPr>
                  <a:t>Flat sparse coding </a:t>
                </a:r>
                <a:r>
                  <a:rPr lang="en-US" dirty="0">
                    <a:latin typeface="+mn-lt"/>
                  </a:rPr>
                  <a:t>assigns each vector to one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latin typeface="+mn-lt"/>
                  </a:rPr>
                  <a:t> codes in code book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…,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0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A query vector,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>
                    <a:latin typeface="+mn-lt"/>
                  </a:rPr>
                  <a:t>, is assigned to the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𝑖𝑡h</m:t>
                    </m:r>
                  </m:oMath>
                </a14:m>
                <a:r>
                  <a:rPr lang="en-US" dirty="0">
                    <a:latin typeface="+mn-lt"/>
                  </a:rPr>
                  <a:t> cell (code) where,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>
                    <a:latin typeface="+mn-lt"/>
                  </a:rPr>
                  <a:t> vector valued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>
                        <a:latin typeface="Cambria Math" panose="02040503050406030204" pitchFamily="18" charset="0"/>
                      </a:rPr>
                      <m:t>exemplar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i="0">
                        <a:latin typeface="Cambria Math" panose="02040503050406030204" pitchFamily="18" charset="0"/>
                      </a:rPr>
                      <m:t>or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i="0">
                        <a:latin typeface="Cambria Math" panose="02040503050406030204" pitchFamily="18" charset="0"/>
                      </a:rPr>
                      <m:t>centroid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i="0">
                        <a:latin typeface="Cambria Math" panose="02040503050406030204" pitchFamily="18" charset="0"/>
                      </a:rPr>
                      <m:t>of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i="0">
                        <a:latin typeface="Cambria Math" panose="02040503050406030204" pitchFamily="18" charset="0"/>
                      </a:rPr>
                      <m:t>cell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i="0">
                        <a:latin typeface="Cambria Math" panose="02040503050406030204" pitchFamily="18" charset="0"/>
                      </a:rPr>
                      <m:t>i</m:t>
                    </m:r>
                  </m:oMath>
                </a14:m>
                <a:r>
                  <a:rPr lang="en-US" sz="2000" dirty="0"/>
                  <a:t> </a:t>
                </a:r>
                <a:endParaRPr lang="en-US" dirty="0">
                  <a:latin typeface="+mn-lt"/>
                </a:endParaRP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>
                        <a:latin typeface="Cambria Math" panose="02040503050406030204" pitchFamily="18" charset="0"/>
                      </a:rPr>
                      <m:t>distance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i="0">
                        <a:latin typeface="Cambria Math" panose="02040503050406030204" pitchFamily="18" charset="0"/>
                      </a:rPr>
                      <m:t>between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i="0">
                        <a:latin typeface="Cambria Math" panose="02040503050406030204" pitchFamily="18" charset="0"/>
                      </a:rPr>
                      <m:t>query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i="0">
                        <a:latin typeface="Cambria Math" panose="02040503050406030204" pitchFamily="18" charset="0"/>
                      </a:rPr>
                      <m:t>vector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i="0">
                        <a:latin typeface="Cambria Math" panose="02040503050406030204" pitchFamily="18" charset="0"/>
                      </a:rPr>
                      <m:t>and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𝑖𝑡h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i="0">
                        <a:latin typeface="Cambria Math" panose="02040503050406030204" pitchFamily="18" charset="0"/>
                      </a:rPr>
                      <m:t>exemplar</m:t>
                    </m:r>
                  </m:oMath>
                </a14:m>
                <a:r>
                  <a:rPr lang="en-US" sz="2000" dirty="0"/>
                  <a:t> </a:t>
                </a:r>
                <a:endParaRPr lang="en-US" dirty="0">
                  <a:latin typeface="+mn-lt"/>
                </a:endParaRPr>
              </a:p>
              <a:p>
                <a:pPr marL="914400" lvl="2" indent="0">
                  <a:buNone/>
                </a:pP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696C044-6234-CBCC-60DE-5F4C0471F7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270796" cy="5698998"/>
              </a:xfrm>
              <a:blipFill>
                <a:blip r:embed="rId3"/>
                <a:stretch>
                  <a:fillRect l="-1136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94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5DAC63-4AD3-1CDC-AFE6-96CFE32556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F3FCD-07BF-BB18-1DDE-43533B375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Similarity Search at Scale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ED758AF-A024-1F9E-00E7-C454BD95FF27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Need an efficient method for high-dimensional </a:t>
                </a:r>
                <a:r>
                  <a:rPr lang="en-US" b="1" dirty="0">
                    <a:latin typeface="+mn-lt"/>
                  </a:rPr>
                  <a:t>similarity joins</a:t>
                </a:r>
                <a:r>
                  <a:rPr lang="en-US" dirty="0">
                    <a:latin typeface="+mn-lt"/>
                  </a:rPr>
                  <a:t> at massive scale</a:t>
                </a:r>
              </a:p>
              <a:p>
                <a:r>
                  <a:rPr lang="en-US" dirty="0">
                    <a:latin typeface="+mn-lt"/>
                  </a:rPr>
                  <a:t>If we simply compute the pairwise similarity of n observation vectors there are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>
                    <a:latin typeface="+mn-lt"/>
                  </a:rPr>
                  <a:t> pairs </a:t>
                </a:r>
              </a:p>
              <a:p>
                <a:r>
                  <a:rPr lang="en-US" dirty="0">
                    <a:latin typeface="+mn-lt"/>
                  </a:rPr>
                  <a:t>Simple pairwise similarity is computationally </a:t>
                </a:r>
                <a:r>
                  <a:rPr lang="en-US" b="1" dirty="0">
                    <a:latin typeface="+mn-lt"/>
                  </a:rPr>
                  <a:t>infeasible</a:t>
                </a:r>
                <a:r>
                  <a:rPr lang="en-US" dirty="0">
                    <a:latin typeface="+mn-lt"/>
                  </a:rPr>
                  <a:t> for large scale problems!</a:t>
                </a:r>
              </a:p>
              <a:p>
                <a:r>
                  <a:rPr lang="en-US" dirty="0">
                    <a:latin typeface="+mn-lt"/>
                  </a:rPr>
                  <a:t>Use an </a:t>
                </a:r>
                <a:r>
                  <a:rPr lang="en-US" b="1" dirty="0">
                    <a:latin typeface="+mn-lt"/>
                  </a:rPr>
                  <a:t>approximate nearest neighbor search (ANNS) </a:t>
                </a:r>
              </a:p>
              <a:p>
                <a:pPr lvl="1"/>
                <a:r>
                  <a:rPr lang="en-US" dirty="0">
                    <a:latin typeface="+mn-lt"/>
                  </a:rPr>
                  <a:t>Build a graph of the k nearest neighbors</a:t>
                </a:r>
              </a:p>
              <a:p>
                <a:pPr lvl="1"/>
                <a:r>
                  <a:rPr lang="en-US" dirty="0">
                    <a:latin typeface="+mn-lt"/>
                  </a:rPr>
                  <a:t>Nearest neighbors are most important in terms of finding similar cases </a:t>
                </a:r>
              </a:p>
              <a:p>
                <a:pPr lvl="1"/>
                <a:r>
                  <a:rPr lang="en-US" dirty="0">
                    <a:latin typeface="+mn-lt"/>
                  </a:rPr>
                  <a:t>Apply to different distance metrics in high-dimensional spaces       </a:t>
                </a:r>
              </a:p>
              <a:p>
                <a:endParaRPr lang="en-US" sz="3300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ED758AF-A024-1F9E-00E7-C454BD95FF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5988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322E78-B1F5-A26C-F494-4EAA98F77D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1A422-B23E-E1FD-721C-2C011E903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Coarse coding divides the search region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6A578F6-9739-3A51-FDEE-DB22A4E7580E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270796" cy="5698998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b="1" dirty="0">
                    <a:latin typeface="+mn-lt"/>
                  </a:rPr>
                  <a:t>Coarse coding </a:t>
                </a:r>
                <a:r>
                  <a:rPr lang="en-US" dirty="0">
                    <a:latin typeface="+mn-lt"/>
                  </a:rPr>
                  <a:t>speeds NN search by reducing scope    </a:t>
                </a:r>
              </a:p>
              <a:p>
                <a:r>
                  <a:rPr lang="en-US" b="1" dirty="0">
                    <a:latin typeface="+mn-lt"/>
                  </a:rPr>
                  <a:t>Flat sparse coding </a:t>
                </a:r>
                <a:r>
                  <a:rPr lang="en-US" dirty="0">
                    <a:latin typeface="+mn-lt"/>
                  </a:rPr>
                  <a:t>assigns each vector to one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latin typeface="+mn-lt"/>
                  </a:rPr>
                  <a:t> codes in code book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…,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0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Example: for Euclidian distance with query vector,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>
                    <a:latin typeface="+mn-lt"/>
                  </a:rPr>
                  <a:t>, is assigned to the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𝑖𝑡h</m:t>
                    </m:r>
                  </m:oMath>
                </a14:m>
                <a:r>
                  <a:rPr lang="en-US" dirty="0">
                    <a:latin typeface="+mn-lt"/>
                  </a:rPr>
                  <a:t> cell (code) minimizing quantization error,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argmin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lim>
                          </m:limLow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argmin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𝑒𝑥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lvl="1"/>
                <a:r>
                  <a:rPr lang="en-US" dirty="0">
                    <a:latin typeface="+mn-lt"/>
                  </a:rPr>
                  <a:t>Can use any distance (or similarity) metric </a:t>
                </a:r>
              </a:p>
              <a:p>
                <a:r>
                  <a:rPr lang="en-US" dirty="0">
                    <a:latin typeface="+mn-lt"/>
                  </a:rPr>
                  <a:t>The resulting search space divided into </a:t>
                </a:r>
                <a:r>
                  <a:rPr lang="en-US" b="1" dirty="0">
                    <a:latin typeface="+mn-lt"/>
                    <a:hlinkClick r:id="rId3"/>
                  </a:rPr>
                  <a:t>Veroni cells</a:t>
                </a:r>
                <a:endParaRPr lang="en-US" b="1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For Euclidean distance, Veroni cells are convex hyper-polygons</a:t>
                </a:r>
              </a:p>
              <a:p>
                <a:pPr lvl="1"/>
                <a:r>
                  <a:rPr lang="en-US" dirty="0">
                    <a:latin typeface="+mn-lt"/>
                  </a:rPr>
                  <a:t>Distance vectors between vectors in a Veroni cell are contained in the cell</a:t>
                </a:r>
              </a:p>
              <a:p>
                <a:pPr lvl="1"/>
                <a:r>
                  <a:rPr lang="en-US" dirty="0">
                    <a:latin typeface="+mn-lt"/>
                  </a:rPr>
                  <a:t>Cell boundaries meet at triple, or higher order, junctions   </a:t>
                </a:r>
              </a:p>
              <a:p>
                <a:r>
                  <a:rPr lang="en-US" dirty="0">
                    <a:latin typeface="+mn-lt"/>
                  </a:rPr>
                  <a:t>For L1 distance, Veroni cells are non-convex  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6A578F6-9739-3A51-FDEE-DB22A4E758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270796" cy="5698998"/>
              </a:xfrm>
              <a:blipFill>
                <a:blip r:embed="rId4"/>
                <a:stretch>
                  <a:fillRect l="-1136" t="-24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97469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EA4C13-F941-9B43-54C6-6154B2D90D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9A382-B15D-0BE1-5744-4E66D41C7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Coarse coding divides the search region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E763647-11C3-D364-E327-7D977E4FCB64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6021131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Coarse coding divides a search space into smaller regions </a:t>
                </a:r>
              </a:p>
              <a:p>
                <a:r>
                  <a:rPr lang="en-US" dirty="0">
                    <a:latin typeface="+mn-lt"/>
                  </a:rPr>
                  <a:t>Example: For </a:t>
                </a:r>
                <a:r>
                  <a:rPr lang="en-US" b="1" dirty="0">
                    <a:latin typeface="+mn-lt"/>
                  </a:rPr>
                  <a:t>Euclidean norm</a:t>
                </a:r>
                <a:r>
                  <a:rPr lang="en-US" dirty="0">
                    <a:latin typeface="+mn-lt"/>
                  </a:rPr>
                  <a:t>, search space divided into Veroni cells </a:t>
                </a:r>
              </a:p>
              <a:p>
                <a:r>
                  <a:rPr lang="en-US" dirty="0">
                    <a:latin typeface="+mn-lt"/>
                  </a:rPr>
                  <a:t>Veroni cell are </a:t>
                </a:r>
                <a:r>
                  <a:rPr lang="en-US" b="1" dirty="0">
                    <a:latin typeface="+mn-lt"/>
                  </a:rPr>
                  <a:t>convex</a:t>
                </a:r>
                <a:r>
                  <a:rPr lang="en-US" dirty="0">
                    <a:latin typeface="+mn-lt"/>
                  </a:rPr>
                  <a:t> </a:t>
                </a:r>
              </a:p>
              <a:p>
                <a:r>
                  <a:rPr lang="en-US" dirty="0">
                    <a:latin typeface="+mn-lt"/>
                  </a:rPr>
                  <a:t>The </a:t>
                </a:r>
                <a:r>
                  <a:rPr lang="en-US" b="1" dirty="0">
                    <a:latin typeface="+mn-lt"/>
                  </a:rPr>
                  <a:t>code book </a:t>
                </a:r>
                <a:r>
                  <a:rPr lang="en-US" dirty="0">
                    <a:latin typeface="+mn-lt"/>
                  </a:rPr>
                  <a:t>for the cells is the list of centroids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…,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E763647-11C3-D364-E327-7D977E4FCB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6021131" cy="5698998"/>
              </a:xfrm>
              <a:blipFill>
                <a:blip r:embed="rId3"/>
                <a:stretch>
                  <a:fillRect l="-2128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E3EBF4-2106-1E50-086A-3C22B46A2C4B}"/>
              </a:ext>
            </a:extLst>
          </p:cNvPr>
          <p:cNvCxnSpPr>
            <a:cxnSpLocks/>
          </p:cNvCxnSpPr>
          <p:nvPr/>
        </p:nvCxnSpPr>
        <p:spPr>
          <a:xfrm flipV="1">
            <a:off x="6845742" y="2881291"/>
            <a:ext cx="930733" cy="755569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C6B276B-91B1-B9DB-6988-1CEBDF5572DE}"/>
              </a:ext>
            </a:extLst>
          </p:cNvPr>
          <p:cNvCxnSpPr>
            <a:cxnSpLocks/>
          </p:cNvCxnSpPr>
          <p:nvPr/>
        </p:nvCxnSpPr>
        <p:spPr>
          <a:xfrm flipH="1" flipV="1">
            <a:off x="7776475" y="2850805"/>
            <a:ext cx="601450" cy="50215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8D61A5B-72D4-B8B6-C9D7-17169971CEF9}"/>
              </a:ext>
            </a:extLst>
          </p:cNvPr>
          <p:cNvCxnSpPr>
            <a:cxnSpLocks/>
          </p:cNvCxnSpPr>
          <p:nvPr/>
        </p:nvCxnSpPr>
        <p:spPr>
          <a:xfrm flipH="1" flipV="1">
            <a:off x="8377925" y="2908991"/>
            <a:ext cx="221789" cy="868352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26CB180-F55C-86FE-5881-AF603C506BB4}"/>
              </a:ext>
            </a:extLst>
          </p:cNvPr>
          <p:cNvCxnSpPr>
            <a:cxnSpLocks/>
          </p:cNvCxnSpPr>
          <p:nvPr/>
        </p:nvCxnSpPr>
        <p:spPr>
          <a:xfrm flipH="1">
            <a:off x="7920715" y="3777343"/>
            <a:ext cx="646351" cy="857527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1B8A335-D09A-C4E2-5690-26BE9C62AFE8}"/>
              </a:ext>
            </a:extLst>
          </p:cNvPr>
          <p:cNvCxnSpPr>
            <a:cxnSpLocks/>
          </p:cNvCxnSpPr>
          <p:nvPr/>
        </p:nvCxnSpPr>
        <p:spPr>
          <a:xfrm flipH="1">
            <a:off x="7097485" y="4631293"/>
            <a:ext cx="835470" cy="11466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0551C19-0CEE-FC6D-9DA1-FA4D7EFB5D2B}"/>
              </a:ext>
            </a:extLst>
          </p:cNvPr>
          <p:cNvCxnSpPr>
            <a:cxnSpLocks/>
          </p:cNvCxnSpPr>
          <p:nvPr/>
        </p:nvCxnSpPr>
        <p:spPr>
          <a:xfrm flipH="1" flipV="1">
            <a:off x="6845742" y="3668856"/>
            <a:ext cx="283046" cy="930441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BAF01EE-320D-7F14-0759-A78EB2BBA3A9}"/>
              </a:ext>
            </a:extLst>
          </p:cNvPr>
          <p:cNvCxnSpPr>
            <a:cxnSpLocks/>
          </p:cNvCxnSpPr>
          <p:nvPr/>
        </p:nvCxnSpPr>
        <p:spPr>
          <a:xfrm flipH="1">
            <a:off x="8335739" y="2442227"/>
            <a:ext cx="658576" cy="466764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6B4DE88-E1D9-6E08-E2C1-C48C6CBE5727}"/>
              </a:ext>
            </a:extLst>
          </p:cNvPr>
          <p:cNvCxnSpPr>
            <a:cxnSpLocks/>
          </p:cNvCxnSpPr>
          <p:nvPr/>
        </p:nvCxnSpPr>
        <p:spPr>
          <a:xfrm flipH="1" flipV="1">
            <a:off x="8599714" y="3777343"/>
            <a:ext cx="557209" cy="270829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647E955-7B3D-A5A1-B924-48699650B2D4}"/>
              </a:ext>
            </a:extLst>
          </p:cNvPr>
          <p:cNvCxnSpPr>
            <a:cxnSpLocks/>
          </p:cNvCxnSpPr>
          <p:nvPr/>
        </p:nvCxnSpPr>
        <p:spPr>
          <a:xfrm flipV="1">
            <a:off x="10142758" y="3557569"/>
            <a:ext cx="766084" cy="449266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B606A1C-B00F-1251-6220-D902F41F70CF}"/>
              </a:ext>
            </a:extLst>
          </p:cNvPr>
          <p:cNvCxnSpPr>
            <a:cxnSpLocks/>
          </p:cNvCxnSpPr>
          <p:nvPr/>
        </p:nvCxnSpPr>
        <p:spPr>
          <a:xfrm flipH="1" flipV="1">
            <a:off x="9013369" y="2442227"/>
            <a:ext cx="778335" cy="344265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1E46B5C-F3C6-E6CA-7CBA-9C671F66F1A4}"/>
              </a:ext>
            </a:extLst>
          </p:cNvPr>
          <p:cNvCxnSpPr>
            <a:cxnSpLocks/>
          </p:cNvCxnSpPr>
          <p:nvPr/>
        </p:nvCxnSpPr>
        <p:spPr>
          <a:xfrm flipH="1" flipV="1">
            <a:off x="9802585" y="2755681"/>
            <a:ext cx="263965" cy="1251154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EDCA52E0-7382-09F7-50E2-5BA01835B518}"/>
              </a:ext>
            </a:extLst>
          </p:cNvPr>
          <p:cNvCxnSpPr>
            <a:cxnSpLocks/>
          </p:cNvCxnSpPr>
          <p:nvPr/>
        </p:nvCxnSpPr>
        <p:spPr>
          <a:xfrm flipH="1" flipV="1">
            <a:off x="7897579" y="4615544"/>
            <a:ext cx="244930" cy="1122662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060D987-FB95-E0FD-C115-4E06E1841942}"/>
              </a:ext>
            </a:extLst>
          </p:cNvPr>
          <p:cNvCxnSpPr>
            <a:cxnSpLocks/>
          </p:cNvCxnSpPr>
          <p:nvPr/>
        </p:nvCxnSpPr>
        <p:spPr>
          <a:xfrm>
            <a:off x="9145360" y="4066330"/>
            <a:ext cx="548367" cy="1180987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86BC2EA-6701-7903-17FB-6448451894D9}"/>
              </a:ext>
            </a:extLst>
          </p:cNvPr>
          <p:cNvCxnSpPr>
            <a:cxnSpLocks/>
          </p:cNvCxnSpPr>
          <p:nvPr/>
        </p:nvCxnSpPr>
        <p:spPr>
          <a:xfrm flipV="1">
            <a:off x="9285520" y="5176875"/>
            <a:ext cx="408207" cy="810268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FCE629E6-0D7C-A579-1EBA-88CEA44B0553}"/>
              </a:ext>
            </a:extLst>
          </p:cNvPr>
          <p:cNvCxnSpPr>
            <a:cxnSpLocks/>
          </p:cNvCxnSpPr>
          <p:nvPr/>
        </p:nvCxnSpPr>
        <p:spPr>
          <a:xfrm>
            <a:off x="8107129" y="5738206"/>
            <a:ext cx="1172942" cy="248937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9EFC9606-6216-2515-7FE6-992C7755D7A8}"/>
              </a:ext>
            </a:extLst>
          </p:cNvPr>
          <p:cNvCxnSpPr>
            <a:cxnSpLocks/>
          </p:cNvCxnSpPr>
          <p:nvPr/>
        </p:nvCxnSpPr>
        <p:spPr>
          <a:xfrm flipH="1" flipV="1">
            <a:off x="7380511" y="2342265"/>
            <a:ext cx="395964" cy="50854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53AF3BCD-69CE-46E3-5908-767405E75B62}"/>
              </a:ext>
            </a:extLst>
          </p:cNvPr>
          <p:cNvCxnSpPr>
            <a:cxnSpLocks/>
          </p:cNvCxnSpPr>
          <p:nvPr/>
        </p:nvCxnSpPr>
        <p:spPr>
          <a:xfrm flipH="1" flipV="1">
            <a:off x="8961659" y="1575534"/>
            <a:ext cx="51710" cy="875132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7463747A-1A7E-9855-CB82-DD791CB41C83}"/>
              </a:ext>
            </a:extLst>
          </p:cNvPr>
          <p:cNvCxnSpPr>
            <a:cxnSpLocks/>
          </p:cNvCxnSpPr>
          <p:nvPr/>
        </p:nvCxnSpPr>
        <p:spPr>
          <a:xfrm flipV="1">
            <a:off x="7375061" y="1887236"/>
            <a:ext cx="0" cy="424543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CD89AACF-F403-EC48-13FD-DBEB5ABC1770}"/>
              </a:ext>
            </a:extLst>
          </p:cNvPr>
          <p:cNvCxnSpPr>
            <a:cxnSpLocks/>
          </p:cNvCxnSpPr>
          <p:nvPr/>
        </p:nvCxnSpPr>
        <p:spPr>
          <a:xfrm flipH="1">
            <a:off x="7375061" y="1415023"/>
            <a:ext cx="631379" cy="472213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CE82A863-7205-2964-146E-2DD3F52B8498}"/>
              </a:ext>
            </a:extLst>
          </p:cNvPr>
          <p:cNvCxnSpPr>
            <a:cxnSpLocks/>
          </p:cNvCxnSpPr>
          <p:nvPr/>
        </p:nvCxnSpPr>
        <p:spPr>
          <a:xfrm flipH="1" flipV="1">
            <a:off x="8009155" y="1415023"/>
            <a:ext cx="944344" cy="19140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ADA5E0B6-F712-C26D-CC5F-D6E5CBF52659}"/>
              </a:ext>
            </a:extLst>
          </p:cNvPr>
          <p:cNvCxnSpPr>
            <a:cxnSpLocks/>
          </p:cNvCxnSpPr>
          <p:nvPr/>
        </p:nvCxnSpPr>
        <p:spPr>
          <a:xfrm flipH="1">
            <a:off x="8929004" y="1393371"/>
            <a:ext cx="889915" cy="231745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D1DDDDA6-9AAA-6902-F93D-58911DE1BBCF}"/>
              </a:ext>
            </a:extLst>
          </p:cNvPr>
          <p:cNvCxnSpPr>
            <a:cxnSpLocks/>
          </p:cNvCxnSpPr>
          <p:nvPr/>
        </p:nvCxnSpPr>
        <p:spPr>
          <a:xfrm flipH="1">
            <a:off x="9857014" y="2412534"/>
            <a:ext cx="530667" cy="343147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B996C645-8626-AD50-84F3-891F61AF6FA0}"/>
              </a:ext>
            </a:extLst>
          </p:cNvPr>
          <p:cNvCxnSpPr>
            <a:cxnSpLocks/>
          </p:cNvCxnSpPr>
          <p:nvPr/>
        </p:nvCxnSpPr>
        <p:spPr>
          <a:xfrm flipV="1">
            <a:off x="10406735" y="1960206"/>
            <a:ext cx="108856" cy="446315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21393093-7588-CB53-9721-119A6DF35A13}"/>
              </a:ext>
            </a:extLst>
          </p:cNvPr>
          <p:cNvCxnSpPr>
            <a:cxnSpLocks/>
          </p:cNvCxnSpPr>
          <p:nvPr/>
        </p:nvCxnSpPr>
        <p:spPr>
          <a:xfrm flipH="1" flipV="1">
            <a:off x="9799869" y="1404405"/>
            <a:ext cx="683067" cy="55276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54506484-CC5C-C9FA-C31B-EFF7E7A170B1}"/>
              </a:ext>
            </a:extLst>
          </p:cNvPr>
          <p:cNvCxnSpPr>
            <a:cxnSpLocks/>
          </p:cNvCxnSpPr>
          <p:nvPr/>
        </p:nvCxnSpPr>
        <p:spPr>
          <a:xfrm flipH="1" flipV="1">
            <a:off x="10096502" y="4028019"/>
            <a:ext cx="642253" cy="606851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5C715C50-842F-D9DA-6FB8-C0FCDCC2F7C7}"/>
              </a:ext>
            </a:extLst>
          </p:cNvPr>
          <p:cNvCxnSpPr>
            <a:cxnSpLocks/>
          </p:cNvCxnSpPr>
          <p:nvPr/>
        </p:nvCxnSpPr>
        <p:spPr>
          <a:xfrm flipH="1">
            <a:off x="9737269" y="5083628"/>
            <a:ext cx="1001487" cy="93247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1363C2D7-0C78-24F9-9BB8-8E4F80D3755A}"/>
              </a:ext>
            </a:extLst>
          </p:cNvPr>
          <p:cNvCxnSpPr>
            <a:cxnSpLocks/>
          </p:cNvCxnSpPr>
          <p:nvPr/>
        </p:nvCxnSpPr>
        <p:spPr>
          <a:xfrm>
            <a:off x="10714262" y="4599297"/>
            <a:ext cx="48987" cy="530954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B6FD2CBB-7589-83F0-3EFD-FCD2ADD36613}"/>
              </a:ext>
            </a:extLst>
          </p:cNvPr>
          <p:cNvCxnSpPr>
            <a:cxnSpLocks/>
          </p:cNvCxnSpPr>
          <p:nvPr/>
        </p:nvCxnSpPr>
        <p:spPr>
          <a:xfrm>
            <a:off x="10888429" y="3579261"/>
            <a:ext cx="713007" cy="310993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92C3217C-66E6-5EAE-C7A0-B7A2779AB3E9}"/>
              </a:ext>
            </a:extLst>
          </p:cNvPr>
          <p:cNvCxnSpPr>
            <a:cxnSpLocks/>
          </p:cNvCxnSpPr>
          <p:nvPr/>
        </p:nvCxnSpPr>
        <p:spPr>
          <a:xfrm flipH="1">
            <a:off x="10714262" y="4521379"/>
            <a:ext cx="700762" cy="12138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4727B60D-93A2-CCF8-3285-36D98505D23D}"/>
              </a:ext>
            </a:extLst>
          </p:cNvPr>
          <p:cNvCxnSpPr>
            <a:cxnSpLocks/>
          </p:cNvCxnSpPr>
          <p:nvPr/>
        </p:nvCxnSpPr>
        <p:spPr>
          <a:xfrm flipH="1">
            <a:off x="11408213" y="3890832"/>
            <a:ext cx="193223" cy="630547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Oval 245">
            <a:extLst>
              <a:ext uri="{FF2B5EF4-FFF2-40B4-BE49-F238E27FC236}">
                <a16:creationId xmlns:a16="http://schemas.microsoft.com/office/drawing/2014/main" id="{06895728-670B-D541-C67B-2EAA3D5FFFD0}"/>
              </a:ext>
            </a:extLst>
          </p:cNvPr>
          <p:cNvSpPr/>
          <p:nvPr/>
        </p:nvSpPr>
        <p:spPr>
          <a:xfrm>
            <a:off x="8059842" y="1960074"/>
            <a:ext cx="217037" cy="21547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Oval 246">
            <a:extLst>
              <a:ext uri="{FF2B5EF4-FFF2-40B4-BE49-F238E27FC236}">
                <a16:creationId xmlns:a16="http://schemas.microsoft.com/office/drawing/2014/main" id="{9044AFCF-21FB-8D0F-2ABC-65800B0117FD}"/>
              </a:ext>
            </a:extLst>
          </p:cNvPr>
          <p:cNvSpPr/>
          <p:nvPr/>
        </p:nvSpPr>
        <p:spPr>
          <a:xfrm>
            <a:off x="9746113" y="3557569"/>
            <a:ext cx="59873" cy="7260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8" name="TextBox 247">
                <a:extLst>
                  <a:ext uri="{FF2B5EF4-FFF2-40B4-BE49-F238E27FC236}">
                    <a16:creationId xmlns:a16="http://schemas.microsoft.com/office/drawing/2014/main" id="{CC3FC488-1F5E-C49D-1D51-89A0D6BE2858}"/>
                  </a:ext>
                </a:extLst>
              </p:cNvPr>
              <p:cNvSpPr txBox="1"/>
              <p:nvPr/>
            </p:nvSpPr>
            <p:spPr>
              <a:xfrm>
                <a:off x="9145360" y="3229167"/>
                <a:ext cx="3483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8" name="TextBox 247">
                <a:extLst>
                  <a:ext uri="{FF2B5EF4-FFF2-40B4-BE49-F238E27FC236}">
                    <a16:creationId xmlns:a16="http://schemas.microsoft.com/office/drawing/2014/main" id="{CC3FC488-1F5E-C49D-1D51-89A0D6BE28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5360" y="3229167"/>
                <a:ext cx="34834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9" name="TextBox 248">
                <a:extLst>
                  <a:ext uri="{FF2B5EF4-FFF2-40B4-BE49-F238E27FC236}">
                    <a16:creationId xmlns:a16="http://schemas.microsoft.com/office/drawing/2014/main" id="{BDF92F7E-2A8B-2C56-D7B1-CE819B7D0BD0}"/>
                  </a:ext>
                </a:extLst>
              </p:cNvPr>
              <p:cNvSpPr txBox="1"/>
              <p:nvPr/>
            </p:nvSpPr>
            <p:spPr>
              <a:xfrm>
                <a:off x="8074460" y="2069739"/>
                <a:ext cx="3483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9" name="TextBox 248">
                <a:extLst>
                  <a:ext uri="{FF2B5EF4-FFF2-40B4-BE49-F238E27FC236}">
                    <a16:creationId xmlns:a16="http://schemas.microsoft.com/office/drawing/2014/main" id="{BDF92F7E-2A8B-2C56-D7B1-CE819B7D0B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4460" y="2069739"/>
                <a:ext cx="34834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6" name="Oval 255">
            <a:extLst>
              <a:ext uri="{FF2B5EF4-FFF2-40B4-BE49-F238E27FC236}">
                <a16:creationId xmlns:a16="http://schemas.microsoft.com/office/drawing/2014/main" id="{2B81E8CC-1EFA-35E9-CF27-499E5D5E923E}"/>
              </a:ext>
            </a:extLst>
          </p:cNvPr>
          <p:cNvSpPr/>
          <p:nvPr/>
        </p:nvSpPr>
        <p:spPr>
          <a:xfrm>
            <a:off x="11526594" y="1625116"/>
            <a:ext cx="59873" cy="7260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7" name="TextBox 256">
                <a:extLst>
                  <a:ext uri="{FF2B5EF4-FFF2-40B4-BE49-F238E27FC236}">
                    <a16:creationId xmlns:a16="http://schemas.microsoft.com/office/drawing/2014/main" id="{0077F911-9AC6-FBC4-6BF9-89AAC67473C1}"/>
                  </a:ext>
                </a:extLst>
              </p:cNvPr>
              <p:cNvSpPr txBox="1"/>
              <p:nvPr/>
            </p:nvSpPr>
            <p:spPr>
              <a:xfrm>
                <a:off x="9606631" y="2015969"/>
                <a:ext cx="3483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7" name="TextBox 256">
                <a:extLst>
                  <a:ext uri="{FF2B5EF4-FFF2-40B4-BE49-F238E27FC236}">
                    <a16:creationId xmlns:a16="http://schemas.microsoft.com/office/drawing/2014/main" id="{0077F911-9AC6-FBC4-6BF9-89AAC67473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6631" y="2015969"/>
                <a:ext cx="34834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8" name="Oval 257">
            <a:extLst>
              <a:ext uri="{FF2B5EF4-FFF2-40B4-BE49-F238E27FC236}">
                <a16:creationId xmlns:a16="http://schemas.microsoft.com/office/drawing/2014/main" id="{F5B286E5-6024-6161-07F8-9CAC169F5874}"/>
              </a:ext>
            </a:extLst>
          </p:cNvPr>
          <p:cNvSpPr/>
          <p:nvPr/>
        </p:nvSpPr>
        <p:spPr>
          <a:xfrm>
            <a:off x="10980216" y="2997046"/>
            <a:ext cx="45719" cy="491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9" name="TextBox 258">
                <a:extLst>
                  <a:ext uri="{FF2B5EF4-FFF2-40B4-BE49-F238E27FC236}">
                    <a16:creationId xmlns:a16="http://schemas.microsoft.com/office/drawing/2014/main" id="{99B6E7D2-EEFD-16E9-12EC-0245417C6C26}"/>
                  </a:ext>
                </a:extLst>
              </p:cNvPr>
              <p:cNvSpPr txBox="1"/>
              <p:nvPr/>
            </p:nvSpPr>
            <p:spPr>
              <a:xfrm>
                <a:off x="10440071" y="3059668"/>
                <a:ext cx="3483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9" name="TextBox 258">
                <a:extLst>
                  <a:ext uri="{FF2B5EF4-FFF2-40B4-BE49-F238E27FC236}">
                    <a16:creationId xmlns:a16="http://schemas.microsoft.com/office/drawing/2014/main" id="{99B6E7D2-EEFD-16E9-12EC-0245417C6C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40071" y="3059668"/>
                <a:ext cx="348349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0" name="Oval 269">
            <a:extLst>
              <a:ext uri="{FF2B5EF4-FFF2-40B4-BE49-F238E27FC236}">
                <a16:creationId xmlns:a16="http://schemas.microsoft.com/office/drawing/2014/main" id="{F2F3EA9F-EEF6-0466-1F26-3DDE7CDAB73E}"/>
              </a:ext>
            </a:extLst>
          </p:cNvPr>
          <p:cNvSpPr/>
          <p:nvPr/>
        </p:nvSpPr>
        <p:spPr>
          <a:xfrm>
            <a:off x="10381551" y="4841783"/>
            <a:ext cx="59873" cy="7260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1" name="TextBox 270">
                <a:extLst>
                  <a:ext uri="{FF2B5EF4-FFF2-40B4-BE49-F238E27FC236}">
                    <a16:creationId xmlns:a16="http://schemas.microsoft.com/office/drawing/2014/main" id="{5582CC26-49BF-77A9-D6E2-5807DC7FFA20}"/>
                  </a:ext>
                </a:extLst>
              </p:cNvPr>
              <p:cNvSpPr txBox="1"/>
              <p:nvPr/>
            </p:nvSpPr>
            <p:spPr>
              <a:xfrm>
                <a:off x="9824353" y="4565461"/>
                <a:ext cx="3483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1" name="TextBox 270">
                <a:extLst>
                  <a:ext uri="{FF2B5EF4-FFF2-40B4-BE49-F238E27FC236}">
                    <a16:creationId xmlns:a16="http://schemas.microsoft.com/office/drawing/2014/main" id="{5582CC26-49BF-77A9-D6E2-5807DC7FFA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4353" y="4565461"/>
                <a:ext cx="348349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4" name="Oval 273">
            <a:extLst>
              <a:ext uri="{FF2B5EF4-FFF2-40B4-BE49-F238E27FC236}">
                <a16:creationId xmlns:a16="http://schemas.microsoft.com/office/drawing/2014/main" id="{5287E7D9-5228-B6CF-D52A-2CCCCEE29D32}"/>
              </a:ext>
            </a:extLst>
          </p:cNvPr>
          <p:cNvSpPr/>
          <p:nvPr/>
        </p:nvSpPr>
        <p:spPr>
          <a:xfrm>
            <a:off x="9134473" y="5627161"/>
            <a:ext cx="59873" cy="7260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5" name="TextBox 274">
                <a:extLst>
                  <a:ext uri="{FF2B5EF4-FFF2-40B4-BE49-F238E27FC236}">
                    <a16:creationId xmlns:a16="http://schemas.microsoft.com/office/drawing/2014/main" id="{1AA210C0-1F3A-5D8E-3B69-DB05669813B4}"/>
                  </a:ext>
                </a:extLst>
              </p:cNvPr>
              <p:cNvSpPr txBox="1"/>
              <p:nvPr/>
            </p:nvSpPr>
            <p:spPr>
              <a:xfrm>
                <a:off x="8633745" y="4952729"/>
                <a:ext cx="3483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5" name="TextBox 274">
                <a:extLst>
                  <a:ext uri="{FF2B5EF4-FFF2-40B4-BE49-F238E27FC236}">
                    <a16:creationId xmlns:a16="http://schemas.microsoft.com/office/drawing/2014/main" id="{1AA210C0-1F3A-5D8E-3B69-DB05669813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3745" y="4952729"/>
                <a:ext cx="348349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6" name="Oval 275">
            <a:extLst>
              <a:ext uri="{FF2B5EF4-FFF2-40B4-BE49-F238E27FC236}">
                <a16:creationId xmlns:a16="http://schemas.microsoft.com/office/drawing/2014/main" id="{B151C998-3987-BF43-0329-21B1E0039FC2}"/>
              </a:ext>
            </a:extLst>
          </p:cNvPr>
          <p:cNvSpPr/>
          <p:nvPr/>
        </p:nvSpPr>
        <p:spPr>
          <a:xfrm>
            <a:off x="7400921" y="4295143"/>
            <a:ext cx="59873" cy="7260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7" name="TextBox 276">
                <a:extLst>
                  <a:ext uri="{FF2B5EF4-FFF2-40B4-BE49-F238E27FC236}">
                    <a16:creationId xmlns:a16="http://schemas.microsoft.com/office/drawing/2014/main" id="{0E4A1173-6DDB-9C26-1A04-5089FD2AE2DF}"/>
                  </a:ext>
                </a:extLst>
              </p:cNvPr>
              <p:cNvSpPr txBox="1"/>
              <p:nvPr/>
            </p:nvSpPr>
            <p:spPr>
              <a:xfrm>
                <a:off x="7588709" y="3781299"/>
                <a:ext cx="3483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7" name="TextBox 276">
                <a:extLst>
                  <a:ext uri="{FF2B5EF4-FFF2-40B4-BE49-F238E27FC236}">
                    <a16:creationId xmlns:a16="http://schemas.microsoft.com/office/drawing/2014/main" id="{0E4A1173-6DDB-9C26-1A04-5089FD2AE2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8709" y="3781299"/>
                <a:ext cx="348349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437DAF55-D3E8-9637-A371-CFC5BE810EC9}"/>
              </a:ext>
            </a:extLst>
          </p:cNvPr>
          <p:cNvCxnSpPr>
            <a:cxnSpLocks/>
          </p:cNvCxnSpPr>
          <p:nvPr/>
        </p:nvCxnSpPr>
        <p:spPr>
          <a:xfrm flipV="1">
            <a:off x="9145360" y="4007413"/>
            <a:ext cx="1020531" cy="20606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773FA1C9-44E9-C345-E4A0-5B68777D7510}"/>
              </a:ext>
            </a:extLst>
          </p:cNvPr>
          <p:cNvCxnSpPr>
            <a:cxnSpLocks/>
          </p:cNvCxnSpPr>
          <p:nvPr/>
        </p:nvCxnSpPr>
        <p:spPr>
          <a:xfrm flipV="1">
            <a:off x="10888429" y="3306380"/>
            <a:ext cx="329302" cy="302627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48E3C132-B7C6-F805-B5E9-6ED8820415BC}"/>
              </a:ext>
            </a:extLst>
          </p:cNvPr>
          <p:cNvCxnSpPr>
            <a:cxnSpLocks/>
          </p:cNvCxnSpPr>
          <p:nvPr/>
        </p:nvCxnSpPr>
        <p:spPr>
          <a:xfrm flipH="1" flipV="1">
            <a:off x="10406735" y="2384212"/>
            <a:ext cx="810996" cy="371469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356E7A5A-B998-14F4-ED87-F7F78AEFFC11}"/>
              </a:ext>
            </a:extLst>
          </p:cNvPr>
          <p:cNvCxnSpPr>
            <a:cxnSpLocks/>
          </p:cNvCxnSpPr>
          <p:nvPr/>
        </p:nvCxnSpPr>
        <p:spPr>
          <a:xfrm flipV="1">
            <a:off x="11217731" y="2721627"/>
            <a:ext cx="0" cy="565888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Oval 90">
            <a:extLst>
              <a:ext uri="{FF2B5EF4-FFF2-40B4-BE49-F238E27FC236}">
                <a16:creationId xmlns:a16="http://schemas.microsoft.com/office/drawing/2014/main" id="{E3F55825-1E33-5BDD-E3EE-57E174A6CD64}"/>
              </a:ext>
            </a:extLst>
          </p:cNvPr>
          <p:cNvSpPr/>
          <p:nvPr/>
        </p:nvSpPr>
        <p:spPr>
          <a:xfrm>
            <a:off x="11348340" y="4078029"/>
            <a:ext cx="59873" cy="7260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87AF8C90-02F3-933E-D64A-63DB95C3D57A}"/>
                  </a:ext>
                </a:extLst>
              </p:cNvPr>
              <p:cNvSpPr txBox="1"/>
              <p:nvPr/>
            </p:nvSpPr>
            <p:spPr>
              <a:xfrm>
                <a:off x="10810178" y="4082712"/>
                <a:ext cx="3483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87AF8C90-02F3-933E-D64A-63DB95C3D5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10178" y="4082712"/>
                <a:ext cx="348349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8" name="Oval 107">
            <a:extLst>
              <a:ext uri="{FF2B5EF4-FFF2-40B4-BE49-F238E27FC236}">
                <a16:creationId xmlns:a16="http://schemas.microsoft.com/office/drawing/2014/main" id="{0F57F4AB-BDCE-DFE7-B0A0-8F8038064162}"/>
              </a:ext>
            </a:extLst>
          </p:cNvPr>
          <p:cNvSpPr/>
          <p:nvPr/>
        </p:nvSpPr>
        <p:spPr>
          <a:xfrm>
            <a:off x="9588941" y="1924725"/>
            <a:ext cx="217037" cy="21547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5DEB7C5B-7194-0714-CA3C-259AB461A434}"/>
              </a:ext>
            </a:extLst>
          </p:cNvPr>
          <p:cNvSpPr/>
          <p:nvPr/>
        </p:nvSpPr>
        <p:spPr>
          <a:xfrm>
            <a:off x="10368971" y="2999122"/>
            <a:ext cx="217037" cy="21547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382373A0-0202-F7E1-8CE8-99E182E57303}"/>
              </a:ext>
            </a:extLst>
          </p:cNvPr>
          <p:cNvSpPr/>
          <p:nvPr/>
        </p:nvSpPr>
        <p:spPr>
          <a:xfrm>
            <a:off x="9103519" y="3132539"/>
            <a:ext cx="217037" cy="21547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C841F903-1D52-5A85-8C6C-ABF18D7F1F69}"/>
              </a:ext>
            </a:extLst>
          </p:cNvPr>
          <p:cNvSpPr/>
          <p:nvPr/>
        </p:nvSpPr>
        <p:spPr>
          <a:xfrm>
            <a:off x="7575762" y="3641436"/>
            <a:ext cx="217037" cy="21547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E705E053-B062-7D23-432F-51CF92546FFA}"/>
              </a:ext>
            </a:extLst>
          </p:cNvPr>
          <p:cNvSpPr/>
          <p:nvPr/>
        </p:nvSpPr>
        <p:spPr>
          <a:xfrm>
            <a:off x="8655485" y="4825772"/>
            <a:ext cx="217037" cy="21547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B33BB890-DE84-D760-6D98-8F332A8E5463}"/>
              </a:ext>
            </a:extLst>
          </p:cNvPr>
          <p:cNvSpPr/>
          <p:nvPr/>
        </p:nvSpPr>
        <p:spPr>
          <a:xfrm>
            <a:off x="9799869" y="4445370"/>
            <a:ext cx="217037" cy="21547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41B1F911-5D14-97BE-E5CC-517C2F27CBE3}"/>
              </a:ext>
            </a:extLst>
          </p:cNvPr>
          <p:cNvSpPr/>
          <p:nvPr/>
        </p:nvSpPr>
        <p:spPr>
          <a:xfrm>
            <a:off x="10886317" y="3972531"/>
            <a:ext cx="217037" cy="21547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7058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0A8C63-2A7A-DF3F-5952-2F96777D24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4CC8E-3C13-63A5-1C42-32F5FC84C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Coarse coding divides the search region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D67ABF0-5CA2-9740-4437-10D90C342919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6021131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Coarse coding divides a search space into smaller regions </a:t>
                </a:r>
              </a:p>
              <a:p>
                <a:r>
                  <a:rPr lang="en-US" dirty="0">
                    <a:latin typeface="+mn-lt"/>
                  </a:rPr>
                  <a:t>Example: For Euclidean norm, search space divided into Veroni cells </a:t>
                </a:r>
              </a:p>
              <a:p>
                <a:r>
                  <a:rPr lang="en-US" dirty="0">
                    <a:latin typeface="+mn-lt"/>
                  </a:rPr>
                  <a:t>The cell centroids are the coarse codes  representing the vectors within each cell</a:t>
                </a:r>
              </a:p>
              <a:p>
                <a:r>
                  <a:rPr lang="en-US" dirty="0">
                    <a:latin typeface="+mn-lt"/>
                  </a:rPr>
                  <a:t>Using centroids results in coarse coding gives squared error for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𝑒𝑟𝑟𝑜𝑟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>
                  <a:latin typeface="+mn-lt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D67ABF0-5CA2-9740-4437-10D90C3429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6021131" cy="5698998"/>
              </a:xfrm>
              <a:blipFill>
                <a:blip r:embed="rId3"/>
                <a:stretch>
                  <a:fillRect l="-2128" t="-1818" r="-4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9903C3B-86E6-F07C-1EDA-861D263DECD7}"/>
              </a:ext>
            </a:extLst>
          </p:cNvPr>
          <p:cNvCxnSpPr>
            <a:cxnSpLocks/>
          </p:cNvCxnSpPr>
          <p:nvPr/>
        </p:nvCxnSpPr>
        <p:spPr>
          <a:xfrm flipV="1">
            <a:off x="6845742" y="2881291"/>
            <a:ext cx="930733" cy="755569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D972EE4-3CB7-5B8B-DC9E-1A52FD23AA5D}"/>
              </a:ext>
            </a:extLst>
          </p:cNvPr>
          <p:cNvCxnSpPr>
            <a:cxnSpLocks/>
          </p:cNvCxnSpPr>
          <p:nvPr/>
        </p:nvCxnSpPr>
        <p:spPr>
          <a:xfrm flipH="1" flipV="1">
            <a:off x="7776475" y="2850805"/>
            <a:ext cx="601450" cy="50215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4550063-C9CA-0CFE-7A25-4B08AB1A5417}"/>
              </a:ext>
            </a:extLst>
          </p:cNvPr>
          <p:cNvCxnSpPr>
            <a:cxnSpLocks/>
          </p:cNvCxnSpPr>
          <p:nvPr/>
        </p:nvCxnSpPr>
        <p:spPr>
          <a:xfrm flipH="1" flipV="1">
            <a:off x="8316685" y="2901020"/>
            <a:ext cx="283029" cy="876323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2713369-0E8D-100B-0161-3AC7F11F1ECB}"/>
              </a:ext>
            </a:extLst>
          </p:cNvPr>
          <p:cNvCxnSpPr>
            <a:cxnSpLocks/>
          </p:cNvCxnSpPr>
          <p:nvPr/>
        </p:nvCxnSpPr>
        <p:spPr>
          <a:xfrm flipH="1">
            <a:off x="7920715" y="3777343"/>
            <a:ext cx="646351" cy="857527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25DDCB6-257A-CD1F-99BC-108810DD98E1}"/>
              </a:ext>
            </a:extLst>
          </p:cNvPr>
          <p:cNvCxnSpPr>
            <a:cxnSpLocks/>
          </p:cNvCxnSpPr>
          <p:nvPr/>
        </p:nvCxnSpPr>
        <p:spPr>
          <a:xfrm flipH="1">
            <a:off x="7097485" y="4631293"/>
            <a:ext cx="835470" cy="11466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B2B27CA-27E3-D3BB-F09C-59395FF90E8D}"/>
              </a:ext>
            </a:extLst>
          </p:cNvPr>
          <p:cNvCxnSpPr>
            <a:cxnSpLocks/>
          </p:cNvCxnSpPr>
          <p:nvPr/>
        </p:nvCxnSpPr>
        <p:spPr>
          <a:xfrm flipH="1" flipV="1">
            <a:off x="6845742" y="3668856"/>
            <a:ext cx="283046" cy="930441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6AD55B9-EC8A-296E-7907-597C60FD7F25}"/>
              </a:ext>
            </a:extLst>
          </p:cNvPr>
          <p:cNvCxnSpPr>
            <a:cxnSpLocks/>
          </p:cNvCxnSpPr>
          <p:nvPr/>
        </p:nvCxnSpPr>
        <p:spPr>
          <a:xfrm flipH="1">
            <a:off x="8335739" y="2442227"/>
            <a:ext cx="658576" cy="466764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9B1A155-D4A7-0DED-E19C-C6DBC951D694}"/>
              </a:ext>
            </a:extLst>
          </p:cNvPr>
          <p:cNvCxnSpPr>
            <a:cxnSpLocks/>
          </p:cNvCxnSpPr>
          <p:nvPr/>
        </p:nvCxnSpPr>
        <p:spPr>
          <a:xfrm flipH="1" flipV="1">
            <a:off x="8599714" y="3777343"/>
            <a:ext cx="557209" cy="270829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2364603-F771-3EBE-DB78-4F09E1A2CBA5}"/>
              </a:ext>
            </a:extLst>
          </p:cNvPr>
          <p:cNvCxnSpPr>
            <a:cxnSpLocks/>
          </p:cNvCxnSpPr>
          <p:nvPr/>
        </p:nvCxnSpPr>
        <p:spPr>
          <a:xfrm flipV="1">
            <a:off x="10142758" y="3557569"/>
            <a:ext cx="766084" cy="449266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19FA045-363F-FFBF-9295-3360FDEE834B}"/>
              </a:ext>
            </a:extLst>
          </p:cNvPr>
          <p:cNvCxnSpPr>
            <a:cxnSpLocks/>
          </p:cNvCxnSpPr>
          <p:nvPr/>
        </p:nvCxnSpPr>
        <p:spPr>
          <a:xfrm flipH="1" flipV="1">
            <a:off x="9013369" y="2442227"/>
            <a:ext cx="778335" cy="344265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7898EBB-ADF4-08FE-D191-CF13934592D2}"/>
              </a:ext>
            </a:extLst>
          </p:cNvPr>
          <p:cNvCxnSpPr>
            <a:cxnSpLocks/>
          </p:cNvCxnSpPr>
          <p:nvPr/>
        </p:nvCxnSpPr>
        <p:spPr>
          <a:xfrm flipH="1" flipV="1">
            <a:off x="9802585" y="2755681"/>
            <a:ext cx="263965" cy="1251154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0EF1198-3BB0-FFA0-6D7C-2815DB6D47A9}"/>
              </a:ext>
            </a:extLst>
          </p:cNvPr>
          <p:cNvCxnSpPr>
            <a:cxnSpLocks/>
          </p:cNvCxnSpPr>
          <p:nvPr/>
        </p:nvCxnSpPr>
        <p:spPr>
          <a:xfrm flipH="1" flipV="1">
            <a:off x="7897579" y="4615544"/>
            <a:ext cx="244930" cy="1122662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DBABBA5-FCB1-3E64-6873-118893A4E79A}"/>
              </a:ext>
            </a:extLst>
          </p:cNvPr>
          <p:cNvCxnSpPr>
            <a:cxnSpLocks/>
          </p:cNvCxnSpPr>
          <p:nvPr/>
        </p:nvCxnSpPr>
        <p:spPr>
          <a:xfrm>
            <a:off x="9145360" y="4066330"/>
            <a:ext cx="548367" cy="1180987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8F2726D9-DA32-E30C-CEB3-D7E1A73283E5}"/>
              </a:ext>
            </a:extLst>
          </p:cNvPr>
          <p:cNvCxnSpPr>
            <a:cxnSpLocks/>
          </p:cNvCxnSpPr>
          <p:nvPr/>
        </p:nvCxnSpPr>
        <p:spPr>
          <a:xfrm flipV="1">
            <a:off x="9285520" y="5176875"/>
            <a:ext cx="408207" cy="810268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1B46970E-E19F-E6A1-C0B1-847D56526C4F}"/>
              </a:ext>
            </a:extLst>
          </p:cNvPr>
          <p:cNvCxnSpPr>
            <a:cxnSpLocks/>
          </p:cNvCxnSpPr>
          <p:nvPr/>
        </p:nvCxnSpPr>
        <p:spPr>
          <a:xfrm>
            <a:off x="8107129" y="5738206"/>
            <a:ext cx="1172942" cy="248937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B35F955E-5FF6-FFB8-CB0D-EC4ACFE9A07C}"/>
              </a:ext>
            </a:extLst>
          </p:cNvPr>
          <p:cNvCxnSpPr>
            <a:cxnSpLocks/>
          </p:cNvCxnSpPr>
          <p:nvPr/>
        </p:nvCxnSpPr>
        <p:spPr>
          <a:xfrm flipH="1" flipV="1">
            <a:off x="7394945" y="2358510"/>
            <a:ext cx="395964" cy="50854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764A16FF-3EA1-3A8E-B4CA-BE1AAD444687}"/>
              </a:ext>
            </a:extLst>
          </p:cNvPr>
          <p:cNvCxnSpPr>
            <a:cxnSpLocks/>
          </p:cNvCxnSpPr>
          <p:nvPr/>
        </p:nvCxnSpPr>
        <p:spPr>
          <a:xfrm flipH="1" flipV="1">
            <a:off x="8961659" y="1575534"/>
            <a:ext cx="51710" cy="875132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0FAB1080-95E7-1E01-01C5-C89DBD7BFB9A}"/>
              </a:ext>
            </a:extLst>
          </p:cNvPr>
          <p:cNvCxnSpPr>
            <a:cxnSpLocks/>
          </p:cNvCxnSpPr>
          <p:nvPr/>
        </p:nvCxnSpPr>
        <p:spPr>
          <a:xfrm flipV="1">
            <a:off x="7375061" y="1887236"/>
            <a:ext cx="0" cy="424543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5397CD0C-858B-6D4A-95D9-556D5DBA1DD3}"/>
              </a:ext>
            </a:extLst>
          </p:cNvPr>
          <p:cNvCxnSpPr>
            <a:cxnSpLocks/>
          </p:cNvCxnSpPr>
          <p:nvPr/>
        </p:nvCxnSpPr>
        <p:spPr>
          <a:xfrm flipH="1">
            <a:off x="7375061" y="1415023"/>
            <a:ext cx="631379" cy="472213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187B484A-F898-EB2C-86B7-56E6A8ADE884}"/>
              </a:ext>
            </a:extLst>
          </p:cNvPr>
          <p:cNvCxnSpPr>
            <a:cxnSpLocks/>
          </p:cNvCxnSpPr>
          <p:nvPr/>
        </p:nvCxnSpPr>
        <p:spPr>
          <a:xfrm flipH="1" flipV="1">
            <a:off x="8009155" y="1415023"/>
            <a:ext cx="944344" cy="19140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8C0EFAB1-502F-6A3D-3D31-87AEB447B353}"/>
              </a:ext>
            </a:extLst>
          </p:cNvPr>
          <p:cNvCxnSpPr>
            <a:cxnSpLocks/>
          </p:cNvCxnSpPr>
          <p:nvPr/>
        </p:nvCxnSpPr>
        <p:spPr>
          <a:xfrm flipH="1">
            <a:off x="8929004" y="1393371"/>
            <a:ext cx="889915" cy="231745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602D516A-ADBD-DE5D-C39C-8B0F8E63F3EB}"/>
              </a:ext>
            </a:extLst>
          </p:cNvPr>
          <p:cNvCxnSpPr>
            <a:cxnSpLocks/>
          </p:cNvCxnSpPr>
          <p:nvPr/>
        </p:nvCxnSpPr>
        <p:spPr>
          <a:xfrm flipH="1">
            <a:off x="9857014" y="2412534"/>
            <a:ext cx="530667" cy="343147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C4B817ED-1673-A4EA-2F48-9B1C69B7C61F}"/>
              </a:ext>
            </a:extLst>
          </p:cNvPr>
          <p:cNvCxnSpPr>
            <a:cxnSpLocks/>
          </p:cNvCxnSpPr>
          <p:nvPr/>
        </p:nvCxnSpPr>
        <p:spPr>
          <a:xfrm flipV="1">
            <a:off x="10406735" y="1960206"/>
            <a:ext cx="108856" cy="446315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76D51AAC-0B18-99CA-2BC8-7EB01C8C9BE2}"/>
              </a:ext>
            </a:extLst>
          </p:cNvPr>
          <p:cNvCxnSpPr>
            <a:cxnSpLocks/>
          </p:cNvCxnSpPr>
          <p:nvPr/>
        </p:nvCxnSpPr>
        <p:spPr>
          <a:xfrm flipH="1" flipV="1">
            <a:off x="9799869" y="1404405"/>
            <a:ext cx="683067" cy="55276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0480DEBC-1691-A465-389E-DA8647830958}"/>
              </a:ext>
            </a:extLst>
          </p:cNvPr>
          <p:cNvCxnSpPr>
            <a:cxnSpLocks/>
          </p:cNvCxnSpPr>
          <p:nvPr/>
        </p:nvCxnSpPr>
        <p:spPr>
          <a:xfrm flipH="1" flipV="1">
            <a:off x="10096502" y="4028019"/>
            <a:ext cx="642253" cy="606851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A8803D4B-9128-92F9-D472-F5519298BE8A}"/>
              </a:ext>
            </a:extLst>
          </p:cNvPr>
          <p:cNvCxnSpPr>
            <a:cxnSpLocks/>
          </p:cNvCxnSpPr>
          <p:nvPr/>
        </p:nvCxnSpPr>
        <p:spPr>
          <a:xfrm flipH="1">
            <a:off x="9737269" y="5083628"/>
            <a:ext cx="1001487" cy="93247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6C686873-EB6C-0122-1CA1-B91285A1545C}"/>
              </a:ext>
            </a:extLst>
          </p:cNvPr>
          <p:cNvCxnSpPr>
            <a:cxnSpLocks/>
          </p:cNvCxnSpPr>
          <p:nvPr/>
        </p:nvCxnSpPr>
        <p:spPr>
          <a:xfrm>
            <a:off x="10714262" y="4599297"/>
            <a:ext cx="48987" cy="530954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24CC46DD-6014-26E1-6D1D-8F01E2078AE5}"/>
              </a:ext>
            </a:extLst>
          </p:cNvPr>
          <p:cNvCxnSpPr>
            <a:cxnSpLocks/>
          </p:cNvCxnSpPr>
          <p:nvPr/>
        </p:nvCxnSpPr>
        <p:spPr>
          <a:xfrm>
            <a:off x="10888429" y="3579261"/>
            <a:ext cx="713007" cy="310993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872D4212-D1A4-D8A4-787D-3F9B705C158D}"/>
              </a:ext>
            </a:extLst>
          </p:cNvPr>
          <p:cNvCxnSpPr>
            <a:cxnSpLocks/>
          </p:cNvCxnSpPr>
          <p:nvPr/>
        </p:nvCxnSpPr>
        <p:spPr>
          <a:xfrm flipH="1">
            <a:off x="10714262" y="4521379"/>
            <a:ext cx="700762" cy="12138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8B4B3C36-68C3-D9A6-7E99-5E30645CBA20}"/>
              </a:ext>
            </a:extLst>
          </p:cNvPr>
          <p:cNvCxnSpPr>
            <a:cxnSpLocks/>
          </p:cNvCxnSpPr>
          <p:nvPr/>
        </p:nvCxnSpPr>
        <p:spPr>
          <a:xfrm flipH="1">
            <a:off x="11408213" y="3890832"/>
            <a:ext cx="193223" cy="630547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Oval 245">
            <a:extLst>
              <a:ext uri="{FF2B5EF4-FFF2-40B4-BE49-F238E27FC236}">
                <a16:creationId xmlns:a16="http://schemas.microsoft.com/office/drawing/2014/main" id="{D9524958-8EAB-C682-7D89-6E9E44142254}"/>
              </a:ext>
            </a:extLst>
          </p:cNvPr>
          <p:cNvSpPr/>
          <p:nvPr/>
        </p:nvSpPr>
        <p:spPr>
          <a:xfrm>
            <a:off x="8059842" y="1960074"/>
            <a:ext cx="217037" cy="21547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Oval 246">
            <a:extLst>
              <a:ext uri="{FF2B5EF4-FFF2-40B4-BE49-F238E27FC236}">
                <a16:creationId xmlns:a16="http://schemas.microsoft.com/office/drawing/2014/main" id="{7A3DCD3F-9964-8343-1D15-7EDA69CEE844}"/>
              </a:ext>
            </a:extLst>
          </p:cNvPr>
          <p:cNvSpPr/>
          <p:nvPr/>
        </p:nvSpPr>
        <p:spPr>
          <a:xfrm>
            <a:off x="9746113" y="3557569"/>
            <a:ext cx="59873" cy="7260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8" name="TextBox 247">
                <a:extLst>
                  <a:ext uri="{FF2B5EF4-FFF2-40B4-BE49-F238E27FC236}">
                    <a16:creationId xmlns:a16="http://schemas.microsoft.com/office/drawing/2014/main" id="{4FB60A72-FD90-89C0-DE00-47CDE9577258}"/>
                  </a:ext>
                </a:extLst>
              </p:cNvPr>
              <p:cNvSpPr txBox="1"/>
              <p:nvPr/>
            </p:nvSpPr>
            <p:spPr>
              <a:xfrm>
                <a:off x="9145360" y="3229167"/>
                <a:ext cx="3483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8" name="TextBox 247">
                <a:extLst>
                  <a:ext uri="{FF2B5EF4-FFF2-40B4-BE49-F238E27FC236}">
                    <a16:creationId xmlns:a16="http://schemas.microsoft.com/office/drawing/2014/main" id="{4FB60A72-FD90-89C0-DE00-47CDE95772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5360" y="3229167"/>
                <a:ext cx="34834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9" name="TextBox 248">
                <a:extLst>
                  <a:ext uri="{FF2B5EF4-FFF2-40B4-BE49-F238E27FC236}">
                    <a16:creationId xmlns:a16="http://schemas.microsoft.com/office/drawing/2014/main" id="{218245D3-419A-0721-3FC4-11DE6C94F3FC}"/>
                  </a:ext>
                </a:extLst>
              </p:cNvPr>
              <p:cNvSpPr txBox="1"/>
              <p:nvPr/>
            </p:nvSpPr>
            <p:spPr>
              <a:xfrm>
                <a:off x="8074460" y="2069739"/>
                <a:ext cx="3483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9" name="TextBox 248">
                <a:extLst>
                  <a:ext uri="{FF2B5EF4-FFF2-40B4-BE49-F238E27FC236}">
                    <a16:creationId xmlns:a16="http://schemas.microsoft.com/office/drawing/2014/main" id="{218245D3-419A-0721-3FC4-11DE6C94F3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4460" y="2069739"/>
                <a:ext cx="34834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6" name="Oval 255">
            <a:extLst>
              <a:ext uri="{FF2B5EF4-FFF2-40B4-BE49-F238E27FC236}">
                <a16:creationId xmlns:a16="http://schemas.microsoft.com/office/drawing/2014/main" id="{EEEEEA74-B493-7BBD-FA4D-AD974AB539EB}"/>
              </a:ext>
            </a:extLst>
          </p:cNvPr>
          <p:cNvSpPr/>
          <p:nvPr/>
        </p:nvSpPr>
        <p:spPr>
          <a:xfrm>
            <a:off x="8558890" y="1817957"/>
            <a:ext cx="59873" cy="7260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7" name="TextBox 256">
                <a:extLst>
                  <a:ext uri="{FF2B5EF4-FFF2-40B4-BE49-F238E27FC236}">
                    <a16:creationId xmlns:a16="http://schemas.microsoft.com/office/drawing/2014/main" id="{6506DACC-FDE8-CA5F-E016-C652AF769924}"/>
                  </a:ext>
                </a:extLst>
              </p:cNvPr>
              <p:cNvSpPr txBox="1"/>
              <p:nvPr/>
            </p:nvSpPr>
            <p:spPr>
              <a:xfrm>
                <a:off x="9606631" y="2015969"/>
                <a:ext cx="3483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7" name="TextBox 256">
                <a:extLst>
                  <a:ext uri="{FF2B5EF4-FFF2-40B4-BE49-F238E27FC236}">
                    <a16:creationId xmlns:a16="http://schemas.microsoft.com/office/drawing/2014/main" id="{6506DACC-FDE8-CA5F-E016-C652AF7699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6631" y="2015969"/>
                <a:ext cx="34834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8" name="Oval 257">
            <a:extLst>
              <a:ext uri="{FF2B5EF4-FFF2-40B4-BE49-F238E27FC236}">
                <a16:creationId xmlns:a16="http://schemas.microsoft.com/office/drawing/2014/main" id="{2DA8F1AD-2267-B6ED-F84E-F05C3358B00C}"/>
              </a:ext>
            </a:extLst>
          </p:cNvPr>
          <p:cNvSpPr/>
          <p:nvPr/>
        </p:nvSpPr>
        <p:spPr>
          <a:xfrm>
            <a:off x="10980216" y="2997046"/>
            <a:ext cx="45719" cy="491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9" name="TextBox 258">
                <a:extLst>
                  <a:ext uri="{FF2B5EF4-FFF2-40B4-BE49-F238E27FC236}">
                    <a16:creationId xmlns:a16="http://schemas.microsoft.com/office/drawing/2014/main" id="{AB43E630-96DA-5D44-21F9-6E9D10C69638}"/>
                  </a:ext>
                </a:extLst>
              </p:cNvPr>
              <p:cNvSpPr txBox="1"/>
              <p:nvPr/>
            </p:nvSpPr>
            <p:spPr>
              <a:xfrm>
                <a:off x="10440071" y="3059668"/>
                <a:ext cx="3483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9" name="TextBox 258">
                <a:extLst>
                  <a:ext uri="{FF2B5EF4-FFF2-40B4-BE49-F238E27FC236}">
                    <a16:creationId xmlns:a16="http://schemas.microsoft.com/office/drawing/2014/main" id="{AB43E630-96DA-5D44-21F9-6E9D10C696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40071" y="3059668"/>
                <a:ext cx="348349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0" name="Oval 269">
            <a:extLst>
              <a:ext uri="{FF2B5EF4-FFF2-40B4-BE49-F238E27FC236}">
                <a16:creationId xmlns:a16="http://schemas.microsoft.com/office/drawing/2014/main" id="{E1C7BD68-7143-99CD-54F5-982494C05F2A}"/>
              </a:ext>
            </a:extLst>
          </p:cNvPr>
          <p:cNvSpPr/>
          <p:nvPr/>
        </p:nvSpPr>
        <p:spPr>
          <a:xfrm>
            <a:off x="10381551" y="4841783"/>
            <a:ext cx="59873" cy="7260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1" name="TextBox 270">
                <a:extLst>
                  <a:ext uri="{FF2B5EF4-FFF2-40B4-BE49-F238E27FC236}">
                    <a16:creationId xmlns:a16="http://schemas.microsoft.com/office/drawing/2014/main" id="{7B4D530E-469C-0A30-B63E-A0D24F94EEA2}"/>
                  </a:ext>
                </a:extLst>
              </p:cNvPr>
              <p:cNvSpPr txBox="1"/>
              <p:nvPr/>
            </p:nvSpPr>
            <p:spPr>
              <a:xfrm>
                <a:off x="9824353" y="4565461"/>
                <a:ext cx="3483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1" name="TextBox 270">
                <a:extLst>
                  <a:ext uri="{FF2B5EF4-FFF2-40B4-BE49-F238E27FC236}">
                    <a16:creationId xmlns:a16="http://schemas.microsoft.com/office/drawing/2014/main" id="{7B4D530E-469C-0A30-B63E-A0D24F94EE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4353" y="4565461"/>
                <a:ext cx="348349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4" name="Oval 273">
            <a:extLst>
              <a:ext uri="{FF2B5EF4-FFF2-40B4-BE49-F238E27FC236}">
                <a16:creationId xmlns:a16="http://schemas.microsoft.com/office/drawing/2014/main" id="{3899495E-437B-2942-8DE0-72FDC882AC9E}"/>
              </a:ext>
            </a:extLst>
          </p:cNvPr>
          <p:cNvSpPr/>
          <p:nvPr/>
        </p:nvSpPr>
        <p:spPr>
          <a:xfrm>
            <a:off x="9134473" y="5627161"/>
            <a:ext cx="59873" cy="7260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5" name="TextBox 274">
                <a:extLst>
                  <a:ext uri="{FF2B5EF4-FFF2-40B4-BE49-F238E27FC236}">
                    <a16:creationId xmlns:a16="http://schemas.microsoft.com/office/drawing/2014/main" id="{547B005C-AFDB-90F3-0FDD-C9F5A7691675}"/>
                  </a:ext>
                </a:extLst>
              </p:cNvPr>
              <p:cNvSpPr txBox="1"/>
              <p:nvPr/>
            </p:nvSpPr>
            <p:spPr>
              <a:xfrm>
                <a:off x="8633745" y="4952729"/>
                <a:ext cx="3483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5" name="TextBox 274">
                <a:extLst>
                  <a:ext uri="{FF2B5EF4-FFF2-40B4-BE49-F238E27FC236}">
                    <a16:creationId xmlns:a16="http://schemas.microsoft.com/office/drawing/2014/main" id="{547B005C-AFDB-90F3-0FDD-C9F5A76916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3745" y="4952729"/>
                <a:ext cx="348349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6" name="Oval 275">
            <a:extLst>
              <a:ext uri="{FF2B5EF4-FFF2-40B4-BE49-F238E27FC236}">
                <a16:creationId xmlns:a16="http://schemas.microsoft.com/office/drawing/2014/main" id="{68621461-1216-6FF2-24F6-433B4F34F9FA}"/>
              </a:ext>
            </a:extLst>
          </p:cNvPr>
          <p:cNvSpPr/>
          <p:nvPr/>
        </p:nvSpPr>
        <p:spPr>
          <a:xfrm>
            <a:off x="7400921" y="4295143"/>
            <a:ext cx="59873" cy="7260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7" name="TextBox 276">
                <a:extLst>
                  <a:ext uri="{FF2B5EF4-FFF2-40B4-BE49-F238E27FC236}">
                    <a16:creationId xmlns:a16="http://schemas.microsoft.com/office/drawing/2014/main" id="{C24F11A8-6631-4A35-9F55-B8EB8B64FBAF}"/>
                  </a:ext>
                </a:extLst>
              </p:cNvPr>
              <p:cNvSpPr txBox="1"/>
              <p:nvPr/>
            </p:nvSpPr>
            <p:spPr>
              <a:xfrm>
                <a:off x="7588709" y="3781299"/>
                <a:ext cx="3483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7" name="TextBox 276">
                <a:extLst>
                  <a:ext uri="{FF2B5EF4-FFF2-40B4-BE49-F238E27FC236}">
                    <a16:creationId xmlns:a16="http://schemas.microsoft.com/office/drawing/2014/main" id="{C24F11A8-6631-4A35-9F55-B8EB8B64FB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8709" y="3781299"/>
                <a:ext cx="348349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111A679-48BA-39C0-A393-4B734783409F}"/>
              </a:ext>
            </a:extLst>
          </p:cNvPr>
          <p:cNvCxnSpPr>
            <a:cxnSpLocks/>
          </p:cNvCxnSpPr>
          <p:nvPr/>
        </p:nvCxnSpPr>
        <p:spPr>
          <a:xfrm flipV="1">
            <a:off x="9146720" y="4007413"/>
            <a:ext cx="1019171" cy="60715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272FBD17-83D0-8AA3-F2B7-319006DCDD4A}"/>
              </a:ext>
            </a:extLst>
          </p:cNvPr>
          <p:cNvCxnSpPr>
            <a:cxnSpLocks/>
          </p:cNvCxnSpPr>
          <p:nvPr/>
        </p:nvCxnSpPr>
        <p:spPr>
          <a:xfrm flipV="1">
            <a:off x="10888429" y="3306380"/>
            <a:ext cx="329302" cy="302627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447F3AFF-A48D-1647-3C73-32755764418B}"/>
              </a:ext>
            </a:extLst>
          </p:cNvPr>
          <p:cNvCxnSpPr>
            <a:cxnSpLocks/>
          </p:cNvCxnSpPr>
          <p:nvPr/>
        </p:nvCxnSpPr>
        <p:spPr>
          <a:xfrm flipH="1" flipV="1">
            <a:off x="10406735" y="2384212"/>
            <a:ext cx="810996" cy="371469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9AED48F3-19FD-66D1-3EEB-0611A1FB1352}"/>
              </a:ext>
            </a:extLst>
          </p:cNvPr>
          <p:cNvCxnSpPr>
            <a:cxnSpLocks/>
          </p:cNvCxnSpPr>
          <p:nvPr/>
        </p:nvCxnSpPr>
        <p:spPr>
          <a:xfrm flipV="1">
            <a:off x="11217731" y="2721627"/>
            <a:ext cx="0" cy="565888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Oval 90">
            <a:extLst>
              <a:ext uri="{FF2B5EF4-FFF2-40B4-BE49-F238E27FC236}">
                <a16:creationId xmlns:a16="http://schemas.microsoft.com/office/drawing/2014/main" id="{047A0ACE-7F67-8B18-44AF-B79F5CC32643}"/>
              </a:ext>
            </a:extLst>
          </p:cNvPr>
          <p:cNvSpPr/>
          <p:nvPr/>
        </p:nvSpPr>
        <p:spPr>
          <a:xfrm>
            <a:off x="11348340" y="4078029"/>
            <a:ext cx="59873" cy="7260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F658E1E0-DF35-687D-39CC-144C5082F1E4}"/>
                  </a:ext>
                </a:extLst>
              </p:cNvPr>
              <p:cNvSpPr txBox="1"/>
              <p:nvPr/>
            </p:nvSpPr>
            <p:spPr>
              <a:xfrm>
                <a:off x="10810178" y="4082712"/>
                <a:ext cx="3483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F658E1E0-DF35-687D-39CC-144C5082F1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10178" y="4082712"/>
                <a:ext cx="348349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8" name="Oval 107">
            <a:extLst>
              <a:ext uri="{FF2B5EF4-FFF2-40B4-BE49-F238E27FC236}">
                <a16:creationId xmlns:a16="http://schemas.microsoft.com/office/drawing/2014/main" id="{8CB7F18B-2EFC-B65C-6844-9381F3E378FB}"/>
              </a:ext>
            </a:extLst>
          </p:cNvPr>
          <p:cNvSpPr/>
          <p:nvPr/>
        </p:nvSpPr>
        <p:spPr>
          <a:xfrm>
            <a:off x="9588941" y="1924725"/>
            <a:ext cx="217037" cy="21547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82863F8C-1B22-F974-2265-2948A30904C7}"/>
              </a:ext>
            </a:extLst>
          </p:cNvPr>
          <p:cNvSpPr/>
          <p:nvPr/>
        </p:nvSpPr>
        <p:spPr>
          <a:xfrm>
            <a:off x="10368971" y="2999122"/>
            <a:ext cx="217037" cy="21547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28A83083-86D5-CE3E-E794-598FC9A0E9F4}"/>
              </a:ext>
            </a:extLst>
          </p:cNvPr>
          <p:cNvSpPr/>
          <p:nvPr/>
        </p:nvSpPr>
        <p:spPr>
          <a:xfrm>
            <a:off x="9103519" y="3132539"/>
            <a:ext cx="217037" cy="21547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C7226EF7-14C4-5059-702A-AC297DEB0078}"/>
              </a:ext>
            </a:extLst>
          </p:cNvPr>
          <p:cNvSpPr/>
          <p:nvPr/>
        </p:nvSpPr>
        <p:spPr>
          <a:xfrm>
            <a:off x="7575762" y="3641436"/>
            <a:ext cx="217037" cy="21547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8E40E0E2-9AD2-EF18-D2CE-0DA9E2424BE3}"/>
              </a:ext>
            </a:extLst>
          </p:cNvPr>
          <p:cNvSpPr/>
          <p:nvPr/>
        </p:nvSpPr>
        <p:spPr>
          <a:xfrm>
            <a:off x="8655485" y="4825772"/>
            <a:ext cx="217037" cy="21547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FE1DA7A0-5ECE-CE52-EC3C-AF364C6CC389}"/>
              </a:ext>
            </a:extLst>
          </p:cNvPr>
          <p:cNvSpPr/>
          <p:nvPr/>
        </p:nvSpPr>
        <p:spPr>
          <a:xfrm>
            <a:off x="9799869" y="4445370"/>
            <a:ext cx="217037" cy="21547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B8C07B68-DDF5-E319-6A0F-69444127AAE7}"/>
              </a:ext>
            </a:extLst>
          </p:cNvPr>
          <p:cNvSpPr/>
          <p:nvPr/>
        </p:nvSpPr>
        <p:spPr>
          <a:xfrm>
            <a:off x="10886317" y="3972531"/>
            <a:ext cx="217037" cy="21547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2472A34-A1A3-C9FB-6A48-A26882A79BD2}"/>
              </a:ext>
            </a:extLst>
          </p:cNvPr>
          <p:cNvSpPr/>
          <p:nvPr/>
        </p:nvSpPr>
        <p:spPr>
          <a:xfrm>
            <a:off x="7569278" y="2089234"/>
            <a:ext cx="59873" cy="7260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6567708-0D1C-D3ED-DF5A-593E2C9EFAF9}"/>
              </a:ext>
            </a:extLst>
          </p:cNvPr>
          <p:cNvSpPr/>
          <p:nvPr/>
        </p:nvSpPr>
        <p:spPr>
          <a:xfrm>
            <a:off x="7920715" y="2572336"/>
            <a:ext cx="59873" cy="7260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66FC79E-FF92-2F74-CEF6-A16476B34D44}"/>
              </a:ext>
            </a:extLst>
          </p:cNvPr>
          <p:cNvSpPr/>
          <p:nvPr/>
        </p:nvSpPr>
        <p:spPr>
          <a:xfrm>
            <a:off x="8571471" y="2394242"/>
            <a:ext cx="59873" cy="7260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AAC8A78-BFB3-A0E8-BA6F-CC6C38C5CF5D}"/>
              </a:ext>
            </a:extLst>
          </p:cNvPr>
          <p:cNvSpPr/>
          <p:nvPr/>
        </p:nvSpPr>
        <p:spPr>
          <a:xfrm>
            <a:off x="9222227" y="2216148"/>
            <a:ext cx="59873" cy="7260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B6A4C3C-1C06-4A60-118C-4CF5C3AF73FF}"/>
              </a:ext>
            </a:extLst>
          </p:cNvPr>
          <p:cNvSpPr/>
          <p:nvPr/>
        </p:nvSpPr>
        <p:spPr>
          <a:xfrm>
            <a:off x="9872983" y="2038054"/>
            <a:ext cx="59873" cy="7260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AA1F538-8276-C0C9-2964-732425F5CEA8}"/>
              </a:ext>
            </a:extLst>
          </p:cNvPr>
          <p:cNvSpPr/>
          <p:nvPr/>
        </p:nvSpPr>
        <p:spPr>
          <a:xfrm>
            <a:off x="8074460" y="1533821"/>
            <a:ext cx="59873" cy="7260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549E5E6-11CC-65F2-1C02-D48BD33EAD42}"/>
              </a:ext>
            </a:extLst>
          </p:cNvPr>
          <p:cNvSpPr/>
          <p:nvPr/>
        </p:nvSpPr>
        <p:spPr>
          <a:xfrm>
            <a:off x="9402536" y="1712802"/>
            <a:ext cx="59873" cy="7260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CF36FEC-837D-907F-5F93-DAF1C746994D}"/>
              </a:ext>
            </a:extLst>
          </p:cNvPr>
          <p:cNvSpPr/>
          <p:nvPr/>
        </p:nvSpPr>
        <p:spPr>
          <a:xfrm>
            <a:off x="9805303" y="2451441"/>
            <a:ext cx="59873" cy="7260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BE08061-E1C3-60DD-BC47-486E0D86C580}"/>
              </a:ext>
            </a:extLst>
          </p:cNvPr>
          <p:cNvSpPr/>
          <p:nvPr/>
        </p:nvSpPr>
        <p:spPr>
          <a:xfrm>
            <a:off x="10208070" y="3190080"/>
            <a:ext cx="59873" cy="7260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AAC897B-3B8C-FC07-8D18-B5E986F779F5}"/>
              </a:ext>
            </a:extLst>
          </p:cNvPr>
          <p:cNvSpPr/>
          <p:nvPr/>
        </p:nvSpPr>
        <p:spPr>
          <a:xfrm>
            <a:off x="10452991" y="2751735"/>
            <a:ext cx="45719" cy="491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B5F07AC-D67A-7581-DF57-D0DBD1A78574}"/>
              </a:ext>
            </a:extLst>
          </p:cNvPr>
          <p:cNvSpPr/>
          <p:nvPr/>
        </p:nvSpPr>
        <p:spPr>
          <a:xfrm>
            <a:off x="10605391" y="2904135"/>
            <a:ext cx="45719" cy="491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CFC65E4-8B8E-D5E4-93AE-9EA6C8F1FD4E}"/>
              </a:ext>
            </a:extLst>
          </p:cNvPr>
          <p:cNvSpPr/>
          <p:nvPr/>
        </p:nvSpPr>
        <p:spPr>
          <a:xfrm>
            <a:off x="10236911" y="3648116"/>
            <a:ext cx="45719" cy="491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45539E0-A299-555A-DB32-430E701A5FC3}"/>
              </a:ext>
            </a:extLst>
          </p:cNvPr>
          <p:cNvSpPr/>
          <p:nvPr/>
        </p:nvSpPr>
        <p:spPr>
          <a:xfrm>
            <a:off x="9313274" y="3843275"/>
            <a:ext cx="45719" cy="491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F75BAC2-E563-49BD-509F-6A49EA2CBA52}"/>
              </a:ext>
            </a:extLst>
          </p:cNvPr>
          <p:cNvSpPr/>
          <p:nvPr/>
        </p:nvSpPr>
        <p:spPr>
          <a:xfrm>
            <a:off x="8849362" y="3372191"/>
            <a:ext cx="45719" cy="491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D550D30-1DF5-6883-1F6C-BA0E2A8ABCF6}"/>
              </a:ext>
            </a:extLst>
          </p:cNvPr>
          <p:cNvSpPr/>
          <p:nvPr/>
        </p:nvSpPr>
        <p:spPr>
          <a:xfrm>
            <a:off x="8871047" y="2853895"/>
            <a:ext cx="45719" cy="491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E135B16-B6E7-A58E-86CC-6674FBBA01EB}"/>
              </a:ext>
            </a:extLst>
          </p:cNvPr>
          <p:cNvSpPr/>
          <p:nvPr/>
        </p:nvSpPr>
        <p:spPr>
          <a:xfrm>
            <a:off x="8776819" y="2139895"/>
            <a:ext cx="45719" cy="491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96B7E8F-AC56-9462-05C6-C00923AA2AC6}"/>
              </a:ext>
            </a:extLst>
          </p:cNvPr>
          <p:cNvSpPr/>
          <p:nvPr/>
        </p:nvSpPr>
        <p:spPr>
          <a:xfrm>
            <a:off x="9328242" y="3037811"/>
            <a:ext cx="45719" cy="491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DF9EA5B-551C-EE69-A214-1043C287DC86}"/>
              </a:ext>
            </a:extLst>
          </p:cNvPr>
          <p:cNvSpPr/>
          <p:nvPr/>
        </p:nvSpPr>
        <p:spPr>
          <a:xfrm>
            <a:off x="9635229" y="3206759"/>
            <a:ext cx="45719" cy="491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56E10F62-2F5F-CD73-7B74-959372359DAA}"/>
              </a:ext>
            </a:extLst>
          </p:cNvPr>
          <p:cNvSpPr/>
          <p:nvPr/>
        </p:nvSpPr>
        <p:spPr>
          <a:xfrm>
            <a:off x="9026987" y="3763135"/>
            <a:ext cx="45719" cy="491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01F5B079-7FD3-C519-5183-F3128C5DFA67}"/>
              </a:ext>
            </a:extLst>
          </p:cNvPr>
          <p:cNvSpPr/>
          <p:nvPr/>
        </p:nvSpPr>
        <p:spPr>
          <a:xfrm>
            <a:off x="8189853" y="3132539"/>
            <a:ext cx="45719" cy="491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71F5598-2BDC-0403-B24F-1576AE2119AF}"/>
              </a:ext>
            </a:extLst>
          </p:cNvPr>
          <p:cNvSpPr/>
          <p:nvPr/>
        </p:nvSpPr>
        <p:spPr>
          <a:xfrm>
            <a:off x="9840680" y="1688100"/>
            <a:ext cx="45719" cy="491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F8348C85-6462-DC64-CA09-3FBDEB8F4BA1}"/>
              </a:ext>
            </a:extLst>
          </p:cNvPr>
          <p:cNvSpPr/>
          <p:nvPr/>
        </p:nvSpPr>
        <p:spPr>
          <a:xfrm>
            <a:off x="8169713" y="3533017"/>
            <a:ext cx="45719" cy="491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64F95E3-4C54-194C-E74A-87FC81F7EB39}"/>
              </a:ext>
            </a:extLst>
          </p:cNvPr>
          <p:cNvSpPr/>
          <p:nvPr/>
        </p:nvSpPr>
        <p:spPr>
          <a:xfrm>
            <a:off x="7599214" y="3255862"/>
            <a:ext cx="45719" cy="491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819F52E9-A8E2-7388-2072-71F9894BF4D4}"/>
              </a:ext>
            </a:extLst>
          </p:cNvPr>
          <p:cNvSpPr/>
          <p:nvPr/>
        </p:nvSpPr>
        <p:spPr>
          <a:xfrm>
            <a:off x="7071957" y="3751414"/>
            <a:ext cx="45719" cy="491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DA3E9085-D860-5960-70D3-3DBF61EBF15B}"/>
              </a:ext>
            </a:extLst>
          </p:cNvPr>
          <p:cNvSpPr/>
          <p:nvPr/>
        </p:nvSpPr>
        <p:spPr>
          <a:xfrm>
            <a:off x="7224357" y="3903814"/>
            <a:ext cx="45719" cy="491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E7C2A66-6782-AB5A-B8A1-DA6D86B04D4D}"/>
              </a:ext>
            </a:extLst>
          </p:cNvPr>
          <p:cNvSpPr/>
          <p:nvPr/>
        </p:nvSpPr>
        <p:spPr>
          <a:xfrm>
            <a:off x="8066628" y="4023620"/>
            <a:ext cx="45719" cy="491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A8D9A92B-5DF1-F53A-11AC-49ED7532E79A}"/>
              </a:ext>
            </a:extLst>
          </p:cNvPr>
          <p:cNvSpPr/>
          <p:nvPr/>
        </p:nvSpPr>
        <p:spPr>
          <a:xfrm>
            <a:off x="8696866" y="4048172"/>
            <a:ext cx="45719" cy="491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ECA22564-8CEC-D643-C488-FFC7034CECDD}"/>
              </a:ext>
            </a:extLst>
          </p:cNvPr>
          <p:cNvSpPr/>
          <p:nvPr/>
        </p:nvSpPr>
        <p:spPr>
          <a:xfrm>
            <a:off x="9743533" y="4923252"/>
            <a:ext cx="45719" cy="491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2D6F9CA9-91D7-76E2-ED54-C992BABA5E43}"/>
              </a:ext>
            </a:extLst>
          </p:cNvPr>
          <p:cNvSpPr/>
          <p:nvPr/>
        </p:nvSpPr>
        <p:spPr>
          <a:xfrm>
            <a:off x="8939907" y="4379911"/>
            <a:ext cx="45719" cy="491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EB2098F4-EDBB-5043-BCA0-A9DF4D87F59F}"/>
              </a:ext>
            </a:extLst>
          </p:cNvPr>
          <p:cNvSpPr/>
          <p:nvPr/>
        </p:nvSpPr>
        <p:spPr>
          <a:xfrm>
            <a:off x="8552710" y="4687098"/>
            <a:ext cx="45719" cy="491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5FAB29DF-CE84-A141-5F84-CD755B00C472}"/>
              </a:ext>
            </a:extLst>
          </p:cNvPr>
          <p:cNvSpPr/>
          <p:nvPr/>
        </p:nvSpPr>
        <p:spPr>
          <a:xfrm>
            <a:off x="8184962" y="4684120"/>
            <a:ext cx="45719" cy="491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8008519A-1C33-2AEA-B461-98904744D998}"/>
              </a:ext>
            </a:extLst>
          </p:cNvPr>
          <p:cNvSpPr/>
          <p:nvPr/>
        </p:nvSpPr>
        <p:spPr>
          <a:xfrm>
            <a:off x="8305775" y="5088292"/>
            <a:ext cx="45719" cy="491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AC6D78C9-5EAE-4E45-2A72-DD22E397D8CC}"/>
              </a:ext>
            </a:extLst>
          </p:cNvPr>
          <p:cNvSpPr/>
          <p:nvPr/>
        </p:nvSpPr>
        <p:spPr>
          <a:xfrm>
            <a:off x="8426588" y="5492464"/>
            <a:ext cx="45719" cy="491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6553BC0F-4ADD-5045-2EF3-8B8C7B76C4A4}"/>
              </a:ext>
            </a:extLst>
          </p:cNvPr>
          <p:cNvSpPr/>
          <p:nvPr/>
        </p:nvSpPr>
        <p:spPr>
          <a:xfrm>
            <a:off x="8513171" y="5578058"/>
            <a:ext cx="45719" cy="491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EDCFF39A-1890-2E02-1EEE-F4652EC23ADF}"/>
              </a:ext>
            </a:extLst>
          </p:cNvPr>
          <p:cNvSpPr/>
          <p:nvPr/>
        </p:nvSpPr>
        <p:spPr>
          <a:xfrm>
            <a:off x="9229303" y="5146912"/>
            <a:ext cx="45719" cy="491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F6A8A7EC-704B-2795-7E93-EB4245DAEAA9}"/>
              </a:ext>
            </a:extLst>
          </p:cNvPr>
          <p:cNvSpPr/>
          <p:nvPr/>
        </p:nvSpPr>
        <p:spPr>
          <a:xfrm>
            <a:off x="9096642" y="4746302"/>
            <a:ext cx="45719" cy="491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6D5DD6F7-E539-6623-BA3D-23949B573E5F}"/>
              </a:ext>
            </a:extLst>
          </p:cNvPr>
          <p:cNvSpPr/>
          <p:nvPr/>
        </p:nvSpPr>
        <p:spPr>
          <a:xfrm>
            <a:off x="9483785" y="4300947"/>
            <a:ext cx="45719" cy="491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2BE9889E-F029-92BF-7B1C-637F755FBAB6}"/>
              </a:ext>
            </a:extLst>
          </p:cNvPr>
          <p:cNvSpPr/>
          <p:nvPr/>
        </p:nvSpPr>
        <p:spPr>
          <a:xfrm>
            <a:off x="9870928" y="3855592"/>
            <a:ext cx="45719" cy="491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182F2D67-B88D-01C2-5F32-459B29B7A181}"/>
              </a:ext>
            </a:extLst>
          </p:cNvPr>
          <p:cNvSpPr/>
          <p:nvPr/>
        </p:nvSpPr>
        <p:spPr>
          <a:xfrm>
            <a:off x="10222224" y="4606741"/>
            <a:ext cx="45719" cy="491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5815F25A-362E-B857-DCAE-251C77CD16DE}"/>
              </a:ext>
            </a:extLst>
          </p:cNvPr>
          <p:cNvSpPr/>
          <p:nvPr/>
        </p:nvSpPr>
        <p:spPr>
          <a:xfrm>
            <a:off x="10700915" y="4290230"/>
            <a:ext cx="45719" cy="491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AD15C92F-CF4A-2979-B053-DBDB0D821B43}"/>
              </a:ext>
            </a:extLst>
          </p:cNvPr>
          <p:cNvSpPr/>
          <p:nvPr/>
        </p:nvSpPr>
        <p:spPr>
          <a:xfrm>
            <a:off x="11179606" y="3973719"/>
            <a:ext cx="45719" cy="491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9AC8057C-F040-E0D7-993D-A3B60E095BF4}"/>
              </a:ext>
            </a:extLst>
          </p:cNvPr>
          <p:cNvSpPr/>
          <p:nvPr/>
        </p:nvSpPr>
        <p:spPr>
          <a:xfrm>
            <a:off x="9952808" y="2855178"/>
            <a:ext cx="45719" cy="491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A2F423A5-46FD-E582-2F0A-2423883B0388}"/>
              </a:ext>
            </a:extLst>
          </p:cNvPr>
          <p:cNvSpPr/>
          <p:nvPr/>
        </p:nvSpPr>
        <p:spPr>
          <a:xfrm>
            <a:off x="9856993" y="4268157"/>
            <a:ext cx="45719" cy="491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18798CF8-CF03-1DD7-2D5E-BBC2BAB8AB43}"/>
              </a:ext>
            </a:extLst>
          </p:cNvPr>
          <p:cNvSpPr/>
          <p:nvPr/>
        </p:nvSpPr>
        <p:spPr>
          <a:xfrm>
            <a:off x="10009393" y="4420557"/>
            <a:ext cx="45719" cy="491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62DD374A-4062-FBF5-5307-0B49E6C29553}"/>
              </a:ext>
            </a:extLst>
          </p:cNvPr>
          <p:cNvSpPr/>
          <p:nvPr/>
        </p:nvSpPr>
        <p:spPr>
          <a:xfrm>
            <a:off x="10087556" y="4358548"/>
            <a:ext cx="45719" cy="491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037493E6-B135-065C-2D60-08B5BDD1FB48}"/>
              </a:ext>
            </a:extLst>
          </p:cNvPr>
          <p:cNvSpPr/>
          <p:nvPr/>
        </p:nvSpPr>
        <p:spPr>
          <a:xfrm>
            <a:off x="10541443" y="4009272"/>
            <a:ext cx="45719" cy="491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4B83687A-4A98-46F3-4296-7D83E9D97D9D}"/>
              </a:ext>
            </a:extLst>
          </p:cNvPr>
          <p:cNvSpPr/>
          <p:nvPr/>
        </p:nvSpPr>
        <p:spPr>
          <a:xfrm>
            <a:off x="10843317" y="3796580"/>
            <a:ext cx="45719" cy="491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614F1121-1AEA-D2F0-3C88-A3B9C22DFC91}"/>
              </a:ext>
            </a:extLst>
          </p:cNvPr>
          <p:cNvSpPr/>
          <p:nvPr/>
        </p:nvSpPr>
        <p:spPr>
          <a:xfrm>
            <a:off x="11199213" y="4331444"/>
            <a:ext cx="45719" cy="491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E97B5C08-ADFA-7242-C7D8-959A0A98CEE5}"/>
              </a:ext>
            </a:extLst>
          </p:cNvPr>
          <p:cNvSpPr/>
          <p:nvPr/>
        </p:nvSpPr>
        <p:spPr>
          <a:xfrm>
            <a:off x="8644198" y="3226381"/>
            <a:ext cx="45719" cy="491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CB405133-B162-15B6-EB00-C3B9AF062E24}"/>
              </a:ext>
            </a:extLst>
          </p:cNvPr>
          <p:cNvSpPr/>
          <p:nvPr/>
        </p:nvSpPr>
        <p:spPr>
          <a:xfrm>
            <a:off x="7819883" y="2316802"/>
            <a:ext cx="45719" cy="491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A5F15AA9-83C9-A53E-482A-FE2F2C721740}"/>
              </a:ext>
            </a:extLst>
          </p:cNvPr>
          <p:cNvSpPr/>
          <p:nvPr/>
        </p:nvSpPr>
        <p:spPr>
          <a:xfrm>
            <a:off x="10180194" y="2081333"/>
            <a:ext cx="45719" cy="491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0D7CB4F9-2EC5-218F-2CD2-03F57804ACF8}"/>
              </a:ext>
            </a:extLst>
          </p:cNvPr>
          <p:cNvSpPr/>
          <p:nvPr/>
        </p:nvSpPr>
        <p:spPr>
          <a:xfrm>
            <a:off x="9240876" y="2735072"/>
            <a:ext cx="45719" cy="491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7EB332B9-F6A7-7968-A4E5-FE68D6A2C2B6}"/>
              </a:ext>
            </a:extLst>
          </p:cNvPr>
          <p:cNvSpPr/>
          <p:nvPr/>
        </p:nvSpPr>
        <p:spPr>
          <a:xfrm>
            <a:off x="7876484" y="3312754"/>
            <a:ext cx="45719" cy="491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1FDE32A3-DFD9-8BC8-8D02-172B95DF4FC8}"/>
              </a:ext>
            </a:extLst>
          </p:cNvPr>
          <p:cNvSpPr/>
          <p:nvPr/>
        </p:nvSpPr>
        <p:spPr>
          <a:xfrm>
            <a:off x="8600943" y="4331215"/>
            <a:ext cx="45719" cy="491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EE274D09-C88D-5765-521B-7CFA9DFE79E5}"/>
              </a:ext>
            </a:extLst>
          </p:cNvPr>
          <p:cNvSpPr/>
          <p:nvPr/>
        </p:nvSpPr>
        <p:spPr>
          <a:xfrm>
            <a:off x="8929004" y="5448183"/>
            <a:ext cx="45719" cy="491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4D883D65-D8DF-293E-215B-FD5AE4B17AFD}"/>
              </a:ext>
            </a:extLst>
          </p:cNvPr>
          <p:cNvSpPr/>
          <p:nvPr/>
        </p:nvSpPr>
        <p:spPr>
          <a:xfrm>
            <a:off x="10465689" y="3481692"/>
            <a:ext cx="45719" cy="491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98FAA074-90AF-9CA2-5FF9-B97433FDF106}"/>
              </a:ext>
            </a:extLst>
          </p:cNvPr>
          <p:cNvSpPr/>
          <p:nvPr/>
        </p:nvSpPr>
        <p:spPr>
          <a:xfrm>
            <a:off x="9212037" y="1966866"/>
            <a:ext cx="45719" cy="491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F75C6CF8-0706-0E32-2ACD-195CF8B20048}"/>
              </a:ext>
            </a:extLst>
          </p:cNvPr>
          <p:cNvSpPr/>
          <p:nvPr/>
        </p:nvSpPr>
        <p:spPr>
          <a:xfrm>
            <a:off x="7851860" y="1831920"/>
            <a:ext cx="45719" cy="491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DCF48D85-F3E1-5A0C-06C1-9BF46CA42579}"/>
              </a:ext>
            </a:extLst>
          </p:cNvPr>
          <p:cNvSpPr/>
          <p:nvPr/>
        </p:nvSpPr>
        <p:spPr>
          <a:xfrm>
            <a:off x="7925276" y="3650854"/>
            <a:ext cx="45719" cy="491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76BDBBDD-1364-A63C-4651-E7ED2C7F6209}"/>
              </a:ext>
            </a:extLst>
          </p:cNvPr>
          <p:cNvSpPr/>
          <p:nvPr/>
        </p:nvSpPr>
        <p:spPr>
          <a:xfrm>
            <a:off x="8819811" y="3663370"/>
            <a:ext cx="45719" cy="491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93E5428E-6F8A-DFAE-B136-C7DB083F978C}"/>
              </a:ext>
            </a:extLst>
          </p:cNvPr>
          <p:cNvSpPr/>
          <p:nvPr/>
        </p:nvSpPr>
        <p:spPr>
          <a:xfrm>
            <a:off x="9613457" y="4593656"/>
            <a:ext cx="45719" cy="491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05BDE5F6-124F-8345-B441-BE03835F900F}"/>
              </a:ext>
            </a:extLst>
          </p:cNvPr>
          <p:cNvSpPr/>
          <p:nvPr/>
        </p:nvSpPr>
        <p:spPr>
          <a:xfrm>
            <a:off x="8504931" y="2160500"/>
            <a:ext cx="45719" cy="491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17864716-AD43-6C9B-1DEA-BD7BB639384F}"/>
              </a:ext>
            </a:extLst>
          </p:cNvPr>
          <p:cNvSpPr/>
          <p:nvPr/>
        </p:nvSpPr>
        <p:spPr>
          <a:xfrm>
            <a:off x="8260877" y="2569078"/>
            <a:ext cx="45719" cy="491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D63DFF01-FE81-1BFB-0D80-BACB84DBEF73}"/>
              </a:ext>
            </a:extLst>
          </p:cNvPr>
          <p:cNvSpPr/>
          <p:nvPr/>
        </p:nvSpPr>
        <p:spPr>
          <a:xfrm>
            <a:off x="8259529" y="1867691"/>
            <a:ext cx="59873" cy="7260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C7880483-626E-912E-80A9-150F394202B1}"/>
              </a:ext>
            </a:extLst>
          </p:cNvPr>
          <p:cNvSpPr/>
          <p:nvPr/>
        </p:nvSpPr>
        <p:spPr>
          <a:xfrm>
            <a:off x="7471687" y="3593870"/>
            <a:ext cx="59873" cy="7260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1D4294F6-D1C3-6B4D-9F83-6856472B93FB}"/>
              </a:ext>
            </a:extLst>
          </p:cNvPr>
          <p:cNvSpPr/>
          <p:nvPr/>
        </p:nvSpPr>
        <p:spPr>
          <a:xfrm>
            <a:off x="9073582" y="3077017"/>
            <a:ext cx="59873" cy="7260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627B184C-BD9E-CBDD-83C5-5AD694E4E52E}"/>
              </a:ext>
            </a:extLst>
          </p:cNvPr>
          <p:cNvSpPr/>
          <p:nvPr/>
        </p:nvSpPr>
        <p:spPr>
          <a:xfrm>
            <a:off x="9467025" y="3640932"/>
            <a:ext cx="59873" cy="7260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10F31478-539A-1332-F91E-8B1AF80892E4}"/>
              </a:ext>
            </a:extLst>
          </p:cNvPr>
          <p:cNvSpPr/>
          <p:nvPr/>
        </p:nvSpPr>
        <p:spPr>
          <a:xfrm>
            <a:off x="10801375" y="4155204"/>
            <a:ext cx="59873" cy="7260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8543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262D20-2F50-8123-DEB5-C4CDC30C86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21694-F52D-E01E-996E-4AD9E4244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Coarse coding divides the search region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86881A-F614-E676-514C-19F55ED7E7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6021131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Coarse coding divides a search space into smaller regions </a:t>
                </a:r>
              </a:p>
              <a:p>
                <a:r>
                  <a:rPr lang="en-US" dirty="0">
                    <a:latin typeface="+mn-lt"/>
                  </a:rPr>
                  <a:t>Example: for the code (cell)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all points in the cell are coded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r>
                  <a:rPr lang="en-US" dirty="0">
                    <a:latin typeface="+mn-lt"/>
                  </a:rPr>
                  <a:t>An IVF lookup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indexes all the points in that cell</a:t>
                </a:r>
              </a:p>
              <a:p>
                <a:r>
                  <a:rPr lang="en-US" dirty="0">
                    <a:latin typeface="+mn-lt"/>
                  </a:rPr>
                  <a:t>The coarse coded IFV achieves considerable </a:t>
                </a:r>
                <a:r>
                  <a:rPr lang="en-US" b="1" dirty="0">
                    <a:latin typeface="+mn-lt"/>
                  </a:rPr>
                  <a:t>memory compression</a:t>
                </a:r>
              </a:p>
              <a:p>
                <a:pPr lvl="1"/>
                <a:r>
                  <a:rPr lang="en-US" dirty="0">
                    <a:latin typeface="+mn-lt"/>
                  </a:rPr>
                  <a:t>For floating point codes memory is just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dirty="0">
                  <a:latin typeface="+mn-lt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86881A-F614-E676-514C-19F55ED7E7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6021131" cy="5698998"/>
              </a:xfrm>
              <a:blipFill>
                <a:blip r:embed="rId3"/>
                <a:stretch>
                  <a:fillRect l="-2128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EE1D833-F65D-CF36-2C26-9F6722086BCD}"/>
              </a:ext>
            </a:extLst>
          </p:cNvPr>
          <p:cNvCxnSpPr>
            <a:cxnSpLocks/>
          </p:cNvCxnSpPr>
          <p:nvPr/>
        </p:nvCxnSpPr>
        <p:spPr>
          <a:xfrm flipV="1">
            <a:off x="6845742" y="2881291"/>
            <a:ext cx="930733" cy="755569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BFED138-A838-468A-65E0-A2FF6EA6215D}"/>
              </a:ext>
            </a:extLst>
          </p:cNvPr>
          <p:cNvCxnSpPr>
            <a:cxnSpLocks/>
          </p:cNvCxnSpPr>
          <p:nvPr/>
        </p:nvCxnSpPr>
        <p:spPr>
          <a:xfrm flipH="1" flipV="1">
            <a:off x="7776475" y="2850805"/>
            <a:ext cx="601450" cy="50215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33EDE88-17E0-2CF6-8BB9-DB8A2B953E79}"/>
              </a:ext>
            </a:extLst>
          </p:cNvPr>
          <p:cNvCxnSpPr>
            <a:cxnSpLocks/>
          </p:cNvCxnSpPr>
          <p:nvPr/>
        </p:nvCxnSpPr>
        <p:spPr>
          <a:xfrm flipH="1" flipV="1">
            <a:off x="8316685" y="2901020"/>
            <a:ext cx="283029" cy="876323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E5478B1-0B29-86C3-5631-83251B1CE5B8}"/>
              </a:ext>
            </a:extLst>
          </p:cNvPr>
          <p:cNvCxnSpPr>
            <a:cxnSpLocks/>
          </p:cNvCxnSpPr>
          <p:nvPr/>
        </p:nvCxnSpPr>
        <p:spPr>
          <a:xfrm flipH="1">
            <a:off x="7920715" y="3777343"/>
            <a:ext cx="646351" cy="857527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D3F8471-6D5E-882F-21E6-674DAA9A49E5}"/>
              </a:ext>
            </a:extLst>
          </p:cNvPr>
          <p:cNvCxnSpPr>
            <a:cxnSpLocks/>
          </p:cNvCxnSpPr>
          <p:nvPr/>
        </p:nvCxnSpPr>
        <p:spPr>
          <a:xfrm flipH="1">
            <a:off x="7097485" y="4631293"/>
            <a:ext cx="835470" cy="11466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1B4D963-98F3-D4C8-B863-196CB263291F}"/>
              </a:ext>
            </a:extLst>
          </p:cNvPr>
          <p:cNvCxnSpPr>
            <a:cxnSpLocks/>
          </p:cNvCxnSpPr>
          <p:nvPr/>
        </p:nvCxnSpPr>
        <p:spPr>
          <a:xfrm flipH="1" flipV="1">
            <a:off x="6845742" y="3668856"/>
            <a:ext cx="283046" cy="930441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4CCE28B-1EB0-4FE4-2A97-BC6B13C040E7}"/>
              </a:ext>
            </a:extLst>
          </p:cNvPr>
          <p:cNvCxnSpPr>
            <a:cxnSpLocks/>
          </p:cNvCxnSpPr>
          <p:nvPr/>
        </p:nvCxnSpPr>
        <p:spPr>
          <a:xfrm flipH="1">
            <a:off x="8335739" y="2442227"/>
            <a:ext cx="658576" cy="466764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73E7CCA-1D1D-9E33-BF5D-D7ABF4004B5D}"/>
              </a:ext>
            </a:extLst>
          </p:cNvPr>
          <p:cNvCxnSpPr>
            <a:cxnSpLocks/>
          </p:cNvCxnSpPr>
          <p:nvPr/>
        </p:nvCxnSpPr>
        <p:spPr>
          <a:xfrm flipH="1" flipV="1">
            <a:off x="8599714" y="3777343"/>
            <a:ext cx="557209" cy="270829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9BCA841-526C-6BB4-33AD-0D1ABA2C1C9B}"/>
              </a:ext>
            </a:extLst>
          </p:cNvPr>
          <p:cNvCxnSpPr>
            <a:cxnSpLocks/>
          </p:cNvCxnSpPr>
          <p:nvPr/>
        </p:nvCxnSpPr>
        <p:spPr>
          <a:xfrm flipV="1">
            <a:off x="10142758" y="3557569"/>
            <a:ext cx="766084" cy="449266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6F6A502-B9E1-7995-412A-40E8BD0347EE}"/>
              </a:ext>
            </a:extLst>
          </p:cNvPr>
          <p:cNvCxnSpPr>
            <a:cxnSpLocks/>
          </p:cNvCxnSpPr>
          <p:nvPr/>
        </p:nvCxnSpPr>
        <p:spPr>
          <a:xfrm flipH="1" flipV="1">
            <a:off x="9013369" y="2442227"/>
            <a:ext cx="778335" cy="344265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24776C3-3534-8D9A-983D-AAE87B201782}"/>
              </a:ext>
            </a:extLst>
          </p:cNvPr>
          <p:cNvCxnSpPr>
            <a:cxnSpLocks/>
          </p:cNvCxnSpPr>
          <p:nvPr/>
        </p:nvCxnSpPr>
        <p:spPr>
          <a:xfrm flipH="1" flipV="1">
            <a:off x="9802585" y="2755681"/>
            <a:ext cx="263965" cy="1251154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7BDEAFF-DA6A-0BC8-E1F4-A4F1985887FC}"/>
              </a:ext>
            </a:extLst>
          </p:cNvPr>
          <p:cNvCxnSpPr>
            <a:cxnSpLocks/>
          </p:cNvCxnSpPr>
          <p:nvPr/>
        </p:nvCxnSpPr>
        <p:spPr>
          <a:xfrm flipH="1" flipV="1">
            <a:off x="7897579" y="4615544"/>
            <a:ext cx="244930" cy="1122662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CFF30B4-E193-0715-4198-061822ABEA72}"/>
              </a:ext>
            </a:extLst>
          </p:cNvPr>
          <p:cNvCxnSpPr>
            <a:cxnSpLocks/>
          </p:cNvCxnSpPr>
          <p:nvPr/>
        </p:nvCxnSpPr>
        <p:spPr>
          <a:xfrm>
            <a:off x="9145360" y="4066330"/>
            <a:ext cx="548367" cy="1180987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300F1BFF-1D9A-F67D-A66C-14F419559886}"/>
              </a:ext>
            </a:extLst>
          </p:cNvPr>
          <p:cNvCxnSpPr>
            <a:cxnSpLocks/>
          </p:cNvCxnSpPr>
          <p:nvPr/>
        </p:nvCxnSpPr>
        <p:spPr>
          <a:xfrm flipV="1">
            <a:off x="9285520" y="5176875"/>
            <a:ext cx="408207" cy="810268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236B0070-1A58-04D7-75AF-88B344EF197B}"/>
              </a:ext>
            </a:extLst>
          </p:cNvPr>
          <p:cNvCxnSpPr>
            <a:cxnSpLocks/>
          </p:cNvCxnSpPr>
          <p:nvPr/>
        </p:nvCxnSpPr>
        <p:spPr>
          <a:xfrm>
            <a:off x="8107129" y="5738206"/>
            <a:ext cx="1172942" cy="248937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F326B709-5CE6-49B9-14E5-3202439478D8}"/>
              </a:ext>
            </a:extLst>
          </p:cNvPr>
          <p:cNvCxnSpPr>
            <a:cxnSpLocks/>
          </p:cNvCxnSpPr>
          <p:nvPr/>
        </p:nvCxnSpPr>
        <p:spPr>
          <a:xfrm flipH="1" flipV="1">
            <a:off x="7394945" y="2358510"/>
            <a:ext cx="395964" cy="50854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47B580E7-CF9F-4251-F044-47D0319B5F30}"/>
              </a:ext>
            </a:extLst>
          </p:cNvPr>
          <p:cNvCxnSpPr>
            <a:cxnSpLocks/>
          </p:cNvCxnSpPr>
          <p:nvPr/>
        </p:nvCxnSpPr>
        <p:spPr>
          <a:xfrm flipH="1" flipV="1">
            <a:off x="8961659" y="1575534"/>
            <a:ext cx="51710" cy="875132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B35C0277-BA72-6929-458C-94E5B9FC84CB}"/>
              </a:ext>
            </a:extLst>
          </p:cNvPr>
          <p:cNvCxnSpPr>
            <a:cxnSpLocks/>
          </p:cNvCxnSpPr>
          <p:nvPr/>
        </p:nvCxnSpPr>
        <p:spPr>
          <a:xfrm flipV="1">
            <a:off x="7375061" y="1887236"/>
            <a:ext cx="0" cy="424543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0C634F63-AABC-4300-CE4E-44B5CFA03E24}"/>
              </a:ext>
            </a:extLst>
          </p:cNvPr>
          <p:cNvCxnSpPr>
            <a:cxnSpLocks/>
          </p:cNvCxnSpPr>
          <p:nvPr/>
        </p:nvCxnSpPr>
        <p:spPr>
          <a:xfrm flipH="1">
            <a:off x="7375061" y="1415023"/>
            <a:ext cx="631379" cy="472213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4E7F92B0-145D-E929-97C6-F58CC11DE8D5}"/>
              </a:ext>
            </a:extLst>
          </p:cNvPr>
          <p:cNvCxnSpPr>
            <a:cxnSpLocks/>
          </p:cNvCxnSpPr>
          <p:nvPr/>
        </p:nvCxnSpPr>
        <p:spPr>
          <a:xfrm flipH="1" flipV="1">
            <a:off x="8009155" y="1415023"/>
            <a:ext cx="944344" cy="19140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F5EC890D-91A5-E6E5-03A0-12D2C783C4E0}"/>
              </a:ext>
            </a:extLst>
          </p:cNvPr>
          <p:cNvCxnSpPr>
            <a:cxnSpLocks/>
          </p:cNvCxnSpPr>
          <p:nvPr/>
        </p:nvCxnSpPr>
        <p:spPr>
          <a:xfrm flipH="1">
            <a:off x="8929004" y="1393371"/>
            <a:ext cx="889915" cy="231745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682F66C8-6ABE-FD6F-C9D0-C7F050983C08}"/>
              </a:ext>
            </a:extLst>
          </p:cNvPr>
          <p:cNvCxnSpPr>
            <a:cxnSpLocks/>
          </p:cNvCxnSpPr>
          <p:nvPr/>
        </p:nvCxnSpPr>
        <p:spPr>
          <a:xfrm flipH="1">
            <a:off x="9857014" y="2412534"/>
            <a:ext cx="530667" cy="343147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ABB66F4D-0B21-F219-E028-AD8E9C5D06EA}"/>
              </a:ext>
            </a:extLst>
          </p:cNvPr>
          <p:cNvCxnSpPr>
            <a:cxnSpLocks/>
          </p:cNvCxnSpPr>
          <p:nvPr/>
        </p:nvCxnSpPr>
        <p:spPr>
          <a:xfrm flipV="1">
            <a:off x="10406735" y="1960206"/>
            <a:ext cx="108856" cy="446315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C337F129-C8C1-5E69-8B37-CC96029CE6DD}"/>
              </a:ext>
            </a:extLst>
          </p:cNvPr>
          <p:cNvCxnSpPr>
            <a:cxnSpLocks/>
          </p:cNvCxnSpPr>
          <p:nvPr/>
        </p:nvCxnSpPr>
        <p:spPr>
          <a:xfrm flipH="1" flipV="1">
            <a:off x="9799869" y="1404405"/>
            <a:ext cx="683067" cy="55276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3CF01B5B-CA3E-509C-99BA-8AC469EBAEE6}"/>
              </a:ext>
            </a:extLst>
          </p:cNvPr>
          <p:cNvCxnSpPr>
            <a:cxnSpLocks/>
          </p:cNvCxnSpPr>
          <p:nvPr/>
        </p:nvCxnSpPr>
        <p:spPr>
          <a:xfrm flipH="1" flipV="1">
            <a:off x="10096502" y="4028019"/>
            <a:ext cx="642253" cy="606851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4EF24EC3-49CB-B55E-4C07-F4C2F214084E}"/>
              </a:ext>
            </a:extLst>
          </p:cNvPr>
          <p:cNvCxnSpPr>
            <a:cxnSpLocks/>
          </p:cNvCxnSpPr>
          <p:nvPr/>
        </p:nvCxnSpPr>
        <p:spPr>
          <a:xfrm flipH="1">
            <a:off x="9737269" y="5083628"/>
            <a:ext cx="1001487" cy="93247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7C482FF7-464B-08D2-23F7-BB88B386FAA4}"/>
              </a:ext>
            </a:extLst>
          </p:cNvPr>
          <p:cNvCxnSpPr>
            <a:cxnSpLocks/>
          </p:cNvCxnSpPr>
          <p:nvPr/>
        </p:nvCxnSpPr>
        <p:spPr>
          <a:xfrm>
            <a:off x="10714262" y="4599297"/>
            <a:ext cx="48987" cy="530954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6CF1122E-267B-2B1F-DE88-30C80C53E365}"/>
              </a:ext>
            </a:extLst>
          </p:cNvPr>
          <p:cNvCxnSpPr>
            <a:cxnSpLocks/>
          </p:cNvCxnSpPr>
          <p:nvPr/>
        </p:nvCxnSpPr>
        <p:spPr>
          <a:xfrm>
            <a:off x="10888429" y="3579261"/>
            <a:ext cx="713007" cy="310993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86C6DE80-B3A0-49A6-E8BF-B1187F685A18}"/>
              </a:ext>
            </a:extLst>
          </p:cNvPr>
          <p:cNvCxnSpPr>
            <a:cxnSpLocks/>
          </p:cNvCxnSpPr>
          <p:nvPr/>
        </p:nvCxnSpPr>
        <p:spPr>
          <a:xfrm flipH="1">
            <a:off x="10714262" y="4521379"/>
            <a:ext cx="700762" cy="12138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06A30D97-9A24-57A3-6266-A69700057FB1}"/>
              </a:ext>
            </a:extLst>
          </p:cNvPr>
          <p:cNvCxnSpPr>
            <a:cxnSpLocks/>
          </p:cNvCxnSpPr>
          <p:nvPr/>
        </p:nvCxnSpPr>
        <p:spPr>
          <a:xfrm flipH="1">
            <a:off x="11408213" y="3890832"/>
            <a:ext cx="193223" cy="630547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Oval 245">
            <a:extLst>
              <a:ext uri="{FF2B5EF4-FFF2-40B4-BE49-F238E27FC236}">
                <a16:creationId xmlns:a16="http://schemas.microsoft.com/office/drawing/2014/main" id="{085CBF74-9C2F-5F42-90E7-D1875A6A5EE1}"/>
              </a:ext>
            </a:extLst>
          </p:cNvPr>
          <p:cNvSpPr/>
          <p:nvPr/>
        </p:nvSpPr>
        <p:spPr>
          <a:xfrm>
            <a:off x="8059842" y="1960074"/>
            <a:ext cx="217037" cy="21547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Oval 246">
            <a:extLst>
              <a:ext uri="{FF2B5EF4-FFF2-40B4-BE49-F238E27FC236}">
                <a16:creationId xmlns:a16="http://schemas.microsoft.com/office/drawing/2014/main" id="{3C25768A-08AC-0D0A-C43D-19F272032AF5}"/>
              </a:ext>
            </a:extLst>
          </p:cNvPr>
          <p:cNvSpPr/>
          <p:nvPr/>
        </p:nvSpPr>
        <p:spPr>
          <a:xfrm>
            <a:off x="9746113" y="3557569"/>
            <a:ext cx="59873" cy="7260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8" name="TextBox 247">
                <a:extLst>
                  <a:ext uri="{FF2B5EF4-FFF2-40B4-BE49-F238E27FC236}">
                    <a16:creationId xmlns:a16="http://schemas.microsoft.com/office/drawing/2014/main" id="{46D818AE-BDE6-9213-9C40-80E272A49C8D}"/>
                  </a:ext>
                </a:extLst>
              </p:cNvPr>
              <p:cNvSpPr txBox="1"/>
              <p:nvPr/>
            </p:nvSpPr>
            <p:spPr>
              <a:xfrm>
                <a:off x="9145360" y="3229167"/>
                <a:ext cx="3483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8" name="TextBox 247">
                <a:extLst>
                  <a:ext uri="{FF2B5EF4-FFF2-40B4-BE49-F238E27FC236}">
                    <a16:creationId xmlns:a16="http://schemas.microsoft.com/office/drawing/2014/main" id="{46D818AE-BDE6-9213-9C40-80E272A49C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5360" y="3229167"/>
                <a:ext cx="34834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9" name="TextBox 248">
                <a:extLst>
                  <a:ext uri="{FF2B5EF4-FFF2-40B4-BE49-F238E27FC236}">
                    <a16:creationId xmlns:a16="http://schemas.microsoft.com/office/drawing/2014/main" id="{A2A55A7C-2C49-6A3E-3BDD-5E4CF0CD1F25}"/>
                  </a:ext>
                </a:extLst>
              </p:cNvPr>
              <p:cNvSpPr txBox="1"/>
              <p:nvPr/>
            </p:nvSpPr>
            <p:spPr>
              <a:xfrm>
                <a:off x="8074460" y="2069739"/>
                <a:ext cx="3483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9" name="TextBox 248">
                <a:extLst>
                  <a:ext uri="{FF2B5EF4-FFF2-40B4-BE49-F238E27FC236}">
                    <a16:creationId xmlns:a16="http://schemas.microsoft.com/office/drawing/2014/main" id="{A2A55A7C-2C49-6A3E-3BDD-5E4CF0CD1F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4460" y="2069739"/>
                <a:ext cx="34834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6" name="Oval 255">
            <a:extLst>
              <a:ext uri="{FF2B5EF4-FFF2-40B4-BE49-F238E27FC236}">
                <a16:creationId xmlns:a16="http://schemas.microsoft.com/office/drawing/2014/main" id="{B1249160-6E6D-9A07-CA31-F32368485225}"/>
              </a:ext>
            </a:extLst>
          </p:cNvPr>
          <p:cNvSpPr/>
          <p:nvPr/>
        </p:nvSpPr>
        <p:spPr>
          <a:xfrm>
            <a:off x="8558890" y="1817957"/>
            <a:ext cx="59873" cy="7260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7" name="TextBox 256">
                <a:extLst>
                  <a:ext uri="{FF2B5EF4-FFF2-40B4-BE49-F238E27FC236}">
                    <a16:creationId xmlns:a16="http://schemas.microsoft.com/office/drawing/2014/main" id="{23157AD9-EFED-6870-7D53-F7D4090B3D8C}"/>
                  </a:ext>
                </a:extLst>
              </p:cNvPr>
              <p:cNvSpPr txBox="1"/>
              <p:nvPr/>
            </p:nvSpPr>
            <p:spPr>
              <a:xfrm>
                <a:off x="9606631" y="2015969"/>
                <a:ext cx="3483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7" name="TextBox 256">
                <a:extLst>
                  <a:ext uri="{FF2B5EF4-FFF2-40B4-BE49-F238E27FC236}">
                    <a16:creationId xmlns:a16="http://schemas.microsoft.com/office/drawing/2014/main" id="{23157AD9-EFED-6870-7D53-F7D4090B3D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6631" y="2015969"/>
                <a:ext cx="34834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8" name="Oval 257">
            <a:extLst>
              <a:ext uri="{FF2B5EF4-FFF2-40B4-BE49-F238E27FC236}">
                <a16:creationId xmlns:a16="http://schemas.microsoft.com/office/drawing/2014/main" id="{08344E0B-7556-2A42-B58D-D69838CDB413}"/>
              </a:ext>
            </a:extLst>
          </p:cNvPr>
          <p:cNvSpPr/>
          <p:nvPr/>
        </p:nvSpPr>
        <p:spPr>
          <a:xfrm>
            <a:off x="10980216" y="2997046"/>
            <a:ext cx="45719" cy="491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9" name="TextBox 258">
                <a:extLst>
                  <a:ext uri="{FF2B5EF4-FFF2-40B4-BE49-F238E27FC236}">
                    <a16:creationId xmlns:a16="http://schemas.microsoft.com/office/drawing/2014/main" id="{DF07213F-67C2-21DF-6901-00127070D53E}"/>
                  </a:ext>
                </a:extLst>
              </p:cNvPr>
              <p:cNvSpPr txBox="1"/>
              <p:nvPr/>
            </p:nvSpPr>
            <p:spPr>
              <a:xfrm>
                <a:off x="10440071" y="3059668"/>
                <a:ext cx="3483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9" name="TextBox 258">
                <a:extLst>
                  <a:ext uri="{FF2B5EF4-FFF2-40B4-BE49-F238E27FC236}">
                    <a16:creationId xmlns:a16="http://schemas.microsoft.com/office/drawing/2014/main" id="{DF07213F-67C2-21DF-6901-00127070D5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40071" y="3059668"/>
                <a:ext cx="348349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0" name="Oval 269">
            <a:extLst>
              <a:ext uri="{FF2B5EF4-FFF2-40B4-BE49-F238E27FC236}">
                <a16:creationId xmlns:a16="http://schemas.microsoft.com/office/drawing/2014/main" id="{C2402C78-D26C-F285-7984-05671AE104A0}"/>
              </a:ext>
            </a:extLst>
          </p:cNvPr>
          <p:cNvSpPr/>
          <p:nvPr/>
        </p:nvSpPr>
        <p:spPr>
          <a:xfrm>
            <a:off x="10381551" y="4841783"/>
            <a:ext cx="59873" cy="7260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1" name="TextBox 270">
                <a:extLst>
                  <a:ext uri="{FF2B5EF4-FFF2-40B4-BE49-F238E27FC236}">
                    <a16:creationId xmlns:a16="http://schemas.microsoft.com/office/drawing/2014/main" id="{8412DE94-61E5-46E6-391C-37200FCBC036}"/>
                  </a:ext>
                </a:extLst>
              </p:cNvPr>
              <p:cNvSpPr txBox="1"/>
              <p:nvPr/>
            </p:nvSpPr>
            <p:spPr>
              <a:xfrm>
                <a:off x="9824353" y="4565461"/>
                <a:ext cx="3483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1" name="TextBox 270">
                <a:extLst>
                  <a:ext uri="{FF2B5EF4-FFF2-40B4-BE49-F238E27FC236}">
                    <a16:creationId xmlns:a16="http://schemas.microsoft.com/office/drawing/2014/main" id="{8412DE94-61E5-46E6-391C-37200FCBC0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4353" y="4565461"/>
                <a:ext cx="348349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4" name="Oval 273">
            <a:extLst>
              <a:ext uri="{FF2B5EF4-FFF2-40B4-BE49-F238E27FC236}">
                <a16:creationId xmlns:a16="http://schemas.microsoft.com/office/drawing/2014/main" id="{7DFF188E-B1FA-9312-29B2-F06227F69314}"/>
              </a:ext>
            </a:extLst>
          </p:cNvPr>
          <p:cNvSpPr/>
          <p:nvPr/>
        </p:nvSpPr>
        <p:spPr>
          <a:xfrm>
            <a:off x="9134473" y="5627161"/>
            <a:ext cx="59873" cy="7260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5" name="TextBox 274">
                <a:extLst>
                  <a:ext uri="{FF2B5EF4-FFF2-40B4-BE49-F238E27FC236}">
                    <a16:creationId xmlns:a16="http://schemas.microsoft.com/office/drawing/2014/main" id="{4D640B66-E9F1-26D6-A6E2-55F01D1C2B2B}"/>
                  </a:ext>
                </a:extLst>
              </p:cNvPr>
              <p:cNvSpPr txBox="1"/>
              <p:nvPr/>
            </p:nvSpPr>
            <p:spPr>
              <a:xfrm>
                <a:off x="8633745" y="4952729"/>
                <a:ext cx="3483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5" name="TextBox 274">
                <a:extLst>
                  <a:ext uri="{FF2B5EF4-FFF2-40B4-BE49-F238E27FC236}">
                    <a16:creationId xmlns:a16="http://schemas.microsoft.com/office/drawing/2014/main" id="{4D640B66-E9F1-26D6-A6E2-55F01D1C2B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3745" y="4952729"/>
                <a:ext cx="348349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6" name="Oval 275">
            <a:extLst>
              <a:ext uri="{FF2B5EF4-FFF2-40B4-BE49-F238E27FC236}">
                <a16:creationId xmlns:a16="http://schemas.microsoft.com/office/drawing/2014/main" id="{230E699C-B362-1033-D9D2-D3DEBAED1EAD}"/>
              </a:ext>
            </a:extLst>
          </p:cNvPr>
          <p:cNvSpPr/>
          <p:nvPr/>
        </p:nvSpPr>
        <p:spPr>
          <a:xfrm>
            <a:off x="7400921" y="4295143"/>
            <a:ext cx="59873" cy="7260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7" name="TextBox 276">
                <a:extLst>
                  <a:ext uri="{FF2B5EF4-FFF2-40B4-BE49-F238E27FC236}">
                    <a16:creationId xmlns:a16="http://schemas.microsoft.com/office/drawing/2014/main" id="{A8A4B60E-47A3-CBE0-F0B8-B1B5B9EFE304}"/>
                  </a:ext>
                </a:extLst>
              </p:cNvPr>
              <p:cNvSpPr txBox="1"/>
              <p:nvPr/>
            </p:nvSpPr>
            <p:spPr>
              <a:xfrm>
                <a:off x="7588709" y="3781299"/>
                <a:ext cx="3483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7" name="TextBox 276">
                <a:extLst>
                  <a:ext uri="{FF2B5EF4-FFF2-40B4-BE49-F238E27FC236}">
                    <a16:creationId xmlns:a16="http://schemas.microsoft.com/office/drawing/2014/main" id="{A8A4B60E-47A3-CBE0-F0B8-B1B5B9EFE3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8709" y="3781299"/>
                <a:ext cx="348349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456A32B-180D-56CD-07F6-85BE9F92BC03}"/>
              </a:ext>
            </a:extLst>
          </p:cNvPr>
          <p:cNvCxnSpPr>
            <a:cxnSpLocks/>
          </p:cNvCxnSpPr>
          <p:nvPr/>
        </p:nvCxnSpPr>
        <p:spPr>
          <a:xfrm flipV="1">
            <a:off x="9146720" y="4007413"/>
            <a:ext cx="1019171" cy="60715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5D408815-72DF-5F2F-98E6-BF063F1CC08B}"/>
              </a:ext>
            </a:extLst>
          </p:cNvPr>
          <p:cNvCxnSpPr>
            <a:cxnSpLocks/>
          </p:cNvCxnSpPr>
          <p:nvPr/>
        </p:nvCxnSpPr>
        <p:spPr>
          <a:xfrm flipV="1">
            <a:off x="10888429" y="3306380"/>
            <a:ext cx="329302" cy="302627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241CFBB1-1F49-A5CF-7E9D-440B3F196CAB}"/>
              </a:ext>
            </a:extLst>
          </p:cNvPr>
          <p:cNvCxnSpPr>
            <a:cxnSpLocks/>
          </p:cNvCxnSpPr>
          <p:nvPr/>
        </p:nvCxnSpPr>
        <p:spPr>
          <a:xfrm flipH="1" flipV="1">
            <a:off x="10406735" y="2384212"/>
            <a:ext cx="810996" cy="371469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A4753D8D-2398-E5BC-C06C-84DDBC57CC68}"/>
              </a:ext>
            </a:extLst>
          </p:cNvPr>
          <p:cNvCxnSpPr>
            <a:cxnSpLocks/>
          </p:cNvCxnSpPr>
          <p:nvPr/>
        </p:nvCxnSpPr>
        <p:spPr>
          <a:xfrm flipV="1">
            <a:off x="11217731" y="2721627"/>
            <a:ext cx="0" cy="565888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Oval 90">
            <a:extLst>
              <a:ext uri="{FF2B5EF4-FFF2-40B4-BE49-F238E27FC236}">
                <a16:creationId xmlns:a16="http://schemas.microsoft.com/office/drawing/2014/main" id="{8B9C6591-7EE8-B6A9-42A8-5A003745C6AF}"/>
              </a:ext>
            </a:extLst>
          </p:cNvPr>
          <p:cNvSpPr/>
          <p:nvPr/>
        </p:nvSpPr>
        <p:spPr>
          <a:xfrm>
            <a:off x="11348340" y="4078029"/>
            <a:ext cx="59873" cy="7260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C0C91855-B1F1-77EF-4FBE-381B8BA75104}"/>
                  </a:ext>
                </a:extLst>
              </p:cNvPr>
              <p:cNvSpPr txBox="1"/>
              <p:nvPr/>
            </p:nvSpPr>
            <p:spPr>
              <a:xfrm>
                <a:off x="10810178" y="4082712"/>
                <a:ext cx="3483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C0C91855-B1F1-77EF-4FBE-381B8BA751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10178" y="4082712"/>
                <a:ext cx="348349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8" name="Oval 107">
            <a:extLst>
              <a:ext uri="{FF2B5EF4-FFF2-40B4-BE49-F238E27FC236}">
                <a16:creationId xmlns:a16="http://schemas.microsoft.com/office/drawing/2014/main" id="{BD730551-007B-5541-47F3-144EB3DC9FE5}"/>
              </a:ext>
            </a:extLst>
          </p:cNvPr>
          <p:cNvSpPr/>
          <p:nvPr/>
        </p:nvSpPr>
        <p:spPr>
          <a:xfrm>
            <a:off x="9588941" y="1924725"/>
            <a:ext cx="217037" cy="21547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D743551B-0610-5473-EFC6-5A023C445D4C}"/>
              </a:ext>
            </a:extLst>
          </p:cNvPr>
          <p:cNvSpPr/>
          <p:nvPr/>
        </p:nvSpPr>
        <p:spPr>
          <a:xfrm>
            <a:off x="10368971" y="2999122"/>
            <a:ext cx="217037" cy="21547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6A7A0CCB-5CDF-6FD6-B2CF-428086292AB3}"/>
              </a:ext>
            </a:extLst>
          </p:cNvPr>
          <p:cNvSpPr/>
          <p:nvPr/>
        </p:nvSpPr>
        <p:spPr>
          <a:xfrm>
            <a:off x="9103519" y="3132539"/>
            <a:ext cx="217037" cy="21547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499AD908-3AD7-9C40-268F-D60047EF2615}"/>
              </a:ext>
            </a:extLst>
          </p:cNvPr>
          <p:cNvSpPr/>
          <p:nvPr/>
        </p:nvSpPr>
        <p:spPr>
          <a:xfrm>
            <a:off x="7575762" y="3641436"/>
            <a:ext cx="217037" cy="21547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2B2A2033-4AEA-684D-874C-EE9F19011C6E}"/>
              </a:ext>
            </a:extLst>
          </p:cNvPr>
          <p:cNvSpPr/>
          <p:nvPr/>
        </p:nvSpPr>
        <p:spPr>
          <a:xfrm>
            <a:off x="8655485" y="4825772"/>
            <a:ext cx="217037" cy="21547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4DF1808C-2F92-D2E2-ED1D-A865A6983634}"/>
              </a:ext>
            </a:extLst>
          </p:cNvPr>
          <p:cNvSpPr/>
          <p:nvPr/>
        </p:nvSpPr>
        <p:spPr>
          <a:xfrm>
            <a:off x="9799869" y="4445370"/>
            <a:ext cx="217037" cy="21547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8BAA169E-B15E-C0FE-CD8D-7E7E0F25BFC3}"/>
              </a:ext>
            </a:extLst>
          </p:cNvPr>
          <p:cNvSpPr/>
          <p:nvPr/>
        </p:nvSpPr>
        <p:spPr>
          <a:xfrm>
            <a:off x="10886317" y="3972531"/>
            <a:ext cx="217037" cy="21547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88AF10A-81B2-0F16-FB19-3E33A0C7DC5A}"/>
              </a:ext>
            </a:extLst>
          </p:cNvPr>
          <p:cNvSpPr/>
          <p:nvPr/>
        </p:nvSpPr>
        <p:spPr>
          <a:xfrm>
            <a:off x="7569278" y="2089234"/>
            <a:ext cx="59873" cy="7260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D397977-0E9C-7499-85F5-CEECDA3B0E33}"/>
              </a:ext>
            </a:extLst>
          </p:cNvPr>
          <p:cNvSpPr/>
          <p:nvPr/>
        </p:nvSpPr>
        <p:spPr>
          <a:xfrm>
            <a:off x="7920715" y="2572336"/>
            <a:ext cx="59873" cy="7260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A83F546-9D57-A878-E031-180EB8B99F26}"/>
              </a:ext>
            </a:extLst>
          </p:cNvPr>
          <p:cNvSpPr/>
          <p:nvPr/>
        </p:nvSpPr>
        <p:spPr>
          <a:xfrm>
            <a:off x="8571471" y="2394242"/>
            <a:ext cx="59873" cy="7260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CB74E60-ACEC-B961-CC82-8EFA591D03D4}"/>
              </a:ext>
            </a:extLst>
          </p:cNvPr>
          <p:cNvSpPr/>
          <p:nvPr/>
        </p:nvSpPr>
        <p:spPr>
          <a:xfrm>
            <a:off x="9222227" y="2216148"/>
            <a:ext cx="59873" cy="7260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5008E9E-8052-9E8E-DC78-2C8A7B8C9F89}"/>
              </a:ext>
            </a:extLst>
          </p:cNvPr>
          <p:cNvSpPr/>
          <p:nvPr/>
        </p:nvSpPr>
        <p:spPr>
          <a:xfrm>
            <a:off x="9872983" y="2038054"/>
            <a:ext cx="59873" cy="7260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90FB4EA-44B6-705E-A130-CB740BEAD86D}"/>
              </a:ext>
            </a:extLst>
          </p:cNvPr>
          <p:cNvSpPr/>
          <p:nvPr/>
        </p:nvSpPr>
        <p:spPr>
          <a:xfrm>
            <a:off x="8074460" y="1533821"/>
            <a:ext cx="59873" cy="7260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2823BEA-BE11-1463-085F-8DA7A43E8EA2}"/>
              </a:ext>
            </a:extLst>
          </p:cNvPr>
          <p:cNvSpPr/>
          <p:nvPr/>
        </p:nvSpPr>
        <p:spPr>
          <a:xfrm>
            <a:off x="9402536" y="1712802"/>
            <a:ext cx="59873" cy="7260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A3B92A5-E7DC-BBD9-DA69-39141CEC5527}"/>
              </a:ext>
            </a:extLst>
          </p:cNvPr>
          <p:cNvSpPr/>
          <p:nvPr/>
        </p:nvSpPr>
        <p:spPr>
          <a:xfrm>
            <a:off x="9805303" y="2451441"/>
            <a:ext cx="59873" cy="7260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CD1B806-9052-CBEF-F825-DB3CD32CAAEA}"/>
              </a:ext>
            </a:extLst>
          </p:cNvPr>
          <p:cNvSpPr/>
          <p:nvPr/>
        </p:nvSpPr>
        <p:spPr>
          <a:xfrm>
            <a:off x="10208070" y="3190080"/>
            <a:ext cx="59873" cy="7260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9088A66-9A18-97BD-56AF-5DD6390C61F4}"/>
              </a:ext>
            </a:extLst>
          </p:cNvPr>
          <p:cNvSpPr/>
          <p:nvPr/>
        </p:nvSpPr>
        <p:spPr>
          <a:xfrm>
            <a:off x="10452991" y="2751735"/>
            <a:ext cx="45719" cy="491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EF906F3-8400-7085-1D54-41A09355BE82}"/>
              </a:ext>
            </a:extLst>
          </p:cNvPr>
          <p:cNvSpPr/>
          <p:nvPr/>
        </p:nvSpPr>
        <p:spPr>
          <a:xfrm>
            <a:off x="10605391" y="2904135"/>
            <a:ext cx="45719" cy="491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D0D2017-6704-A962-049C-4809BEF98E34}"/>
              </a:ext>
            </a:extLst>
          </p:cNvPr>
          <p:cNvSpPr/>
          <p:nvPr/>
        </p:nvSpPr>
        <p:spPr>
          <a:xfrm>
            <a:off x="10236911" y="3648116"/>
            <a:ext cx="45719" cy="491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6B1FA05-21D1-411E-4940-3DA1660D6F32}"/>
              </a:ext>
            </a:extLst>
          </p:cNvPr>
          <p:cNvSpPr/>
          <p:nvPr/>
        </p:nvSpPr>
        <p:spPr>
          <a:xfrm>
            <a:off x="9313274" y="3843275"/>
            <a:ext cx="45719" cy="491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637383F-EEA5-5D63-D6F3-F541EEC4ECDE}"/>
              </a:ext>
            </a:extLst>
          </p:cNvPr>
          <p:cNvSpPr/>
          <p:nvPr/>
        </p:nvSpPr>
        <p:spPr>
          <a:xfrm>
            <a:off x="8849362" y="3372191"/>
            <a:ext cx="45719" cy="491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F2D937C-5480-15B2-1ACF-A2DA3EDF5E6E}"/>
              </a:ext>
            </a:extLst>
          </p:cNvPr>
          <p:cNvSpPr/>
          <p:nvPr/>
        </p:nvSpPr>
        <p:spPr>
          <a:xfrm>
            <a:off x="8871047" y="2853895"/>
            <a:ext cx="45719" cy="491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C2EDE76-3725-0375-020C-08CF648E6D74}"/>
              </a:ext>
            </a:extLst>
          </p:cNvPr>
          <p:cNvSpPr/>
          <p:nvPr/>
        </p:nvSpPr>
        <p:spPr>
          <a:xfrm>
            <a:off x="8776819" y="2139895"/>
            <a:ext cx="45719" cy="491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0986BA2-1B85-E996-AFB3-490D9640A3EB}"/>
              </a:ext>
            </a:extLst>
          </p:cNvPr>
          <p:cNvSpPr/>
          <p:nvPr/>
        </p:nvSpPr>
        <p:spPr>
          <a:xfrm>
            <a:off x="9328242" y="3037811"/>
            <a:ext cx="45719" cy="491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9B937FC-F32E-840A-7A4D-910868BDBB07}"/>
              </a:ext>
            </a:extLst>
          </p:cNvPr>
          <p:cNvSpPr/>
          <p:nvPr/>
        </p:nvSpPr>
        <p:spPr>
          <a:xfrm>
            <a:off x="9635229" y="3206759"/>
            <a:ext cx="45719" cy="491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631B2B3-4195-BFC4-10A1-D91EF7E9AE4A}"/>
              </a:ext>
            </a:extLst>
          </p:cNvPr>
          <p:cNvSpPr/>
          <p:nvPr/>
        </p:nvSpPr>
        <p:spPr>
          <a:xfrm>
            <a:off x="9026987" y="3763135"/>
            <a:ext cx="45719" cy="491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0EB3C84-128B-A5B0-0942-EAC0E53CB24C}"/>
              </a:ext>
            </a:extLst>
          </p:cNvPr>
          <p:cNvSpPr/>
          <p:nvPr/>
        </p:nvSpPr>
        <p:spPr>
          <a:xfrm>
            <a:off x="8189853" y="3132539"/>
            <a:ext cx="45719" cy="491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3FA9E7C3-2160-34FB-D8F5-54CC226C7369}"/>
              </a:ext>
            </a:extLst>
          </p:cNvPr>
          <p:cNvSpPr/>
          <p:nvPr/>
        </p:nvSpPr>
        <p:spPr>
          <a:xfrm>
            <a:off x="9840680" y="1688100"/>
            <a:ext cx="45719" cy="491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E8A4FFF-7480-8539-775A-F9D74FEA5697}"/>
              </a:ext>
            </a:extLst>
          </p:cNvPr>
          <p:cNvSpPr/>
          <p:nvPr/>
        </p:nvSpPr>
        <p:spPr>
          <a:xfrm>
            <a:off x="8169713" y="3533017"/>
            <a:ext cx="45719" cy="491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3181AD4C-4D05-01FB-70E0-55594535FA60}"/>
              </a:ext>
            </a:extLst>
          </p:cNvPr>
          <p:cNvSpPr/>
          <p:nvPr/>
        </p:nvSpPr>
        <p:spPr>
          <a:xfrm>
            <a:off x="7599214" y="3255862"/>
            <a:ext cx="45719" cy="491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38B4ADF9-263A-B621-F09E-3D2C6A64879B}"/>
              </a:ext>
            </a:extLst>
          </p:cNvPr>
          <p:cNvSpPr/>
          <p:nvPr/>
        </p:nvSpPr>
        <p:spPr>
          <a:xfrm>
            <a:off x="7071957" y="3751414"/>
            <a:ext cx="45719" cy="491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F577902-8A60-2D67-F0B1-E74481DE1DF7}"/>
              </a:ext>
            </a:extLst>
          </p:cNvPr>
          <p:cNvSpPr/>
          <p:nvPr/>
        </p:nvSpPr>
        <p:spPr>
          <a:xfrm>
            <a:off x="7224357" y="3903814"/>
            <a:ext cx="45719" cy="491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22131981-8D76-913E-77A4-7795B6104932}"/>
              </a:ext>
            </a:extLst>
          </p:cNvPr>
          <p:cNvSpPr/>
          <p:nvPr/>
        </p:nvSpPr>
        <p:spPr>
          <a:xfrm>
            <a:off x="8066628" y="4023620"/>
            <a:ext cx="45719" cy="491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737ABEF5-2F2F-8C8A-1C8C-97A7B69888C0}"/>
              </a:ext>
            </a:extLst>
          </p:cNvPr>
          <p:cNvSpPr/>
          <p:nvPr/>
        </p:nvSpPr>
        <p:spPr>
          <a:xfrm>
            <a:off x="8696866" y="4048172"/>
            <a:ext cx="45719" cy="491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AA8F44A5-7E9F-2F13-1DD3-B2B20EA8F864}"/>
              </a:ext>
            </a:extLst>
          </p:cNvPr>
          <p:cNvSpPr/>
          <p:nvPr/>
        </p:nvSpPr>
        <p:spPr>
          <a:xfrm>
            <a:off x="9743533" y="4923252"/>
            <a:ext cx="45719" cy="491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2656A231-01C8-53AC-6D3D-F21CC3DBE0EA}"/>
              </a:ext>
            </a:extLst>
          </p:cNvPr>
          <p:cNvSpPr/>
          <p:nvPr/>
        </p:nvSpPr>
        <p:spPr>
          <a:xfrm>
            <a:off x="8939907" y="4379911"/>
            <a:ext cx="45719" cy="491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F775CFB-0672-61C7-C886-827BCCBE3F93}"/>
              </a:ext>
            </a:extLst>
          </p:cNvPr>
          <p:cNvSpPr/>
          <p:nvPr/>
        </p:nvSpPr>
        <p:spPr>
          <a:xfrm>
            <a:off x="8552710" y="4687098"/>
            <a:ext cx="45719" cy="491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182C3137-388B-B6EF-2583-E4CA1C8534FE}"/>
              </a:ext>
            </a:extLst>
          </p:cNvPr>
          <p:cNvSpPr/>
          <p:nvPr/>
        </p:nvSpPr>
        <p:spPr>
          <a:xfrm>
            <a:off x="8184962" y="4684120"/>
            <a:ext cx="45719" cy="491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70B57665-FEAC-B1C0-8726-265AE581A8ED}"/>
              </a:ext>
            </a:extLst>
          </p:cNvPr>
          <p:cNvSpPr/>
          <p:nvPr/>
        </p:nvSpPr>
        <p:spPr>
          <a:xfrm>
            <a:off x="8305775" y="5088292"/>
            <a:ext cx="45719" cy="491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8B35CF8D-446D-B196-FBAB-B45C20EAD7B1}"/>
              </a:ext>
            </a:extLst>
          </p:cNvPr>
          <p:cNvSpPr/>
          <p:nvPr/>
        </p:nvSpPr>
        <p:spPr>
          <a:xfrm>
            <a:off x="8426588" y="5492464"/>
            <a:ext cx="45719" cy="491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F5B073DC-C11A-F842-5461-122A271F4F1A}"/>
              </a:ext>
            </a:extLst>
          </p:cNvPr>
          <p:cNvSpPr/>
          <p:nvPr/>
        </p:nvSpPr>
        <p:spPr>
          <a:xfrm>
            <a:off x="8513171" y="5578058"/>
            <a:ext cx="45719" cy="491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4FEC8267-F080-8245-4936-83BF5B91937A}"/>
              </a:ext>
            </a:extLst>
          </p:cNvPr>
          <p:cNvSpPr/>
          <p:nvPr/>
        </p:nvSpPr>
        <p:spPr>
          <a:xfrm>
            <a:off x="9229303" y="5146912"/>
            <a:ext cx="45719" cy="491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3990EFF5-3ED2-28C9-1B65-2B6156583E97}"/>
              </a:ext>
            </a:extLst>
          </p:cNvPr>
          <p:cNvSpPr/>
          <p:nvPr/>
        </p:nvSpPr>
        <p:spPr>
          <a:xfrm>
            <a:off x="9096642" y="4746302"/>
            <a:ext cx="45719" cy="491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09BAED21-2FB8-1261-5F0A-C5DFAA709388}"/>
              </a:ext>
            </a:extLst>
          </p:cNvPr>
          <p:cNvSpPr/>
          <p:nvPr/>
        </p:nvSpPr>
        <p:spPr>
          <a:xfrm>
            <a:off x="9483785" y="4300947"/>
            <a:ext cx="45719" cy="491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351F451C-F3F0-DD7A-48F0-FBE4DF78F9B9}"/>
              </a:ext>
            </a:extLst>
          </p:cNvPr>
          <p:cNvSpPr/>
          <p:nvPr/>
        </p:nvSpPr>
        <p:spPr>
          <a:xfrm>
            <a:off x="9870928" y="3855592"/>
            <a:ext cx="45719" cy="491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24DDE9E4-987D-5CF0-E7F2-A0F7EC4A4B9B}"/>
              </a:ext>
            </a:extLst>
          </p:cNvPr>
          <p:cNvSpPr/>
          <p:nvPr/>
        </p:nvSpPr>
        <p:spPr>
          <a:xfrm>
            <a:off x="10222224" y="4606741"/>
            <a:ext cx="45719" cy="491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9D18E395-3CBD-FD9F-1B1C-F7107DD9E288}"/>
              </a:ext>
            </a:extLst>
          </p:cNvPr>
          <p:cNvSpPr/>
          <p:nvPr/>
        </p:nvSpPr>
        <p:spPr>
          <a:xfrm>
            <a:off x="10700915" y="4290230"/>
            <a:ext cx="45719" cy="491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D977EBBF-7F6D-E0AB-C775-44E61957A26E}"/>
              </a:ext>
            </a:extLst>
          </p:cNvPr>
          <p:cNvSpPr/>
          <p:nvPr/>
        </p:nvSpPr>
        <p:spPr>
          <a:xfrm>
            <a:off x="11179606" y="3973719"/>
            <a:ext cx="45719" cy="491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DCBDBA2E-1576-0BDA-9154-EC85618F9031}"/>
              </a:ext>
            </a:extLst>
          </p:cNvPr>
          <p:cNvSpPr/>
          <p:nvPr/>
        </p:nvSpPr>
        <p:spPr>
          <a:xfrm>
            <a:off x="9952808" y="2855178"/>
            <a:ext cx="45719" cy="491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F74D916B-51AE-253E-D04D-CAE460AB938E}"/>
              </a:ext>
            </a:extLst>
          </p:cNvPr>
          <p:cNvSpPr/>
          <p:nvPr/>
        </p:nvSpPr>
        <p:spPr>
          <a:xfrm>
            <a:off x="9856993" y="4268157"/>
            <a:ext cx="45719" cy="491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6BFDE846-CBC5-1DBE-DB0C-5B1B365E7C82}"/>
              </a:ext>
            </a:extLst>
          </p:cNvPr>
          <p:cNvSpPr/>
          <p:nvPr/>
        </p:nvSpPr>
        <p:spPr>
          <a:xfrm>
            <a:off x="10009393" y="4420557"/>
            <a:ext cx="45719" cy="491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3A1392C-6332-11AA-2437-472461D36934}"/>
              </a:ext>
            </a:extLst>
          </p:cNvPr>
          <p:cNvSpPr/>
          <p:nvPr/>
        </p:nvSpPr>
        <p:spPr>
          <a:xfrm>
            <a:off x="10087556" y="4358548"/>
            <a:ext cx="45719" cy="491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1F165F1C-55EE-9B77-2ABB-036D7828C4BA}"/>
              </a:ext>
            </a:extLst>
          </p:cNvPr>
          <p:cNvSpPr/>
          <p:nvPr/>
        </p:nvSpPr>
        <p:spPr>
          <a:xfrm>
            <a:off x="10541443" y="4009272"/>
            <a:ext cx="45719" cy="491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5CABC493-2AB3-2F85-7D6B-6AA27950FD1C}"/>
              </a:ext>
            </a:extLst>
          </p:cNvPr>
          <p:cNvSpPr/>
          <p:nvPr/>
        </p:nvSpPr>
        <p:spPr>
          <a:xfrm>
            <a:off x="10843317" y="3796580"/>
            <a:ext cx="45719" cy="491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0D0AFFC2-9313-9E0A-7AA7-89DCD0249E41}"/>
              </a:ext>
            </a:extLst>
          </p:cNvPr>
          <p:cNvSpPr/>
          <p:nvPr/>
        </p:nvSpPr>
        <p:spPr>
          <a:xfrm>
            <a:off x="11199213" y="4331444"/>
            <a:ext cx="45719" cy="491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0B030F98-DE68-DB38-E56E-7FF93E317CA9}"/>
              </a:ext>
            </a:extLst>
          </p:cNvPr>
          <p:cNvSpPr/>
          <p:nvPr/>
        </p:nvSpPr>
        <p:spPr>
          <a:xfrm>
            <a:off x="8644198" y="3226381"/>
            <a:ext cx="45719" cy="491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9EEC0EE8-3F24-3BB5-15E4-C7B8CCF8FDF8}"/>
              </a:ext>
            </a:extLst>
          </p:cNvPr>
          <p:cNvSpPr/>
          <p:nvPr/>
        </p:nvSpPr>
        <p:spPr>
          <a:xfrm>
            <a:off x="7819883" y="2316802"/>
            <a:ext cx="45719" cy="491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D686CE40-0330-E96A-94E0-A032A497776B}"/>
              </a:ext>
            </a:extLst>
          </p:cNvPr>
          <p:cNvSpPr/>
          <p:nvPr/>
        </p:nvSpPr>
        <p:spPr>
          <a:xfrm>
            <a:off x="10180194" y="2081333"/>
            <a:ext cx="45719" cy="491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B687A99A-2418-5DD8-E073-61D55B8686D8}"/>
              </a:ext>
            </a:extLst>
          </p:cNvPr>
          <p:cNvSpPr/>
          <p:nvPr/>
        </p:nvSpPr>
        <p:spPr>
          <a:xfrm>
            <a:off x="9240876" y="2735072"/>
            <a:ext cx="45719" cy="491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4F47A902-991C-477D-538A-2F45A74D0B61}"/>
              </a:ext>
            </a:extLst>
          </p:cNvPr>
          <p:cNvSpPr/>
          <p:nvPr/>
        </p:nvSpPr>
        <p:spPr>
          <a:xfrm>
            <a:off x="7876484" y="3312754"/>
            <a:ext cx="45719" cy="491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B3BA6745-8CF8-96CE-1388-733385464F2D}"/>
              </a:ext>
            </a:extLst>
          </p:cNvPr>
          <p:cNvSpPr/>
          <p:nvPr/>
        </p:nvSpPr>
        <p:spPr>
          <a:xfrm>
            <a:off x="8600943" y="4331215"/>
            <a:ext cx="45719" cy="491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57A89107-E09B-8CFB-EB21-0B88EBC08AB3}"/>
              </a:ext>
            </a:extLst>
          </p:cNvPr>
          <p:cNvSpPr/>
          <p:nvPr/>
        </p:nvSpPr>
        <p:spPr>
          <a:xfrm>
            <a:off x="8929004" y="5448183"/>
            <a:ext cx="45719" cy="491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09D841EA-9775-D0F6-0F01-4EAAF0A8E5C7}"/>
              </a:ext>
            </a:extLst>
          </p:cNvPr>
          <p:cNvSpPr/>
          <p:nvPr/>
        </p:nvSpPr>
        <p:spPr>
          <a:xfrm>
            <a:off x="10465689" y="3481692"/>
            <a:ext cx="45719" cy="491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C55419E4-C301-34E3-2DCF-1F79D51E4307}"/>
              </a:ext>
            </a:extLst>
          </p:cNvPr>
          <p:cNvSpPr/>
          <p:nvPr/>
        </p:nvSpPr>
        <p:spPr>
          <a:xfrm>
            <a:off x="9212037" y="1966866"/>
            <a:ext cx="45719" cy="491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EEB97F7C-80EA-E44D-8717-6E807AB0105D}"/>
              </a:ext>
            </a:extLst>
          </p:cNvPr>
          <p:cNvSpPr/>
          <p:nvPr/>
        </p:nvSpPr>
        <p:spPr>
          <a:xfrm>
            <a:off x="7851860" y="1831920"/>
            <a:ext cx="45719" cy="491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308B2BC4-C8BD-9875-D5A3-54AD32A58F5A}"/>
              </a:ext>
            </a:extLst>
          </p:cNvPr>
          <p:cNvSpPr/>
          <p:nvPr/>
        </p:nvSpPr>
        <p:spPr>
          <a:xfrm>
            <a:off x="7925276" y="3650854"/>
            <a:ext cx="45719" cy="491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F4E65860-3189-14D0-2C35-9A49C8A35C44}"/>
              </a:ext>
            </a:extLst>
          </p:cNvPr>
          <p:cNvSpPr/>
          <p:nvPr/>
        </p:nvSpPr>
        <p:spPr>
          <a:xfrm>
            <a:off x="8819811" y="3663370"/>
            <a:ext cx="45719" cy="491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3CE7F7FA-8A2C-BD0F-86AC-EB0A0BC09914}"/>
              </a:ext>
            </a:extLst>
          </p:cNvPr>
          <p:cNvSpPr/>
          <p:nvPr/>
        </p:nvSpPr>
        <p:spPr>
          <a:xfrm>
            <a:off x="9613457" y="4593656"/>
            <a:ext cx="45719" cy="491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D47BF6B7-B38A-FB0E-65D0-C35D7E031D14}"/>
              </a:ext>
            </a:extLst>
          </p:cNvPr>
          <p:cNvSpPr/>
          <p:nvPr/>
        </p:nvSpPr>
        <p:spPr>
          <a:xfrm>
            <a:off x="8504931" y="2160500"/>
            <a:ext cx="45719" cy="491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B90AE542-97A6-752B-D9B7-8E2C6BCB70C4}"/>
              </a:ext>
            </a:extLst>
          </p:cNvPr>
          <p:cNvSpPr/>
          <p:nvPr/>
        </p:nvSpPr>
        <p:spPr>
          <a:xfrm>
            <a:off x="8260877" y="2569078"/>
            <a:ext cx="45719" cy="491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FC0B53DA-B7F7-B818-83B1-0538B77DCE05}"/>
              </a:ext>
            </a:extLst>
          </p:cNvPr>
          <p:cNvSpPr/>
          <p:nvPr/>
        </p:nvSpPr>
        <p:spPr>
          <a:xfrm>
            <a:off x="8259529" y="1867691"/>
            <a:ext cx="59873" cy="7260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78590AB8-3765-97E8-BAC0-91BAA1E004CF}"/>
              </a:ext>
            </a:extLst>
          </p:cNvPr>
          <p:cNvSpPr/>
          <p:nvPr/>
        </p:nvSpPr>
        <p:spPr>
          <a:xfrm>
            <a:off x="7471687" y="3593870"/>
            <a:ext cx="59873" cy="7260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BF02C32C-0E37-52F7-5DB0-632759B4F7E7}"/>
              </a:ext>
            </a:extLst>
          </p:cNvPr>
          <p:cNvSpPr/>
          <p:nvPr/>
        </p:nvSpPr>
        <p:spPr>
          <a:xfrm>
            <a:off x="9073582" y="3077017"/>
            <a:ext cx="59873" cy="7260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7D71717C-D1B2-924F-74B9-786016584FA7}"/>
              </a:ext>
            </a:extLst>
          </p:cNvPr>
          <p:cNvSpPr/>
          <p:nvPr/>
        </p:nvSpPr>
        <p:spPr>
          <a:xfrm>
            <a:off x="9467025" y="3640932"/>
            <a:ext cx="59873" cy="7260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458676BA-7BC7-58D1-AC3C-39026AC8DE9B}"/>
              </a:ext>
            </a:extLst>
          </p:cNvPr>
          <p:cNvSpPr/>
          <p:nvPr/>
        </p:nvSpPr>
        <p:spPr>
          <a:xfrm>
            <a:off x="10801375" y="4155204"/>
            <a:ext cx="59873" cy="7260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EACB81E-72FC-2288-C84F-1DADECB46341}"/>
              </a:ext>
            </a:extLst>
          </p:cNvPr>
          <p:cNvCxnSpPr/>
          <p:nvPr/>
        </p:nvCxnSpPr>
        <p:spPr>
          <a:xfrm flipV="1">
            <a:off x="5510849" y="2110656"/>
            <a:ext cx="1819021" cy="511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93898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948E92-8F9D-961A-0F21-7B8F862766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D66C7-B16A-BB10-1CAE-8CD7E193D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104337"/>
          </a:xfrm>
        </p:spPr>
        <p:txBody>
          <a:bodyPr/>
          <a:lstStyle/>
          <a:p>
            <a:pPr algn="ctr"/>
            <a:r>
              <a:rPr lang="en-US" b="1" dirty="0"/>
              <a:t>Product Quantization</a:t>
            </a:r>
          </a:p>
        </p:txBody>
      </p:sp>
    </p:spTree>
    <p:extLst>
      <p:ext uri="{BB962C8B-B14F-4D97-AF65-F5344CB8AC3E}">
        <p14:creationId xmlns:p14="http://schemas.microsoft.com/office/powerpoint/2010/main" val="13769565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3C114D-C2B0-93AC-FDA8-5552D4B80F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B6CF1-B60D-5F3C-294D-0557D71D3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Product Quantization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4A33EC-5BB0-2188-D54B-4E2AD61AA999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8"/>
                <a:ext cx="11270796" cy="58258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>
                    <a:latin typeface="+mn-lt"/>
                  </a:rPr>
                  <a:t>Product Quantization (PQ) </a:t>
                </a:r>
                <a:r>
                  <a:rPr lang="en-US" dirty="0">
                    <a:latin typeface="+mn-lt"/>
                  </a:rPr>
                  <a:t>for ANNS was first proposed by </a:t>
                </a:r>
                <a:r>
                  <a:rPr lang="en-US" dirty="0">
                    <a:latin typeface="+mn-lt"/>
                    <a:hlinkClick r:id="rId3"/>
                  </a:rPr>
                  <a:t>Jégou, </a:t>
                </a:r>
                <a:r>
                  <a:rPr lang="en-US" dirty="0" err="1">
                    <a:latin typeface="+mn-lt"/>
                    <a:hlinkClick r:id="rId3"/>
                  </a:rPr>
                  <a:t>Douze</a:t>
                </a:r>
                <a:r>
                  <a:rPr lang="en-US" dirty="0">
                    <a:latin typeface="+mn-lt"/>
                    <a:hlinkClick r:id="rId3"/>
                  </a:rPr>
                  <a:t>, and Schmid, 2011</a:t>
                </a:r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 In contrast to coarse quantization, the PQ algorithm codes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  <a:r>
                  <a:rPr lang="en-US" dirty="0" err="1">
                    <a:latin typeface="+mn-lt"/>
                  </a:rPr>
                  <a:t>subvectors</a:t>
                </a:r>
                <a:r>
                  <a:rPr lang="en-US" dirty="0">
                    <a:latin typeface="+mn-lt"/>
                  </a:rPr>
                  <a:t> of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>
                    <a:latin typeface="+mn-lt"/>
                  </a:rPr>
                  <a:t> dimensional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,..,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,..,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     </a:t>
                </a:r>
              </a:p>
              <a:p>
                <a:pPr marL="457200" lvl="1" indent="0">
                  <a:buNone/>
                </a:pPr>
                <a:endParaRPr lang="en-US" dirty="0">
                  <a:latin typeface="+mn-lt"/>
                </a:endParaRPr>
              </a:p>
              <a:p>
                <a:pPr marL="457200" lvl="1" indent="0">
                  <a:buNone/>
                </a:pPr>
                <a:r>
                  <a:rPr lang="en-US" dirty="0">
                    <a:latin typeface="+mn-lt"/>
                  </a:rPr>
                  <a:t>Each of the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  <a:r>
                  <a:rPr lang="en-US" dirty="0" err="1">
                    <a:latin typeface="+mn-lt"/>
                  </a:rPr>
                  <a:t>subvectors</a:t>
                </a:r>
                <a:r>
                  <a:rPr lang="en-US" dirty="0">
                    <a:latin typeface="+mn-lt"/>
                  </a:rPr>
                  <a:t> have an independent code book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>
                    <a:latin typeface="+mn-lt"/>
                  </a:rPr>
                  <a:t> vector-values </a:t>
                </a:r>
                <a:r>
                  <a:rPr lang="en-US" sz="2000" dirty="0">
                    <a:latin typeface="+mn-lt"/>
                  </a:rPr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b="0" dirty="0">
                  <a:latin typeface="+mn-lt"/>
                </a:endParaRPr>
              </a:p>
              <a:p>
                <a:pPr marL="457200" lvl="1" indent="0">
                  <a:buNone/>
                </a:pPr>
                <a:r>
                  <a:rPr lang="en-US" dirty="0">
                    <a:latin typeface="+mn-lt"/>
                  </a:rPr>
                  <a:t>Where code for </a:t>
                </a:r>
                <a:r>
                  <a:rPr lang="en-US" dirty="0" err="1">
                    <a:latin typeface="+mn-lt"/>
                  </a:rPr>
                  <a:t>subvector</a:t>
                </a:r>
                <a:r>
                  <a:rPr lang="en-US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>
                    <a:latin typeface="+mn-lt"/>
                  </a:rPr>
                  <a:t> minimizes distance or quantization error to the </a:t>
                </a:r>
                <a:r>
                  <a:rPr lang="en-US" dirty="0" err="1">
                    <a:latin typeface="+mn-lt"/>
                  </a:rPr>
                  <a:t>subvector</a:t>
                </a:r>
                <a:r>
                  <a:rPr lang="en-US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argmin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lim>
                          </m:limLow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argmin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4A33EC-5BB0-2188-D54B-4E2AD61AA9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8"/>
                <a:ext cx="11270796" cy="5825851"/>
              </a:xfrm>
              <a:blipFill>
                <a:blip r:embed="rId4"/>
                <a:stretch>
                  <a:fillRect l="-1136" t="-1778" r="-9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ight Brace 3">
            <a:extLst>
              <a:ext uri="{FF2B5EF4-FFF2-40B4-BE49-F238E27FC236}">
                <a16:creationId xmlns:a16="http://schemas.microsoft.com/office/drawing/2014/main" id="{114D2CA6-AC9C-6A51-118E-C601B011F17B}"/>
              </a:ext>
            </a:extLst>
          </p:cNvPr>
          <p:cNvSpPr/>
          <p:nvPr/>
        </p:nvSpPr>
        <p:spPr>
          <a:xfrm rot="5400000">
            <a:off x="4781925" y="2720398"/>
            <a:ext cx="273458" cy="1560034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62A892-2F31-5F2D-5BB3-B0A53201B181}"/>
              </a:ext>
            </a:extLst>
          </p:cNvPr>
          <p:cNvSpPr txBox="1"/>
          <p:nvPr/>
        </p:nvSpPr>
        <p:spPr>
          <a:xfrm>
            <a:off x="4088618" y="3598620"/>
            <a:ext cx="16600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Subvector</a:t>
            </a:r>
            <a:r>
              <a:rPr lang="en-US" sz="2400" dirty="0"/>
              <a:t> 1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CB8A71BE-1ADE-D0AB-DEA0-81CE373E2162}"/>
              </a:ext>
            </a:extLst>
          </p:cNvPr>
          <p:cNvSpPr/>
          <p:nvPr/>
        </p:nvSpPr>
        <p:spPr>
          <a:xfrm rot="5400000">
            <a:off x="7230132" y="2541862"/>
            <a:ext cx="273458" cy="1917106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98D174-8C0B-7707-673C-9CF35E132284}"/>
              </a:ext>
            </a:extLst>
          </p:cNvPr>
          <p:cNvSpPr txBox="1"/>
          <p:nvPr/>
        </p:nvSpPr>
        <p:spPr>
          <a:xfrm>
            <a:off x="6358289" y="3598620"/>
            <a:ext cx="204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Subvector</a:t>
            </a:r>
            <a:r>
              <a:rPr lang="en-US" sz="2400" dirty="0"/>
              <a:t> p</a:t>
            </a:r>
          </a:p>
        </p:txBody>
      </p:sp>
    </p:spTree>
    <p:extLst>
      <p:ext uri="{BB962C8B-B14F-4D97-AF65-F5344CB8AC3E}">
        <p14:creationId xmlns:p14="http://schemas.microsoft.com/office/powerpoint/2010/main" val="20724199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2F2A23-D05E-D3AB-7698-34AE817902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21922-CE6B-976C-1929-339971511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Product Quantization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CEEF5DD-938D-0AC5-AA20-42CE28673385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270796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>
                    <a:latin typeface="+mn-lt"/>
                  </a:rPr>
                  <a:t>Product Quantization (PQ) </a:t>
                </a:r>
                <a:r>
                  <a:rPr lang="en-US" dirty="0">
                    <a:latin typeface="+mn-lt"/>
                  </a:rPr>
                  <a:t>for ANNS was first proposed by </a:t>
                </a:r>
                <a:r>
                  <a:rPr lang="en-US" dirty="0">
                    <a:latin typeface="+mn-lt"/>
                    <a:hlinkClick r:id="rId3"/>
                  </a:rPr>
                  <a:t>Jégou, </a:t>
                </a:r>
                <a:r>
                  <a:rPr lang="en-US" dirty="0" err="1">
                    <a:latin typeface="+mn-lt"/>
                    <a:hlinkClick r:id="rId3"/>
                  </a:rPr>
                  <a:t>Douze</a:t>
                </a:r>
                <a:r>
                  <a:rPr lang="en-US" dirty="0">
                    <a:latin typeface="+mn-lt"/>
                    <a:hlinkClick r:id="rId3"/>
                  </a:rPr>
                  <a:t>, and Schmid, 2011</a:t>
                </a:r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PQ coding is invertible,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>
                    <a:latin typeface="+mn-lt"/>
                  </a:rPr>
                  <a:t>, so we can approximately reconstruct the original vector 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acc>
                        <m:accPr>
                          <m:chr m:val="̃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CEEF5DD-938D-0AC5-AA20-42CE286733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270796" cy="5698998"/>
              </a:xfrm>
              <a:blipFill>
                <a:blip r:embed="rId4"/>
                <a:stretch>
                  <a:fillRect l="-1136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4414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024568-39A5-70E1-4544-45419DAAA6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2F637-F5DF-F24F-A9CD-46CDCAAF2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104337"/>
          </a:xfrm>
        </p:spPr>
        <p:txBody>
          <a:bodyPr/>
          <a:lstStyle/>
          <a:p>
            <a:pPr algn="ctr"/>
            <a:r>
              <a:rPr lang="en-US" b="1" dirty="0"/>
              <a:t>Hierarchical Navigable Small World (HNSW) Graphs</a:t>
            </a:r>
          </a:p>
        </p:txBody>
      </p:sp>
    </p:spTree>
    <p:extLst>
      <p:ext uri="{BB962C8B-B14F-4D97-AF65-F5344CB8AC3E}">
        <p14:creationId xmlns:p14="http://schemas.microsoft.com/office/powerpoint/2010/main" val="18582328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0DCDAC-0A38-7230-033A-E25B857833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DEBCF-8DE5-616E-F58F-252F47805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Hierarchical Navigable Small World Graphs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2BB0E3-A65F-7673-5CFA-87CE6AF63C9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270796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+mn-lt"/>
              </a:rPr>
              <a:t>Hierarchical navigable small world (HNSW)</a:t>
            </a:r>
            <a:r>
              <a:rPr lang="en-US" dirty="0">
                <a:latin typeface="+mn-lt"/>
              </a:rPr>
              <a:t> graphs for ANNS where first proposed for ANNS by </a:t>
            </a:r>
            <a:r>
              <a:rPr lang="en-US" dirty="0">
                <a:latin typeface="+mn-lt"/>
                <a:hlinkClick r:id="rId3"/>
              </a:rPr>
              <a:t>Malkov and </a:t>
            </a:r>
            <a:r>
              <a:rPr lang="en-US" dirty="0" err="1">
                <a:latin typeface="+mn-lt"/>
                <a:hlinkClick r:id="rId3"/>
              </a:rPr>
              <a:t>Yashunin</a:t>
            </a:r>
            <a:r>
              <a:rPr lang="en-US" dirty="0">
                <a:latin typeface="+mn-lt"/>
                <a:hlinkClick r:id="rId3"/>
              </a:rPr>
              <a:t>, 2011</a:t>
            </a: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 A HNSW graph performs an ANNS on an </a:t>
            </a:r>
            <a:r>
              <a:rPr lang="en-US">
                <a:latin typeface="+mn-lt"/>
              </a:rPr>
              <a:t>hierarchical graph  </a:t>
            </a:r>
            <a:endParaRPr lang="en-US" dirty="0">
              <a:latin typeface="+mn-lt"/>
            </a:endParaRPr>
          </a:p>
          <a:p>
            <a:pPr marL="914400" lvl="2" indent="0">
              <a:buNone/>
            </a:pPr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984892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635853-3F71-2F6B-5E06-87812B26D4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A469B-973B-CC90-9785-C2ABFBCC7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104337"/>
          </a:xfrm>
        </p:spPr>
        <p:txBody>
          <a:bodyPr/>
          <a:lstStyle/>
          <a:p>
            <a:pPr algn="ctr"/>
            <a:r>
              <a:rPr lang="en-US" b="1" dirty="0"/>
              <a:t>Building KD-Trees</a:t>
            </a:r>
          </a:p>
        </p:txBody>
      </p:sp>
    </p:spTree>
    <p:extLst>
      <p:ext uri="{BB962C8B-B14F-4D97-AF65-F5344CB8AC3E}">
        <p14:creationId xmlns:p14="http://schemas.microsoft.com/office/powerpoint/2010/main" val="2173799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Similarity Search at Scale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Need an efficient method for high-dimensional </a:t>
            </a:r>
            <a:r>
              <a:rPr lang="en-US" b="1" dirty="0">
                <a:latin typeface="+mn-lt"/>
              </a:rPr>
              <a:t>similarity joins</a:t>
            </a:r>
            <a:r>
              <a:rPr lang="en-US" dirty="0">
                <a:latin typeface="+mn-lt"/>
              </a:rPr>
              <a:t> at massive scale</a:t>
            </a:r>
          </a:p>
          <a:p>
            <a:r>
              <a:rPr lang="en-US" dirty="0">
                <a:latin typeface="+mn-lt"/>
              </a:rPr>
              <a:t>Constructing nearest-neighbor graphs </a:t>
            </a:r>
          </a:p>
          <a:p>
            <a:pPr lvl="1"/>
            <a:r>
              <a:rPr lang="en-US" b="1" dirty="0">
                <a:latin typeface="+mn-lt"/>
              </a:rPr>
              <a:t>Retrieval Augmented Generation (RAG) </a:t>
            </a:r>
            <a:r>
              <a:rPr lang="en-US" dirty="0">
                <a:latin typeface="+mn-lt"/>
              </a:rPr>
              <a:t>models for generative AI</a:t>
            </a:r>
          </a:p>
          <a:p>
            <a:pPr lvl="1"/>
            <a:r>
              <a:rPr lang="en-US" dirty="0">
                <a:latin typeface="+mn-lt"/>
              </a:rPr>
              <a:t>Cluster models  </a:t>
            </a:r>
          </a:p>
          <a:p>
            <a:pPr lvl="1"/>
            <a:r>
              <a:rPr lang="en-US" dirty="0">
                <a:latin typeface="+mn-lt"/>
              </a:rPr>
              <a:t>Dimensionality reduction </a:t>
            </a:r>
          </a:p>
          <a:p>
            <a:r>
              <a:rPr lang="en-US" dirty="0">
                <a:latin typeface="+mn-lt"/>
              </a:rPr>
              <a:t>Find similar products and for recommendation </a:t>
            </a:r>
          </a:p>
          <a:p>
            <a:r>
              <a:rPr lang="en-US" dirty="0">
                <a:latin typeface="+mn-lt"/>
              </a:rPr>
              <a:t>Find similar documents   </a:t>
            </a:r>
          </a:p>
          <a:p>
            <a:pPr lvl="1"/>
            <a:r>
              <a:rPr lang="en-US" dirty="0">
                <a:latin typeface="+mn-lt"/>
              </a:rPr>
              <a:t>Web search</a:t>
            </a:r>
          </a:p>
          <a:p>
            <a:pPr lvl="1"/>
            <a:r>
              <a:rPr lang="en-US" dirty="0">
                <a:latin typeface="+mn-lt"/>
              </a:rPr>
              <a:t>Document search </a:t>
            </a:r>
          </a:p>
          <a:p>
            <a:pPr lvl="1"/>
            <a:r>
              <a:rPr lang="en-US" dirty="0">
                <a:latin typeface="+mn-lt"/>
              </a:rPr>
              <a:t>Deduplication </a:t>
            </a:r>
          </a:p>
          <a:p>
            <a:pPr lvl="1"/>
            <a:r>
              <a:rPr lang="en-US" dirty="0">
                <a:latin typeface="+mn-lt"/>
              </a:rPr>
              <a:t>Plagiarism detection </a:t>
            </a:r>
          </a:p>
          <a:p>
            <a:r>
              <a:rPr lang="en-US" dirty="0">
                <a:latin typeface="+mn-lt"/>
              </a:rPr>
              <a:t>Search for similar images</a:t>
            </a:r>
          </a:p>
          <a:p>
            <a:pPr lvl="1"/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42473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KD-Trees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  <a:hlinkClick r:id="rId3"/>
                  </a:rPr>
                  <a:t>KD-trees</a:t>
                </a:r>
                <a:r>
                  <a:rPr lang="en-US" dirty="0">
                    <a:latin typeface="+mn-lt"/>
                  </a:rPr>
                  <a:t> partition lower dimensional spaces </a:t>
                </a:r>
              </a:p>
              <a:p>
                <a:r>
                  <a:rPr lang="en-US" dirty="0">
                    <a:latin typeface="+mn-lt"/>
                  </a:rPr>
                  <a:t>KD-tree is constructed by binary partitions of low-dimensional data   </a:t>
                </a:r>
              </a:p>
              <a:p>
                <a:r>
                  <a:rPr lang="en-US" dirty="0">
                    <a:latin typeface="+mn-lt"/>
                  </a:rPr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latin typeface="+mn-lt"/>
                  </a:rPr>
                  <a:t> dimensional data of size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latin typeface="+mn-lt"/>
                  </a:rPr>
                  <a:t>, KD-tree algorithm has computational complexity: </a:t>
                </a:r>
              </a:p>
              <a:p>
                <a:pPr lvl="1"/>
                <a:r>
                  <a:rPr lang="en-US" b="1" dirty="0">
                    <a:latin typeface="+mn-lt"/>
                  </a:rPr>
                  <a:t>Construction</a:t>
                </a:r>
                <a:r>
                  <a:rPr lang="en-US" dirty="0">
                    <a:latin typeface="+mn-lt"/>
                  </a:rPr>
                  <a:t> has complexity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pPr lvl="1"/>
                <a:r>
                  <a:rPr lang="en-US" b="1" dirty="0">
                    <a:latin typeface="+mn-lt"/>
                  </a:rPr>
                  <a:t>Query </a:t>
                </a:r>
                <a:r>
                  <a:rPr lang="en-US" dirty="0">
                    <a:latin typeface="+mn-lt"/>
                  </a:rPr>
                  <a:t>has complexity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pPr lvl="1"/>
                <a:r>
                  <a:rPr lang="en-US" b="1" dirty="0">
                    <a:latin typeface="+mn-lt"/>
                  </a:rPr>
                  <a:t>Insert</a:t>
                </a:r>
                <a:r>
                  <a:rPr lang="en-US" dirty="0">
                    <a:latin typeface="+mn-lt"/>
                  </a:rPr>
                  <a:t> has complexity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pPr lvl="1"/>
                <a:r>
                  <a:rPr lang="en-US" b="1" dirty="0">
                    <a:latin typeface="+mn-lt"/>
                  </a:rPr>
                  <a:t>Delete</a:t>
                </a:r>
                <a:r>
                  <a:rPr lang="en-US" dirty="0">
                    <a:latin typeface="+mn-lt"/>
                  </a:rPr>
                  <a:t> has complexity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r>
                  <a:rPr lang="en-US" dirty="0">
                    <a:latin typeface="+mn-lt"/>
                  </a:rPr>
                  <a:t>Find </a:t>
                </a:r>
                <a:r>
                  <a:rPr lang="en-US" b="1" dirty="0">
                    <a:latin typeface="+mn-lt"/>
                  </a:rPr>
                  <a:t>k nearest-neighbor </a:t>
                </a:r>
                <a:r>
                  <a:rPr lang="en-US" dirty="0">
                    <a:latin typeface="+mn-lt"/>
                  </a:rPr>
                  <a:t>by query on KD-tree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 complexity </a:t>
                </a:r>
              </a:p>
              <a:p>
                <a:pPr lvl="1"/>
                <a:r>
                  <a:rPr lang="en-US" dirty="0">
                    <a:latin typeface="+mn-lt"/>
                  </a:rPr>
                  <a:t>Similarity search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KD-tree algorithm scales for massive datasets </a:t>
                </a:r>
              </a:p>
              <a:p>
                <a:pPr lvl="1"/>
                <a:r>
                  <a:rPr lang="en-US" dirty="0">
                    <a:latin typeface="+mn-lt"/>
                  </a:rPr>
                  <a:t>KD-tree is generally considered an efficient algorithm if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≫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&lt;20</m:t>
                      </m:r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lvl="1"/>
                <a:r>
                  <a:rPr lang="en-US" dirty="0">
                    <a:latin typeface="+mn-lt"/>
                  </a:rPr>
                  <a:t>Related </a:t>
                </a:r>
                <a:r>
                  <a:rPr lang="en-US" b="1" dirty="0">
                    <a:latin typeface="+mn-lt"/>
                    <a:hlinkClick r:id="rId4"/>
                  </a:rPr>
                  <a:t>ball-tree algorithms </a:t>
                </a:r>
                <a:r>
                  <a:rPr lang="en-US" dirty="0">
                    <a:latin typeface="+mn-lt"/>
                  </a:rPr>
                  <a:t>are generally considered more scalable</a:t>
                </a:r>
              </a:p>
              <a:p>
                <a:endParaRPr lang="en-US" sz="2400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5"/>
                <a:stretch>
                  <a:fillRect l="-952" t="-1604" r="-8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1839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KD-Trees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A KD-tree is constructed by binary partitions through these steps   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+mn-lt"/>
                <a:cs typeface="Courier New" panose="02070309020205020404" pitchFamily="49" charset="0"/>
              </a:rPr>
              <a:t>Start with the set of observations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+mn-lt"/>
                <a:cs typeface="Courier New" panose="02070309020205020404" pitchFamily="49" charset="0"/>
              </a:rPr>
              <a:t>Number of observations per leaf is defined – a hyperparameter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+mn-lt"/>
                <a:cs typeface="Courier New" panose="02070309020205020404" pitchFamily="49" charset="0"/>
              </a:rPr>
              <a:t>Splits are along the axes of the data space    </a:t>
            </a:r>
          </a:p>
          <a:p>
            <a:pPr lvl="1"/>
            <a:r>
              <a:rPr lang="en-US" dirty="0">
                <a:latin typeface="+mn-lt"/>
                <a:cs typeface="Courier New" panose="02070309020205020404" pitchFamily="49" charset="0"/>
              </a:rPr>
              <a:t>Axes are sampled round-robin or randomly  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+mn-lt"/>
                <a:cs typeface="Courier New" panose="02070309020205020404" pitchFamily="49" charset="0"/>
              </a:rPr>
              <a:t>On each axis split point is determined</a:t>
            </a:r>
          </a:p>
          <a:p>
            <a:pPr lvl="1"/>
            <a:r>
              <a:rPr lang="en-US" dirty="0">
                <a:latin typeface="+mn-lt"/>
                <a:cs typeface="Courier New" panose="02070309020205020404" pitchFamily="49" charset="0"/>
              </a:rPr>
              <a:t>Split is on observation closest to median, mean or other measure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+mn-lt"/>
                <a:cs typeface="Courier New" panose="02070309020205020404" pitchFamily="49" charset="0"/>
              </a:rPr>
              <a:t>Splitting hyperplane is perpendicular to the axis selected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+mn-lt"/>
                <a:cs typeface="Courier New" panose="02070309020205020404" pitchFamily="49" charset="0"/>
              </a:rPr>
              <a:t>Observations in region split are partitioned left and right of hyperplane 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+mn-lt"/>
                <a:cs typeface="Courier New" panose="02070309020205020404" pitchFamily="49" charset="0"/>
              </a:rPr>
              <a:t>Repeat </a:t>
            </a:r>
            <a:r>
              <a:rPr lang="en-US">
                <a:latin typeface="+mn-lt"/>
                <a:cs typeface="Courier New" panose="02070309020205020404" pitchFamily="49" charset="0"/>
              </a:rPr>
              <a:t>steps 2-6 </a:t>
            </a:r>
            <a:r>
              <a:rPr lang="en-US" dirty="0">
                <a:latin typeface="+mn-lt"/>
                <a:cs typeface="Courier New" panose="02070309020205020404" pitchFamily="49" charset="0"/>
              </a:rPr>
              <a:t>until leaf has less than required number of observations </a:t>
            </a:r>
          </a:p>
          <a:p>
            <a:pPr lvl="1"/>
            <a:r>
              <a:rPr lang="en-US" dirty="0">
                <a:latin typeface="+mn-lt"/>
                <a:cs typeface="Courier New" panose="02070309020205020404" pitchFamily="49" charset="0"/>
              </a:rPr>
              <a:t>The termination condition       </a:t>
            </a:r>
            <a:r>
              <a:rPr lang="en-US" dirty="0">
                <a:latin typeface="+mn-lt"/>
              </a:rPr>
              <a:t>  </a:t>
            </a:r>
          </a:p>
          <a:p>
            <a:endParaRPr lang="en-US" sz="2400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11300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KD-Trees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Many sources discussing details of KD-tree algorithms, their limitations and the pitfalls, with a few suggestions  </a:t>
            </a:r>
          </a:p>
          <a:p>
            <a:r>
              <a:rPr lang="en-US" dirty="0">
                <a:latin typeface="+mn-lt"/>
                <a:hlinkClick r:id="rId3"/>
              </a:rPr>
              <a:t>Chapter from Andrew Moore’s PhD dissertation   </a:t>
            </a:r>
            <a:endParaRPr lang="en-US" dirty="0">
              <a:latin typeface="+mn-lt"/>
            </a:endParaRPr>
          </a:p>
          <a:p>
            <a:r>
              <a:rPr lang="en-US" dirty="0">
                <a:latin typeface="+mn-lt"/>
                <a:hlinkClick r:id="rId4"/>
              </a:rPr>
              <a:t>Chapters 8, 9, 10, 11 of Advanced Algorithms and Data Structures, Marcello La Rocca, Manning, 2021</a:t>
            </a:r>
            <a:endParaRPr lang="en-US" dirty="0">
              <a:latin typeface="+mn-lt"/>
            </a:endParaRPr>
          </a:p>
          <a:p>
            <a:r>
              <a:rPr lang="en-US" dirty="0">
                <a:latin typeface="+mn-lt"/>
                <a:hlinkClick r:id="rId5"/>
              </a:rPr>
              <a:t>Wikipedia article  </a:t>
            </a: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For a fairly theoretical but comprehensive review paper on approximate nearest neighbor search algorithms see </a:t>
            </a:r>
            <a:r>
              <a:rPr lang="en-US" dirty="0">
                <a:latin typeface="+mn-lt"/>
                <a:hlinkClick r:id="rId6"/>
              </a:rPr>
              <a:t>Andoni, Indyk and </a:t>
            </a:r>
            <a:r>
              <a:rPr lang="en-US" dirty="0" err="1">
                <a:latin typeface="+mn-lt"/>
                <a:hlinkClick r:id="rId6"/>
              </a:rPr>
              <a:t>Razenshteyn</a:t>
            </a:r>
            <a:r>
              <a:rPr lang="en-US" dirty="0">
                <a:latin typeface="+mn-lt"/>
                <a:hlinkClick r:id="rId6"/>
              </a:rPr>
              <a:t>, 2018</a:t>
            </a:r>
            <a:r>
              <a:rPr lang="en-US" dirty="0">
                <a:latin typeface="+mn-lt"/>
              </a:rPr>
              <a:t> </a:t>
            </a:r>
          </a:p>
          <a:p>
            <a:endParaRPr lang="en-US" sz="2400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300609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KD-Trees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8"/>
                <a:ext cx="11525250" cy="265529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KD-trees are constructed by </a:t>
                </a:r>
                <a:r>
                  <a:rPr lang="en-US" b="1" dirty="0">
                    <a:latin typeface="+mn-lt"/>
                  </a:rPr>
                  <a:t>binary partitioning </a:t>
                </a:r>
                <a:endParaRPr lang="en-US" sz="2400" b="1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Start with some data points in a 2-dimensional space,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Set number of nodes in leaves to 1</a:t>
                </a:r>
              </a:p>
              <a:p>
                <a:r>
                  <a:rPr lang="en-US" dirty="0">
                    <a:latin typeface="+mn-lt"/>
                  </a:rPr>
                  <a:t>Root of the tree is NULL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8"/>
                <a:ext cx="11525250" cy="2655294"/>
              </a:xfrm>
              <a:blipFill>
                <a:blip r:embed="rId3"/>
                <a:stretch>
                  <a:fillRect l="-1111" t="-38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B14A7D1F-54C3-B415-BE5C-71BD7253A906}"/>
              </a:ext>
            </a:extLst>
          </p:cNvPr>
          <p:cNvSpPr/>
          <p:nvPr/>
        </p:nvSpPr>
        <p:spPr>
          <a:xfrm>
            <a:off x="7364896" y="2527297"/>
            <a:ext cx="4427882" cy="388123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07FCA7A-4446-F826-CED2-EBC82CEB796E}"/>
              </a:ext>
            </a:extLst>
          </p:cNvPr>
          <p:cNvCxnSpPr/>
          <p:nvPr/>
        </p:nvCxnSpPr>
        <p:spPr>
          <a:xfrm>
            <a:off x="7349986" y="6405114"/>
            <a:ext cx="44477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CBC05C5-E0C5-2566-ECF3-6436D1EE3921}"/>
              </a:ext>
            </a:extLst>
          </p:cNvPr>
          <p:cNvCxnSpPr>
            <a:cxnSpLocks/>
          </p:cNvCxnSpPr>
          <p:nvPr/>
        </p:nvCxnSpPr>
        <p:spPr>
          <a:xfrm flipV="1">
            <a:off x="7349986" y="2479158"/>
            <a:ext cx="14910" cy="39259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E6D8E65-7922-0042-BB6B-75301931E555}"/>
                  </a:ext>
                </a:extLst>
              </p:cNvPr>
              <p:cNvSpPr txBox="1"/>
              <p:nvPr/>
            </p:nvSpPr>
            <p:spPr>
              <a:xfrm>
                <a:off x="11466030" y="6408527"/>
                <a:ext cx="3925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E6D8E65-7922-0042-BB6B-75301931E5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66030" y="6408527"/>
                <a:ext cx="39259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C79F702-D745-C7E9-77AF-0A4A3659C9B3}"/>
                  </a:ext>
                </a:extLst>
              </p:cNvPr>
              <p:cNvSpPr txBox="1"/>
              <p:nvPr/>
            </p:nvSpPr>
            <p:spPr>
              <a:xfrm>
                <a:off x="6957391" y="2509768"/>
                <a:ext cx="3925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C79F702-D745-C7E9-77AF-0A4A3659C9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7391" y="2509768"/>
                <a:ext cx="39259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Oval 15">
            <a:extLst>
              <a:ext uri="{FF2B5EF4-FFF2-40B4-BE49-F238E27FC236}">
                <a16:creationId xmlns:a16="http://schemas.microsoft.com/office/drawing/2014/main" id="{4882EE0D-D6C9-FC10-F5EC-BDC56DC294EE}"/>
              </a:ext>
            </a:extLst>
          </p:cNvPr>
          <p:cNvSpPr/>
          <p:nvPr/>
        </p:nvSpPr>
        <p:spPr>
          <a:xfrm>
            <a:off x="7856881" y="287910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D63A256-B3B0-A451-4A25-FEB6135BE1BA}"/>
              </a:ext>
            </a:extLst>
          </p:cNvPr>
          <p:cNvSpPr/>
          <p:nvPr/>
        </p:nvSpPr>
        <p:spPr>
          <a:xfrm>
            <a:off x="10765733" y="4281623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BAB355B-EC32-114B-7136-B9C0571C7C92}"/>
              </a:ext>
            </a:extLst>
          </p:cNvPr>
          <p:cNvSpPr/>
          <p:nvPr/>
        </p:nvSpPr>
        <p:spPr>
          <a:xfrm>
            <a:off x="10590142" y="315019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33D8D12-9799-0AF8-6DC0-D77BB283106C}"/>
              </a:ext>
            </a:extLst>
          </p:cNvPr>
          <p:cNvSpPr/>
          <p:nvPr/>
        </p:nvSpPr>
        <p:spPr>
          <a:xfrm>
            <a:off x="8702538" y="4051514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374E17F-B031-99CB-0726-F5BB9CB388A4}"/>
              </a:ext>
            </a:extLst>
          </p:cNvPr>
          <p:cNvSpPr/>
          <p:nvPr/>
        </p:nvSpPr>
        <p:spPr>
          <a:xfrm>
            <a:off x="11198086" y="5009001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BF1C086-76F7-15A5-405A-2B1C3535124A}"/>
              </a:ext>
            </a:extLst>
          </p:cNvPr>
          <p:cNvSpPr/>
          <p:nvPr/>
        </p:nvSpPr>
        <p:spPr>
          <a:xfrm>
            <a:off x="8990772" y="292015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6A8FC5B-620D-A1BF-6BC4-873B76FAE647}"/>
              </a:ext>
            </a:extLst>
          </p:cNvPr>
          <p:cNvSpPr/>
          <p:nvPr/>
        </p:nvSpPr>
        <p:spPr>
          <a:xfrm>
            <a:off x="8298346" y="5396182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63E4CEA-3791-C106-5548-5F348370B2DB}"/>
              </a:ext>
            </a:extLst>
          </p:cNvPr>
          <p:cNvSpPr/>
          <p:nvPr/>
        </p:nvSpPr>
        <p:spPr>
          <a:xfrm>
            <a:off x="10189264" y="476960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5833A7A-73B6-90E6-AA10-137E0647752D}"/>
              </a:ext>
            </a:extLst>
          </p:cNvPr>
          <p:cNvSpPr/>
          <p:nvPr/>
        </p:nvSpPr>
        <p:spPr>
          <a:xfrm>
            <a:off x="11451121" y="3632051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B792E8F-50BE-AFEF-FABC-107D4A4117D1}"/>
              </a:ext>
            </a:extLst>
          </p:cNvPr>
          <p:cNvSpPr/>
          <p:nvPr/>
        </p:nvSpPr>
        <p:spPr>
          <a:xfrm>
            <a:off x="9380881" y="440310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C70E88D-9C2B-B5CC-A069-3E0307990DCD}"/>
              </a:ext>
            </a:extLst>
          </p:cNvPr>
          <p:cNvSpPr txBox="1"/>
          <p:nvPr/>
        </p:nvSpPr>
        <p:spPr>
          <a:xfrm>
            <a:off x="7492242" y="2694434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62E297-F486-36A1-62BF-8E11A23ECE19}"/>
              </a:ext>
            </a:extLst>
          </p:cNvPr>
          <p:cNvSpPr txBox="1"/>
          <p:nvPr/>
        </p:nvSpPr>
        <p:spPr>
          <a:xfrm>
            <a:off x="8612877" y="2785829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854F709-8186-272D-99A3-F57F3BB196F6}"/>
              </a:ext>
            </a:extLst>
          </p:cNvPr>
          <p:cNvSpPr txBox="1"/>
          <p:nvPr/>
        </p:nvSpPr>
        <p:spPr>
          <a:xfrm>
            <a:off x="10263806" y="3022834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0C53109-9AE3-4C26-DD27-020538E5C27E}"/>
              </a:ext>
            </a:extLst>
          </p:cNvPr>
          <p:cNvSpPr txBox="1"/>
          <p:nvPr/>
        </p:nvSpPr>
        <p:spPr>
          <a:xfrm>
            <a:off x="8378277" y="3898729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A8BF2E9-1917-8178-CD20-D0C2ADC86599}"/>
              </a:ext>
            </a:extLst>
          </p:cNvPr>
          <p:cNvSpPr txBox="1"/>
          <p:nvPr/>
        </p:nvSpPr>
        <p:spPr>
          <a:xfrm>
            <a:off x="8982905" y="4272775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9768283-D911-AC83-FE14-967657CCCC64}"/>
              </a:ext>
            </a:extLst>
          </p:cNvPr>
          <p:cNvSpPr txBox="1"/>
          <p:nvPr/>
        </p:nvSpPr>
        <p:spPr>
          <a:xfrm>
            <a:off x="9818413" y="4658341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34F8A89-DA2A-6C1E-B425-A300F9CD0154}"/>
              </a:ext>
            </a:extLst>
          </p:cNvPr>
          <p:cNvSpPr txBox="1"/>
          <p:nvPr/>
        </p:nvSpPr>
        <p:spPr>
          <a:xfrm>
            <a:off x="10440849" y="4145574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78B79F8-325C-9EB5-4757-47CB697CD9A8}"/>
              </a:ext>
            </a:extLst>
          </p:cNvPr>
          <p:cNvSpPr txBox="1"/>
          <p:nvPr/>
        </p:nvSpPr>
        <p:spPr>
          <a:xfrm>
            <a:off x="7966492" y="5252566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6DF3D48-6FC0-DF4D-CDA2-6A32B45FC249}"/>
              </a:ext>
            </a:extLst>
          </p:cNvPr>
          <p:cNvSpPr txBox="1"/>
          <p:nvPr/>
        </p:nvSpPr>
        <p:spPr>
          <a:xfrm>
            <a:off x="10871755" y="4865385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CB60096-A2F4-8F11-10DF-341F0533FAC5}"/>
              </a:ext>
            </a:extLst>
          </p:cNvPr>
          <p:cNvSpPr txBox="1"/>
          <p:nvPr/>
        </p:nvSpPr>
        <p:spPr>
          <a:xfrm>
            <a:off x="11155844" y="3511675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84F5AC8-FDC3-1F36-8D4E-04D4092A9B00}"/>
              </a:ext>
            </a:extLst>
          </p:cNvPr>
          <p:cNvSpPr/>
          <p:nvPr/>
        </p:nvSpPr>
        <p:spPr>
          <a:xfrm>
            <a:off x="8225225" y="3439214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96484E-218F-847E-A252-F46E5B34D2F8}"/>
              </a:ext>
            </a:extLst>
          </p:cNvPr>
          <p:cNvSpPr txBox="1"/>
          <p:nvPr/>
        </p:nvSpPr>
        <p:spPr>
          <a:xfrm>
            <a:off x="7847330" y="3304893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2104437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4" grpId="0"/>
      <p:bldP spid="15" grpId="0"/>
      <p:bldP spid="16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5" grpId="0" animBg="1"/>
      <p:bldP spid="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KD-Trees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8"/>
                <a:ext cx="11525250" cy="1486485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KD-trees are constructed by binary partitioning </a:t>
                </a:r>
                <a:endParaRPr lang="en-US" sz="2400" dirty="0">
                  <a:latin typeface="+mn-lt"/>
                </a:endParaRPr>
              </a:p>
              <a:p>
                <a:r>
                  <a:rPr lang="en-US" b="1" dirty="0">
                    <a:latin typeface="+mn-lt"/>
                  </a:rPr>
                  <a:t>Partition</a:t>
                </a:r>
                <a:r>
                  <a:rPr lang="en-US" dirty="0">
                    <a:latin typeface="+mn-lt"/>
                  </a:rPr>
                  <a:t> the data by the value closest to the </a:t>
                </a:r>
                <a:r>
                  <a:rPr lang="en-US" b="1" dirty="0">
                    <a:latin typeface="+mn-lt"/>
                  </a:rPr>
                  <a:t>median</a:t>
                </a:r>
                <a:r>
                  <a:rPr lang="en-US" dirty="0">
                    <a:latin typeface="+mn-lt"/>
                  </a:rPr>
                  <a:t> of along the first axis,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r>
                  <a:rPr lang="en-US" dirty="0">
                    <a:latin typeface="+mn-lt"/>
                  </a:rPr>
                  <a:t>The first partition becomes the root of the tree  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8"/>
                <a:ext cx="11525250" cy="1486485"/>
              </a:xfrm>
              <a:blipFill>
                <a:blip r:embed="rId3"/>
                <a:stretch>
                  <a:fillRect l="-952" t="-8197"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B14A7D1F-54C3-B415-BE5C-71BD7253A906}"/>
              </a:ext>
            </a:extLst>
          </p:cNvPr>
          <p:cNvSpPr/>
          <p:nvPr/>
        </p:nvSpPr>
        <p:spPr>
          <a:xfrm>
            <a:off x="7364896" y="2527297"/>
            <a:ext cx="4427882" cy="388123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07FCA7A-4446-F826-CED2-EBC82CEB796E}"/>
              </a:ext>
            </a:extLst>
          </p:cNvPr>
          <p:cNvCxnSpPr/>
          <p:nvPr/>
        </p:nvCxnSpPr>
        <p:spPr>
          <a:xfrm>
            <a:off x="7349986" y="6405114"/>
            <a:ext cx="44477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CBC05C5-E0C5-2566-ECF3-6436D1EE3921}"/>
              </a:ext>
            </a:extLst>
          </p:cNvPr>
          <p:cNvCxnSpPr>
            <a:cxnSpLocks/>
          </p:cNvCxnSpPr>
          <p:nvPr/>
        </p:nvCxnSpPr>
        <p:spPr>
          <a:xfrm flipV="1">
            <a:off x="7349986" y="2479158"/>
            <a:ext cx="14910" cy="39259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E6D8E65-7922-0042-BB6B-75301931E555}"/>
                  </a:ext>
                </a:extLst>
              </p:cNvPr>
              <p:cNvSpPr txBox="1"/>
              <p:nvPr/>
            </p:nvSpPr>
            <p:spPr>
              <a:xfrm>
                <a:off x="11466030" y="6408527"/>
                <a:ext cx="3925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E6D8E65-7922-0042-BB6B-75301931E5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66030" y="6408527"/>
                <a:ext cx="39259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C79F702-D745-C7E9-77AF-0A4A3659C9B3}"/>
                  </a:ext>
                </a:extLst>
              </p:cNvPr>
              <p:cNvSpPr txBox="1"/>
              <p:nvPr/>
            </p:nvSpPr>
            <p:spPr>
              <a:xfrm>
                <a:off x="6957391" y="2509768"/>
                <a:ext cx="3925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C79F702-D745-C7E9-77AF-0A4A3659C9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7391" y="2509768"/>
                <a:ext cx="39259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Oval 15">
            <a:extLst>
              <a:ext uri="{FF2B5EF4-FFF2-40B4-BE49-F238E27FC236}">
                <a16:creationId xmlns:a16="http://schemas.microsoft.com/office/drawing/2014/main" id="{4882EE0D-D6C9-FC10-F5EC-BDC56DC294EE}"/>
              </a:ext>
            </a:extLst>
          </p:cNvPr>
          <p:cNvSpPr/>
          <p:nvPr/>
        </p:nvSpPr>
        <p:spPr>
          <a:xfrm>
            <a:off x="7856881" y="287910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D63A256-B3B0-A451-4A25-FEB6135BE1BA}"/>
              </a:ext>
            </a:extLst>
          </p:cNvPr>
          <p:cNvSpPr/>
          <p:nvPr/>
        </p:nvSpPr>
        <p:spPr>
          <a:xfrm>
            <a:off x="10765733" y="4281623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BAB355B-EC32-114B-7136-B9C0571C7C92}"/>
              </a:ext>
            </a:extLst>
          </p:cNvPr>
          <p:cNvSpPr/>
          <p:nvPr/>
        </p:nvSpPr>
        <p:spPr>
          <a:xfrm>
            <a:off x="10590142" y="315019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33D8D12-9799-0AF8-6DC0-D77BB283106C}"/>
              </a:ext>
            </a:extLst>
          </p:cNvPr>
          <p:cNvSpPr/>
          <p:nvPr/>
        </p:nvSpPr>
        <p:spPr>
          <a:xfrm>
            <a:off x="8702538" y="4051514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374E17F-B031-99CB-0726-F5BB9CB388A4}"/>
              </a:ext>
            </a:extLst>
          </p:cNvPr>
          <p:cNvSpPr/>
          <p:nvPr/>
        </p:nvSpPr>
        <p:spPr>
          <a:xfrm>
            <a:off x="11198086" y="5009001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BF1C086-76F7-15A5-405A-2B1C3535124A}"/>
              </a:ext>
            </a:extLst>
          </p:cNvPr>
          <p:cNvSpPr/>
          <p:nvPr/>
        </p:nvSpPr>
        <p:spPr>
          <a:xfrm>
            <a:off x="8990772" y="292015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6A8FC5B-620D-A1BF-6BC4-873B76FAE647}"/>
              </a:ext>
            </a:extLst>
          </p:cNvPr>
          <p:cNvSpPr/>
          <p:nvPr/>
        </p:nvSpPr>
        <p:spPr>
          <a:xfrm>
            <a:off x="8298346" y="5396182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63E4CEA-3791-C106-5548-5F348370B2DB}"/>
              </a:ext>
            </a:extLst>
          </p:cNvPr>
          <p:cNvSpPr/>
          <p:nvPr/>
        </p:nvSpPr>
        <p:spPr>
          <a:xfrm>
            <a:off x="10189264" y="476960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5833A7A-73B6-90E6-AA10-137E0647752D}"/>
              </a:ext>
            </a:extLst>
          </p:cNvPr>
          <p:cNvSpPr/>
          <p:nvPr/>
        </p:nvSpPr>
        <p:spPr>
          <a:xfrm>
            <a:off x="11451121" y="3632051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B792E8F-50BE-AFEF-FABC-107D4A4117D1}"/>
              </a:ext>
            </a:extLst>
          </p:cNvPr>
          <p:cNvSpPr/>
          <p:nvPr/>
        </p:nvSpPr>
        <p:spPr>
          <a:xfrm>
            <a:off x="9380881" y="440310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C70E88D-9C2B-B5CC-A069-3E0307990DCD}"/>
              </a:ext>
            </a:extLst>
          </p:cNvPr>
          <p:cNvSpPr txBox="1"/>
          <p:nvPr/>
        </p:nvSpPr>
        <p:spPr>
          <a:xfrm>
            <a:off x="7492242" y="2694434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62E297-F486-36A1-62BF-8E11A23ECE19}"/>
              </a:ext>
            </a:extLst>
          </p:cNvPr>
          <p:cNvSpPr txBox="1"/>
          <p:nvPr/>
        </p:nvSpPr>
        <p:spPr>
          <a:xfrm>
            <a:off x="8612877" y="2785829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854F709-8186-272D-99A3-F57F3BB196F6}"/>
              </a:ext>
            </a:extLst>
          </p:cNvPr>
          <p:cNvSpPr txBox="1"/>
          <p:nvPr/>
        </p:nvSpPr>
        <p:spPr>
          <a:xfrm>
            <a:off x="10263806" y="3022834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0C53109-9AE3-4C26-DD27-020538E5C27E}"/>
              </a:ext>
            </a:extLst>
          </p:cNvPr>
          <p:cNvSpPr txBox="1"/>
          <p:nvPr/>
        </p:nvSpPr>
        <p:spPr>
          <a:xfrm>
            <a:off x="8378277" y="3898729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A8BF2E9-1917-8178-CD20-D0C2ADC86599}"/>
              </a:ext>
            </a:extLst>
          </p:cNvPr>
          <p:cNvSpPr txBox="1"/>
          <p:nvPr/>
        </p:nvSpPr>
        <p:spPr>
          <a:xfrm>
            <a:off x="8982905" y="4272775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9768283-D911-AC83-FE14-967657CCCC64}"/>
              </a:ext>
            </a:extLst>
          </p:cNvPr>
          <p:cNvSpPr txBox="1"/>
          <p:nvPr/>
        </p:nvSpPr>
        <p:spPr>
          <a:xfrm>
            <a:off x="9818413" y="4658341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34F8A89-DA2A-6C1E-B425-A300F9CD0154}"/>
              </a:ext>
            </a:extLst>
          </p:cNvPr>
          <p:cNvSpPr txBox="1"/>
          <p:nvPr/>
        </p:nvSpPr>
        <p:spPr>
          <a:xfrm>
            <a:off x="10440849" y="4145574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78B79F8-325C-9EB5-4757-47CB697CD9A8}"/>
              </a:ext>
            </a:extLst>
          </p:cNvPr>
          <p:cNvSpPr txBox="1"/>
          <p:nvPr/>
        </p:nvSpPr>
        <p:spPr>
          <a:xfrm>
            <a:off x="7966492" y="5252566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6DF3D48-6FC0-DF4D-CDA2-6A32B45FC249}"/>
              </a:ext>
            </a:extLst>
          </p:cNvPr>
          <p:cNvSpPr txBox="1"/>
          <p:nvPr/>
        </p:nvSpPr>
        <p:spPr>
          <a:xfrm>
            <a:off x="10871755" y="4865385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CB60096-A2F4-8F11-10DF-341F0533FAC5}"/>
              </a:ext>
            </a:extLst>
          </p:cNvPr>
          <p:cNvSpPr txBox="1"/>
          <p:nvPr/>
        </p:nvSpPr>
        <p:spPr>
          <a:xfrm>
            <a:off x="11155844" y="3511675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60AF411-0EBE-76B9-8C90-D8C188D8F8DA}"/>
              </a:ext>
            </a:extLst>
          </p:cNvPr>
          <p:cNvCxnSpPr>
            <a:cxnSpLocks/>
          </p:cNvCxnSpPr>
          <p:nvPr/>
        </p:nvCxnSpPr>
        <p:spPr>
          <a:xfrm flipH="1">
            <a:off x="9424436" y="2548279"/>
            <a:ext cx="955" cy="3873842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568DB51C-B154-2529-4607-53D06FB0F29A}"/>
              </a:ext>
            </a:extLst>
          </p:cNvPr>
          <p:cNvSpPr/>
          <p:nvPr/>
        </p:nvSpPr>
        <p:spPr>
          <a:xfrm>
            <a:off x="2766609" y="2581899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F068BDB-0051-C2B5-23CF-8435E84E8E3D}"/>
              </a:ext>
            </a:extLst>
          </p:cNvPr>
          <p:cNvSpPr/>
          <p:nvPr/>
        </p:nvSpPr>
        <p:spPr>
          <a:xfrm>
            <a:off x="8225225" y="3439214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A12B18-06D0-60D9-4841-B68E67A4FC03}"/>
              </a:ext>
            </a:extLst>
          </p:cNvPr>
          <p:cNvSpPr txBox="1"/>
          <p:nvPr/>
        </p:nvSpPr>
        <p:spPr>
          <a:xfrm>
            <a:off x="7847330" y="3304893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38299569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KD-Trees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8"/>
                <a:ext cx="11525250" cy="1486485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KD-trees are constructed by binary partitioning </a:t>
                </a:r>
                <a:endParaRPr lang="en-US" sz="2400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There are nearly </a:t>
                </a:r>
                <a:r>
                  <a:rPr lang="en-US" b="1" dirty="0">
                    <a:latin typeface="+mn-lt"/>
                  </a:rPr>
                  <a:t>balanced</a:t>
                </a:r>
                <a:r>
                  <a:rPr lang="en-US" dirty="0">
                    <a:latin typeface="+mn-lt"/>
                  </a:rPr>
                  <a:t> numbers of observations on each side of the partition</a:t>
                </a:r>
              </a:p>
              <a:p>
                <a:r>
                  <a:rPr lang="en-US" dirty="0">
                    <a:latin typeface="+mn-lt"/>
                  </a:rPr>
                  <a:t>Next, along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partition the left and right partitions by the values nearest the medians 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8"/>
                <a:ext cx="11525250" cy="1486485"/>
              </a:xfrm>
              <a:blipFill>
                <a:blip r:embed="rId3"/>
                <a:stretch>
                  <a:fillRect l="-847" t="-7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B14A7D1F-54C3-B415-BE5C-71BD7253A906}"/>
              </a:ext>
            </a:extLst>
          </p:cNvPr>
          <p:cNvSpPr/>
          <p:nvPr/>
        </p:nvSpPr>
        <p:spPr>
          <a:xfrm>
            <a:off x="7364896" y="2527297"/>
            <a:ext cx="4427882" cy="388123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07FCA7A-4446-F826-CED2-EBC82CEB796E}"/>
              </a:ext>
            </a:extLst>
          </p:cNvPr>
          <p:cNvCxnSpPr/>
          <p:nvPr/>
        </p:nvCxnSpPr>
        <p:spPr>
          <a:xfrm>
            <a:off x="7349986" y="6405114"/>
            <a:ext cx="44477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CBC05C5-E0C5-2566-ECF3-6436D1EE3921}"/>
              </a:ext>
            </a:extLst>
          </p:cNvPr>
          <p:cNvCxnSpPr>
            <a:cxnSpLocks/>
          </p:cNvCxnSpPr>
          <p:nvPr/>
        </p:nvCxnSpPr>
        <p:spPr>
          <a:xfrm flipV="1">
            <a:off x="7349986" y="2479158"/>
            <a:ext cx="14910" cy="39259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E6D8E65-7922-0042-BB6B-75301931E555}"/>
                  </a:ext>
                </a:extLst>
              </p:cNvPr>
              <p:cNvSpPr txBox="1"/>
              <p:nvPr/>
            </p:nvSpPr>
            <p:spPr>
              <a:xfrm>
                <a:off x="11466030" y="6408527"/>
                <a:ext cx="3925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E6D8E65-7922-0042-BB6B-75301931E5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66030" y="6408527"/>
                <a:ext cx="39259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C79F702-D745-C7E9-77AF-0A4A3659C9B3}"/>
                  </a:ext>
                </a:extLst>
              </p:cNvPr>
              <p:cNvSpPr txBox="1"/>
              <p:nvPr/>
            </p:nvSpPr>
            <p:spPr>
              <a:xfrm>
                <a:off x="6957391" y="2509768"/>
                <a:ext cx="3925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C79F702-D745-C7E9-77AF-0A4A3659C9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7391" y="2509768"/>
                <a:ext cx="39259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Oval 15">
            <a:extLst>
              <a:ext uri="{FF2B5EF4-FFF2-40B4-BE49-F238E27FC236}">
                <a16:creationId xmlns:a16="http://schemas.microsoft.com/office/drawing/2014/main" id="{4882EE0D-D6C9-FC10-F5EC-BDC56DC294EE}"/>
              </a:ext>
            </a:extLst>
          </p:cNvPr>
          <p:cNvSpPr/>
          <p:nvPr/>
        </p:nvSpPr>
        <p:spPr>
          <a:xfrm>
            <a:off x="7856881" y="287910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D63A256-B3B0-A451-4A25-FEB6135BE1BA}"/>
              </a:ext>
            </a:extLst>
          </p:cNvPr>
          <p:cNvSpPr/>
          <p:nvPr/>
        </p:nvSpPr>
        <p:spPr>
          <a:xfrm>
            <a:off x="10765733" y="4281623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BAB355B-EC32-114B-7136-B9C0571C7C92}"/>
              </a:ext>
            </a:extLst>
          </p:cNvPr>
          <p:cNvSpPr/>
          <p:nvPr/>
        </p:nvSpPr>
        <p:spPr>
          <a:xfrm>
            <a:off x="10590142" y="315019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33D8D12-9799-0AF8-6DC0-D77BB283106C}"/>
              </a:ext>
            </a:extLst>
          </p:cNvPr>
          <p:cNvSpPr/>
          <p:nvPr/>
        </p:nvSpPr>
        <p:spPr>
          <a:xfrm>
            <a:off x="8702538" y="4051514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374E17F-B031-99CB-0726-F5BB9CB388A4}"/>
              </a:ext>
            </a:extLst>
          </p:cNvPr>
          <p:cNvSpPr/>
          <p:nvPr/>
        </p:nvSpPr>
        <p:spPr>
          <a:xfrm>
            <a:off x="11198086" y="5009001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BF1C086-76F7-15A5-405A-2B1C3535124A}"/>
              </a:ext>
            </a:extLst>
          </p:cNvPr>
          <p:cNvSpPr/>
          <p:nvPr/>
        </p:nvSpPr>
        <p:spPr>
          <a:xfrm>
            <a:off x="8990772" y="292015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6A8FC5B-620D-A1BF-6BC4-873B76FAE647}"/>
              </a:ext>
            </a:extLst>
          </p:cNvPr>
          <p:cNvSpPr/>
          <p:nvPr/>
        </p:nvSpPr>
        <p:spPr>
          <a:xfrm>
            <a:off x="8298346" y="5396182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63E4CEA-3791-C106-5548-5F348370B2DB}"/>
              </a:ext>
            </a:extLst>
          </p:cNvPr>
          <p:cNvSpPr/>
          <p:nvPr/>
        </p:nvSpPr>
        <p:spPr>
          <a:xfrm>
            <a:off x="10189264" y="476960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5833A7A-73B6-90E6-AA10-137E0647752D}"/>
              </a:ext>
            </a:extLst>
          </p:cNvPr>
          <p:cNvSpPr/>
          <p:nvPr/>
        </p:nvSpPr>
        <p:spPr>
          <a:xfrm>
            <a:off x="11451121" y="3632051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B792E8F-50BE-AFEF-FABC-107D4A4117D1}"/>
              </a:ext>
            </a:extLst>
          </p:cNvPr>
          <p:cNvSpPr/>
          <p:nvPr/>
        </p:nvSpPr>
        <p:spPr>
          <a:xfrm>
            <a:off x="9380881" y="440310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C70E88D-9C2B-B5CC-A069-3E0307990DCD}"/>
              </a:ext>
            </a:extLst>
          </p:cNvPr>
          <p:cNvSpPr txBox="1"/>
          <p:nvPr/>
        </p:nvSpPr>
        <p:spPr>
          <a:xfrm>
            <a:off x="7492242" y="2694434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62E297-F486-36A1-62BF-8E11A23ECE19}"/>
              </a:ext>
            </a:extLst>
          </p:cNvPr>
          <p:cNvSpPr txBox="1"/>
          <p:nvPr/>
        </p:nvSpPr>
        <p:spPr>
          <a:xfrm>
            <a:off x="8612877" y="2785829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854F709-8186-272D-99A3-F57F3BB196F6}"/>
              </a:ext>
            </a:extLst>
          </p:cNvPr>
          <p:cNvSpPr txBox="1"/>
          <p:nvPr/>
        </p:nvSpPr>
        <p:spPr>
          <a:xfrm>
            <a:off x="10263806" y="3022834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0C53109-9AE3-4C26-DD27-020538E5C27E}"/>
              </a:ext>
            </a:extLst>
          </p:cNvPr>
          <p:cNvSpPr txBox="1"/>
          <p:nvPr/>
        </p:nvSpPr>
        <p:spPr>
          <a:xfrm>
            <a:off x="8408978" y="3760003"/>
            <a:ext cx="280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A8BF2E9-1917-8178-CD20-D0C2ADC86599}"/>
              </a:ext>
            </a:extLst>
          </p:cNvPr>
          <p:cNvSpPr txBox="1"/>
          <p:nvPr/>
        </p:nvSpPr>
        <p:spPr>
          <a:xfrm>
            <a:off x="8982905" y="4272775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9768283-D911-AC83-FE14-967657CCCC64}"/>
              </a:ext>
            </a:extLst>
          </p:cNvPr>
          <p:cNvSpPr txBox="1"/>
          <p:nvPr/>
        </p:nvSpPr>
        <p:spPr>
          <a:xfrm>
            <a:off x="9818413" y="4658341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34F8A89-DA2A-6C1E-B425-A300F9CD0154}"/>
              </a:ext>
            </a:extLst>
          </p:cNvPr>
          <p:cNvSpPr txBox="1"/>
          <p:nvPr/>
        </p:nvSpPr>
        <p:spPr>
          <a:xfrm>
            <a:off x="10459314" y="4244087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78B79F8-325C-9EB5-4757-47CB697CD9A8}"/>
              </a:ext>
            </a:extLst>
          </p:cNvPr>
          <p:cNvSpPr txBox="1"/>
          <p:nvPr/>
        </p:nvSpPr>
        <p:spPr>
          <a:xfrm>
            <a:off x="7966492" y="5252566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6DF3D48-6FC0-DF4D-CDA2-6A32B45FC249}"/>
              </a:ext>
            </a:extLst>
          </p:cNvPr>
          <p:cNvSpPr txBox="1"/>
          <p:nvPr/>
        </p:nvSpPr>
        <p:spPr>
          <a:xfrm>
            <a:off x="10871755" y="4865385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CB60096-A2F4-8F11-10DF-341F0533FAC5}"/>
              </a:ext>
            </a:extLst>
          </p:cNvPr>
          <p:cNvSpPr txBox="1"/>
          <p:nvPr/>
        </p:nvSpPr>
        <p:spPr>
          <a:xfrm>
            <a:off x="11155844" y="3511675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60AF411-0EBE-76B9-8C90-D8C188D8F8DA}"/>
              </a:ext>
            </a:extLst>
          </p:cNvPr>
          <p:cNvCxnSpPr>
            <a:cxnSpLocks/>
          </p:cNvCxnSpPr>
          <p:nvPr/>
        </p:nvCxnSpPr>
        <p:spPr>
          <a:xfrm flipH="1">
            <a:off x="9424436" y="2548279"/>
            <a:ext cx="955" cy="3873842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568DB51C-B154-2529-4607-53D06FB0F29A}"/>
              </a:ext>
            </a:extLst>
          </p:cNvPr>
          <p:cNvSpPr/>
          <p:nvPr/>
        </p:nvSpPr>
        <p:spPr>
          <a:xfrm>
            <a:off x="2766609" y="2581899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4B7EC58-2157-B3D7-5A45-4D2086343167}"/>
              </a:ext>
            </a:extLst>
          </p:cNvPr>
          <p:cNvCxnSpPr>
            <a:cxnSpLocks/>
          </p:cNvCxnSpPr>
          <p:nvPr/>
        </p:nvCxnSpPr>
        <p:spPr>
          <a:xfrm>
            <a:off x="7364896" y="4092564"/>
            <a:ext cx="2090527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101E55C-DEF2-CD3F-8931-43CBE1B88947}"/>
              </a:ext>
            </a:extLst>
          </p:cNvPr>
          <p:cNvCxnSpPr>
            <a:cxnSpLocks/>
          </p:cNvCxnSpPr>
          <p:nvPr/>
        </p:nvCxnSpPr>
        <p:spPr>
          <a:xfrm>
            <a:off x="9455423" y="4322673"/>
            <a:ext cx="2368342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3AFE30CE-0CAE-3B11-3A32-0B7242BF2BCA}"/>
              </a:ext>
            </a:extLst>
          </p:cNvPr>
          <p:cNvSpPr/>
          <p:nvPr/>
        </p:nvSpPr>
        <p:spPr>
          <a:xfrm>
            <a:off x="1746848" y="3153784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29F85CB-6357-7B43-3130-C07B364FBCDB}"/>
              </a:ext>
            </a:extLst>
          </p:cNvPr>
          <p:cNvSpPr/>
          <p:nvPr/>
        </p:nvSpPr>
        <p:spPr>
          <a:xfrm>
            <a:off x="3713984" y="3150197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G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F456244-7ABE-5C12-903F-8FA0752105EC}"/>
              </a:ext>
            </a:extLst>
          </p:cNvPr>
          <p:cNvCxnSpPr>
            <a:stCxn id="9" idx="3"/>
            <a:endCxn id="42" idx="7"/>
          </p:cNvCxnSpPr>
          <p:nvPr/>
        </p:nvCxnSpPr>
        <p:spPr>
          <a:xfrm flipH="1">
            <a:off x="2244192" y="2862206"/>
            <a:ext cx="607748" cy="33967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1D0FB67-6220-3AE6-FED2-879E4C650761}"/>
              </a:ext>
            </a:extLst>
          </p:cNvPr>
          <p:cNvCxnSpPr>
            <a:cxnSpLocks/>
            <a:stCxn id="9" idx="5"/>
            <a:endCxn id="43" idx="1"/>
          </p:cNvCxnSpPr>
          <p:nvPr/>
        </p:nvCxnSpPr>
        <p:spPr>
          <a:xfrm>
            <a:off x="3263953" y="2862206"/>
            <a:ext cx="535362" cy="3360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A58A6F72-76FE-660E-DC28-3EC4E3413D28}"/>
              </a:ext>
            </a:extLst>
          </p:cNvPr>
          <p:cNvSpPr/>
          <p:nvPr/>
        </p:nvSpPr>
        <p:spPr>
          <a:xfrm>
            <a:off x="8225225" y="3439214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AFE03C2-DE60-CCFB-A77F-BEC30E9155CF}"/>
              </a:ext>
            </a:extLst>
          </p:cNvPr>
          <p:cNvSpPr txBox="1"/>
          <p:nvPr/>
        </p:nvSpPr>
        <p:spPr>
          <a:xfrm>
            <a:off x="7847330" y="3304893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DC7D1A8-C021-4F2B-E7F1-0E198CDAFF57}"/>
              </a:ext>
            </a:extLst>
          </p:cNvPr>
          <p:cNvSpPr/>
          <p:nvPr/>
        </p:nvSpPr>
        <p:spPr>
          <a:xfrm>
            <a:off x="10418837" y="551309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610B140-6A25-B62E-C7F6-5F3785D9D871}"/>
              </a:ext>
            </a:extLst>
          </p:cNvPr>
          <p:cNvSpPr txBox="1"/>
          <p:nvPr/>
        </p:nvSpPr>
        <p:spPr>
          <a:xfrm>
            <a:off x="10040942" y="5378776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C816848-C40C-25C8-78AF-7452AC0ABB9D}"/>
              </a:ext>
            </a:extLst>
          </p:cNvPr>
          <p:cNvSpPr txBox="1"/>
          <p:nvPr/>
        </p:nvSpPr>
        <p:spPr>
          <a:xfrm>
            <a:off x="10112797" y="5385573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K</a:t>
            </a:r>
          </a:p>
        </p:txBody>
      </p:sp>
    </p:spTree>
    <p:extLst>
      <p:ext uri="{BB962C8B-B14F-4D97-AF65-F5344CB8AC3E}">
        <p14:creationId xmlns:p14="http://schemas.microsoft.com/office/powerpoint/2010/main" val="5114825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KD-Trees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8"/>
                <a:ext cx="11525250" cy="1486485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KD-trees are constructed by binary partitioning </a:t>
                </a:r>
                <a:endParaRPr lang="en-US" sz="2400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Continue to partition, round robin back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  </a:t>
                </a:r>
              </a:p>
              <a:p>
                <a:r>
                  <a:rPr lang="en-US" dirty="0">
                    <a:latin typeface="+mn-lt"/>
                  </a:rPr>
                  <a:t>Single node is a leaf of the tree    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8"/>
                <a:ext cx="11525250" cy="1486485"/>
              </a:xfrm>
              <a:blipFill>
                <a:blip r:embed="rId3"/>
                <a:stretch>
                  <a:fillRect l="-1111" t="-9426" b="-11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B14A7D1F-54C3-B415-BE5C-71BD7253A906}"/>
              </a:ext>
            </a:extLst>
          </p:cNvPr>
          <p:cNvSpPr/>
          <p:nvPr/>
        </p:nvSpPr>
        <p:spPr>
          <a:xfrm>
            <a:off x="7364896" y="2527297"/>
            <a:ext cx="4427882" cy="388123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07FCA7A-4446-F826-CED2-EBC82CEB796E}"/>
              </a:ext>
            </a:extLst>
          </p:cNvPr>
          <p:cNvCxnSpPr/>
          <p:nvPr/>
        </p:nvCxnSpPr>
        <p:spPr>
          <a:xfrm>
            <a:off x="7349986" y="6405114"/>
            <a:ext cx="44477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CBC05C5-E0C5-2566-ECF3-6436D1EE3921}"/>
              </a:ext>
            </a:extLst>
          </p:cNvPr>
          <p:cNvCxnSpPr>
            <a:cxnSpLocks/>
          </p:cNvCxnSpPr>
          <p:nvPr/>
        </p:nvCxnSpPr>
        <p:spPr>
          <a:xfrm flipV="1">
            <a:off x="7349986" y="2479158"/>
            <a:ext cx="14910" cy="39259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E6D8E65-7922-0042-BB6B-75301931E555}"/>
                  </a:ext>
                </a:extLst>
              </p:cNvPr>
              <p:cNvSpPr txBox="1"/>
              <p:nvPr/>
            </p:nvSpPr>
            <p:spPr>
              <a:xfrm>
                <a:off x="11466030" y="6408527"/>
                <a:ext cx="3925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E6D8E65-7922-0042-BB6B-75301931E5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66030" y="6408527"/>
                <a:ext cx="39259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C79F702-D745-C7E9-77AF-0A4A3659C9B3}"/>
                  </a:ext>
                </a:extLst>
              </p:cNvPr>
              <p:cNvSpPr txBox="1"/>
              <p:nvPr/>
            </p:nvSpPr>
            <p:spPr>
              <a:xfrm>
                <a:off x="6957391" y="2509768"/>
                <a:ext cx="3925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C79F702-D745-C7E9-77AF-0A4A3659C9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7391" y="2509768"/>
                <a:ext cx="39259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Oval 15">
            <a:extLst>
              <a:ext uri="{FF2B5EF4-FFF2-40B4-BE49-F238E27FC236}">
                <a16:creationId xmlns:a16="http://schemas.microsoft.com/office/drawing/2014/main" id="{4882EE0D-D6C9-FC10-F5EC-BDC56DC294EE}"/>
              </a:ext>
            </a:extLst>
          </p:cNvPr>
          <p:cNvSpPr/>
          <p:nvPr/>
        </p:nvSpPr>
        <p:spPr>
          <a:xfrm>
            <a:off x="7856881" y="287910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D63A256-B3B0-A451-4A25-FEB6135BE1BA}"/>
              </a:ext>
            </a:extLst>
          </p:cNvPr>
          <p:cNvSpPr/>
          <p:nvPr/>
        </p:nvSpPr>
        <p:spPr>
          <a:xfrm>
            <a:off x="10765733" y="4281623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BAB355B-EC32-114B-7136-B9C0571C7C92}"/>
              </a:ext>
            </a:extLst>
          </p:cNvPr>
          <p:cNvSpPr/>
          <p:nvPr/>
        </p:nvSpPr>
        <p:spPr>
          <a:xfrm>
            <a:off x="10590142" y="315019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33D8D12-9799-0AF8-6DC0-D77BB283106C}"/>
              </a:ext>
            </a:extLst>
          </p:cNvPr>
          <p:cNvSpPr/>
          <p:nvPr/>
        </p:nvSpPr>
        <p:spPr>
          <a:xfrm>
            <a:off x="8702538" y="4051514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374E17F-B031-99CB-0726-F5BB9CB388A4}"/>
              </a:ext>
            </a:extLst>
          </p:cNvPr>
          <p:cNvSpPr/>
          <p:nvPr/>
        </p:nvSpPr>
        <p:spPr>
          <a:xfrm>
            <a:off x="11198086" y="5009001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BF1C086-76F7-15A5-405A-2B1C3535124A}"/>
              </a:ext>
            </a:extLst>
          </p:cNvPr>
          <p:cNvSpPr/>
          <p:nvPr/>
        </p:nvSpPr>
        <p:spPr>
          <a:xfrm>
            <a:off x="8990772" y="292015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6A8FC5B-620D-A1BF-6BC4-873B76FAE647}"/>
              </a:ext>
            </a:extLst>
          </p:cNvPr>
          <p:cNvSpPr/>
          <p:nvPr/>
        </p:nvSpPr>
        <p:spPr>
          <a:xfrm>
            <a:off x="8298346" y="5396182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63E4CEA-3791-C106-5548-5F348370B2DB}"/>
              </a:ext>
            </a:extLst>
          </p:cNvPr>
          <p:cNvSpPr/>
          <p:nvPr/>
        </p:nvSpPr>
        <p:spPr>
          <a:xfrm>
            <a:off x="10189264" y="476960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5833A7A-73B6-90E6-AA10-137E0647752D}"/>
              </a:ext>
            </a:extLst>
          </p:cNvPr>
          <p:cNvSpPr/>
          <p:nvPr/>
        </p:nvSpPr>
        <p:spPr>
          <a:xfrm>
            <a:off x="11451121" y="3632051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B792E8F-50BE-AFEF-FABC-107D4A4117D1}"/>
              </a:ext>
            </a:extLst>
          </p:cNvPr>
          <p:cNvSpPr/>
          <p:nvPr/>
        </p:nvSpPr>
        <p:spPr>
          <a:xfrm>
            <a:off x="9380881" y="440310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C70E88D-9C2B-B5CC-A069-3E0307990DCD}"/>
              </a:ext>
            </a:extLst>
          </p:cNvPr>
          <p:cNvSpPr txBox="1"/>
          <p:nvPr/>
        </p:nvSpPr>
        <p:spPr>
          <a:xfrm>
            <a:off x="7492242" y="2694434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62E297-F486-36A1-62BF-8E11A23ECE19}"/>
              </a:ext>
            </a:extLst>
          </p:cNvPr>
          <p:cNvSpPr txBox="1"/>
          <p:nvPr/>
        </p:nvSpPr>
        <p:spPr>
          <a:xfrm>
            <a:off x="8612877" y="2785829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854F709-8186-272D-99A3-F57F3BB196F6}"/>
              </a:ext>
            </a:extLst>
          </p:cNvPr>
          <p:cNvSpPr txBox="1"/>
          <p:nvPr/>
        </p:nvSpPr>
        <p:spPr>
          <a:xfrm>
            <a:off x="10263806" y="3022834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0C53109-9AE3-4C26-DD27-020538E5C27E}"/>
              </a:ext>
            </a:extLst>
          </p:cNvPr>
          <p:cNvSpPr txBox="1"/>
          <p:nvPr/>
        </p:nvSpPr>
        <p:spPr>
          <a:xfrm>
            <a:off x="8408978" y="3760003"/>
            <a:ext cx="280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A8BF2E9-1917-8178-CD20-D0C2ADC86599}"/>
              </a:ext>
            </a:extLst>
          </p:cNvPr>
          <p:cNvSpPr txBox="1"/>
          <p:nvPr/>
        </p:nvSpPr>
        <p:spPr>
          <a:xfrm>
            <a:off x="8982905" y="4272775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9768283-D911-AC83-FE14-967657CCCC64}"/>
              </a:ext>
            </a:extLst>
          </p:cNvPr>
          <p:cNvSpPr txBox="1"/>
          <p:nvPr/>
        </p:nvSpPr>
        <p:spPr>
          <a:xfrm>
            <a:off x="9818413" y="4658341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34F8A89-DA2A-6C1E-B425-A300F9CD0154}"/>
              </a:ext>
            </a:extLst>
          </p:cNvPr>
          <p:cNvSpPr txBox="1"/>
          <p:nvPr/>
        </p:nvSpPr>
        <p:spPr>
          <a:xfrm>
            <a:off x="10459314" y="4244087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78B79F8-325C-9EB5-4757-47CB697CD9A8}"/>
              </a:ext>
            </a:extLst>
          </p:cNvPr>
          <p:cNvSpPr txBox="1"/>
          <p:nvPr/>
        </p:nvSpPr>
        <p:spPr>
          <a:xfrm>
            <a:off x="7966492" y="5252566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6DF3D48-6FC0-DF4D-CDA2-6A32B45FC249}"/>
              </a:ext>
            </a:extLst>
          </p:cNvPr>
          <p:cNvSpPr txBox="1"/>
          <p:nvPr/>
        </p:nvSpPr>
        <p:spPr>
          <a:xfrm>
            <a:off x="10871755" y="4865385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CB60096-A2F4-8F11-10DF-341F0533FAC5}"/>
              </a:ext>
            </a:extLst>
          </p:cNvPr>
          <p:cNvSpPr txBox="1"/>
          <p:nvPr/>
        </p:nvSpPr>
        <p:spPr>
          <a:xfrm>
            <a:off x="11155844" y="3511675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60AF411-0EBE-76B9-8C90-D8C188D8F8DA}"/>
              </a:ext>
            </a:extLst>
          </p:cNvPr>
          <p:cNvCxnSpPr>
            <a:cxnSpLocks/>
          </p:cNvCxnSpPr>
          <p:nvPr/>
        </p:nvCxnSpPr>
        <p:spPr>
          <a:xfrm flipH="1">
            <a:off x="9424436" y="2548279"/>
            <a:ext cx="955" cy="3873842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568DB51C-B154-2529-4607-53D06FB0F29A}"/>
              </a:ext>
            </a:extLst>
          </p:cNvPr>
          <p:cNvSpPr/>
          <p:nvPr/>
        </p:nvSpPr>
        <p:spPr>
          <a:xfrm>
            <a:off x="2766609" y="2581899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4B7EC58-2157-B3D7-5A45-4D2086343167}"/>
              </a:ext>
            </a:extLst>
          </p:cNvPr>
          <p:cNvCxnSpPr>
            <a:cxnSpLocks/>
          </p:cNvCxnSpPr>
          <p:nvPr/>
        </p:nvCxnSpPr>
        <p:spPr>
          <a:xfrm>
            <a:off x="7364896" y="4092564"/>
            <a:ext cx="2090527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101E55C-DEF2-CD3F-8931-43CBE1B88947}"/>
              </a:ext>
            </a:extLst>
          </p:cNvPr>
          <p:cNvCxnSpPr>
            <a:cxnSpLocks/>
          </p:cNvCxnSpPr>
          <p:nvPr/>
        </p:nvCxnSpPr>
        <p:spPr>
          <a:xfrm>
            <a:off x="9455423" y="4322673"/>
            <a:ext cx="2368342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3AFE30CE-0CAE-3B11-3A32-0B7242BF2BCA}"/>
              </a:ext>
            </a:extLst>
          </p:cNvPr>
          <p:cNvSpPr/>
          <p:nvPr/>
        </p:nvSpPr>
        <p:spPr>
          <a:xfrm>
            <a:off x="1746848" y="3153784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29F85CB-6357-7B43-3130-C07B364FBCDB}"/>
              </a:ext>
            </a:extLst>
          </p:cNvPr>
          <p:cNvSpPr/>
          <p:nvPr/>
        </p:nvSpPr>
        <p:spPr>
          <a:xfrm>
            <a:off x="3713984" y="3150197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G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F456244-7ABE-5C12-903F-8FA0752105EC}"/>
              </a:ext>
            </a:extLst>
          </p:cNvPr>
          <p:cNvCxnSpPr>
            <a:stCxn id="9" idx="3"/>
            <a:endCxn id="42" idx="7"/>
          </p:cNvCxnSpPr>
          <p:nvPr/>
        </p:nvCxnSpPr>
        <p:spPr>
          <a:xfrm flipH="1">
            <a:off x="2244192" y="2862206"/>
            <a:ext cx="607748" cy="33967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1D0FB67-6220-3AE6-FED2-879E4C650761}"/>
              </a:ext>
            </a:extLst>
          </p:cNvPr>
          <p:cNvCxnSpPr>
            <a:cxnSpLocks/>
            <a:stCxn id="9" idx="5"/>
            <a:endCxn id="43" idx="1"/>
          </p:cNvCxnSpPr>
          <p:nvPr/>
        </p:nvCxnSpPr>
        <p:spPr>
          <a:xfrm>
            <a:off x="3263953" y="2862206"/>
            <a:ext cx="535362" cy="3360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A58A6F72-76FE-660E-DC28-3EC4E3413D28}"/>
              </a:ext>
            </a:extLst>
          </p:cNvPr>
          <p:cNvSpPr/>
          <p:nvPr/>
        </p:nvSpPr>
        <p:spPr>
          <a:xfrm>
            <a:off x="8225225" y="3439214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AFE03C2-DE60-CCFB-A77F-BEC30E9155CF}"/>
              </a:ext>
            </a:extLst>
          </p:cNvPr>
          <p:cNvSpPr txBox="1"/>
          <p:nvPr/>
        </p:nvSpPr>
        <p:spPr>
          <a:xfrm>
            <a:off x="7847330" y="3304893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DC7D1A8-C021-4F2B-E7F1-0E198CDAFF57}"/>
              </a:ext>
            </a:extLst>
          </p:cNvPr>
          <p:cNvSpPr/>
          <p:nvPr/>
        </p:nvSpPr>
        <p:spPr>
          <a:xfrm>
            <a:off x="10418837" y="551309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610B140-6A25-B62E-C7F6-5F3785D9D871}"/>
              </a:ext>
            </a:extLst>
          </p:cNvPr>
          <p:cNvSpPr txBox="1"/>
          <p:nvPr/>
        </p:nvSpPr>
        <p:spPr>
          <a:xfrm>
            <a:off x="10040942" y="5378776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C816848-C40C-25C8-78AF-7452AC0ABB9D}"/>
              </a:ext>
            </a:extLst>
          </p:cNvPr>
          <p:cNvSpPr txBox="1"/>
          <p:nvPr/>
        </p:nvSpPr>
        <p:spPr>
          <a:xfrm>
            <a:off x="10112797" y="5385573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K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351E78B-B0C0-3D4B-06B3-811BFFE66575}"/>
              </a:ext>
            </a:extLst>
          </p:cNvPr>
          <p:cNvCxnSpPr>
            <a:cxnSpLocks/>
          </p:cNvCxnSpPr>
          <p:nvPr/>
        </p:nvCxnSpPr>
        <p:spPr>
          <a:xfrm>
            <a:off x="8255761" y="2523885"/>
            <a:ext cx="21262" cy="1591931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AD9637D-3F3A-3487-9AD1-4C3C07B53FC2}"/>
              </a:ext>
            </a:extLst>
          </p:cNvPr>
          <p:cNvCxnSpPr>
            <a:cxnSpLocks/>
          </p:cNvCxnSpPr>
          <p:nvPr/>
        </p:nvCxnSpPr>
        <p:spPr>
          <a:xfrm>
            <a:off x="10620788" y="2513703"/>
            <a:ext cx="0" cy="1803809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8672FF9-DA7F-F779-E35D-7E12ED930755}"/>
              </a:ext>
            </a:extLst>
          </p:cNvPr>
          <p:cNvCxnSpPr>
            <a:cxnSpLocks/>
          </p:cNvCxnSpPr>
          <p:nvPr/>
        </p:nvCxnSpPr>
        <p:spPr>
          <a:xfrm>
            <a:off x="10418837" y="4317512"/>
            <a:ext cx="33885" cy="2087602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D887B628-0321-59C6-FF0F-4FD84385164B}"/>
              </a:ext>
            </a:extLst>
          </p:cNvPr>
          <p:cNvSpPr/>
          <p:nvPr/>
        </p:nvSpPr>
        <p:spPr>
          <a:xfrm>
            <a:off x="2298407" y="3808898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D751162-0736-2CC0-FA92-F0B576CD3F47}"/>
              </a:ext>
            </a:extLst>
          </p:cNvPr>
          <p:cNvSpPr/>
          <p:nvPr/>
        </p:nvSpPr>
        <p:spPr>
          <a:xfrm>
            <a:off x="1103010" y="3787416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8D40D201-84DB-69EB-27B9-A3C0DF23E570}"/>
              </a:ext>
            </a:extLst>
          </p:cNvPr>
          <p:cNvSpPr/>
          <p:nvPr/>
        </p:nvSpPr>
        <p:spPr>
          <a:xfrm>
            <a:off x="4226498" y="3809845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B8089832-E650-C1BE-B24D-9A9D1B4CD49D}"/>
              </a:ext>
            </a:extLst>
          </p:cNvPr>
          <p:cNvSpPr/>
          <p:nvPr/>
        </p:nvSpPr>
        <p:spPr>
          <a:xfrm>
            <a:off x="3240027" y="3808898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CA9BFA00-8F8A-EFCC-877D-FFA57C9D6AF0}"/>
              </a:ext>
            </a:extLst>
          </p:cNvPr>
          <p:cNvCxnSpPr>
            <a:cxnSpLocks/>
            <a:stCxn id="42" idx="3"/>
            <a:endCxn id="48" idx="0"/>
          </p:cNvCxnSpPr>
          <p:nvPr/>
        </p:nvCxnSpPr>
        <p:spPr>
          <a:xfrm flipH="1">
            <a:off x="1394348" y="3434091"/>
            <a:ext cx="437831" cy="3533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9D5B92AF-F028-8587-40F2-21F749066028}"/>
              </a:ext>
            </a:extLst>
          </p:cNvPr>
          <p:cNvCxnSpPr>
            <a:cxnSpLocks/>
            <a:stCxn id="42" idx="5"/>
            <a:endCxn id="47" idx="0"/>
          </p:cNvCxnSpPr>
          <p:nvPr/>
        </p:nvCxnSpPr>
        <p:spPr>
          <a:xfrm>
            <a:off x="2244192" y="3434091"/>
            <a:ext cx="345553" cy="3748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80065C14-9537-91C2-B011-4A131A2A942D}"/>
              </a:ext>
            </a:extLst>
          </p:cNvPr>
          <p:cNvCxnSpPr>
            <a:cxnSpLocks/>
            <a:stCxn id="43" idx="3"/>
            <a:endCxn id="55" idx="0"/>
          </p:cNvCxnSpPr>
          <p:nvPr/>
        </p:nvCxnSpPr>
        <p:spPr>
          <a:xfrm flipH="1">
            <a:off x="3531365" y="3430504"/>
            <a:ext cx="267950" cy="37839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06E973BD-6A1F-A166-BA2F-81B0A28A84E0}"/>
              </a:ext>
            </a:extLst>
          </p:cNvPr>
          <p:cNvCxnSpPr>
            <a:cxnSpLocks/>
            <a:stCxn id="43" idx="5"/>
            <a:endCxn id="54" idx="0"/>
          </p:cNvCxnSpPr>
          <p:nvPr/>
        </p:nvCxnSpPr>
        <p:spPr>
          <a:xfrm>
            <a:off x="4211328" y="3430504"/>
            <a:ext cx="306508" cy="37934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17466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KD-Trees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8"/>
            <a:ext cx="11525250" cy="14864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KD-trees are constructed by binary partitioning </a:t>
            </a:r>
            <a:endParaRPr lang="en-US" sz="2400" dirty="0">
              <a:latin typeface="+mn-lt"/>
            </a:endParaRPr>
          </a:p>
          <a:p>
            <a:r>
              <a:rPr lang="en-US" dirty="0">
                <a:latin typeface="+mn-lt"/>
              </a:rPr>
              <a:t>Now there are only leaves to add to the tree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14A7D1F-54C3-B415-BE5C-71BD7253A906}"/>
              </a:ext>
            </a:extLst>
          </p:cNvPr>
          <p:cNvSpPr/>
          <p:nvPr/>
        </p:nvSpPr>
        <p:spPr>
          <a:xfrm>
            <a:off x="7364896" y="2527297"/>
            <a:ext cx="4427882" cy="388123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07FCA7A-4446-F826-CED2-EBC82CEB796E}"/>
              </a:ext>
            </a:extLst>
          </p:cNvPr>
          <p:cNvCxnSpPr/>
          <p:nvPr/>
        </p:nvCxnSpPr>
        <p:spPr>
          <a:xfrm>
            <a:off x="7349986" y="6405114"/>
            <a:ext cx="44477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CBC05C5-E0C5-2566-ECF3-6436D1EE3921}"/>
              </a:ext>
            </a:extLst>
          </p:cNvPr>
          <p:cNvCxnSpPr>
            <a:cxnSpLocks/>
          </p:cNvCxnSpPr>
          <p:nvPr/>
        </p:nvCxnSpPr>
        <p:spPr>
          <a:xfrm flipV="1">
            <a:off x="7349986" y="2479158"/>
            <a:ext cx="14910" cy="39259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E6D8E65-7922-0042-BB6B-75301931E555}"/>
                  </a:ext>
                </a:extLst>
              </p:cNvPr>
              <p:cNvSpPr txBox="1"/>
              <p:nvPr/>
            </p:nvSpPr>
            <p:spPr>
              <a:xfrm>
                <a:off x="11466030" y="6408527"/>
                <a:ext cx="3925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E6D8E65-7922-0042-BB6B-75301931E5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66030" y="6408527"/>
                <a:ext cx="39259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C79F702-D745-C7E9-77AF-0A4A3659C9B3}"/>
                  </a:ext>
                </a:extLst>
              </p:cNvPr>
              <p:cNvSpPr txBox="1"/>
              <p:nvPr/>
            </p:nvSpPr>
            <p:spPr>
              <a:xfrm>
                <a:off x="6957391" y="2509768"/>
                <a:ext cx="3925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C79F702-D745-C7E9-77AF-0A4A3659C9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7391" y="2509768"/>
                <a:ext cx="39259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Oval 15">
            <a:extLst>
              <a:ext uri="{FF2B5EF4-FFF2-40B4-BE49-F238E27FC236}">
                <a16:creationId xmlns:a16="http://schemas.microsoft.com/office/drawing/2014/main" id="{4882EE0D-D6C9-FC10-F5EC-BDC56DC294EE}"/>
              </a:ext>
            </a:extLst>
          </p:cNvPr>
          <p:cNvSpPr/>
          <p:nvPr/>
        </p:nvSpPr>
        <p:spPr>
          <a:xfrm>
            <a:off x="7856881" y="287910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D63A256-B3B0-A451-4A25-FEB6135BE1BA}"/>
              </a:ext>
            </a:extLst>
          </p:cNvPr>
          <p:cNvSpPr/>
          <p:nvPr/>
        </p:nvSpPr>
        <p:spPr>
          <a:xfrm>
            <a:off x="10765733" y="4281623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BAB355B-EC32-114B-7136-B9C0571C7C92}"/>
              </a:ext>
            </a:extLst>
          </p:cNvPr>
          <p:cNvSpPr/>
          <p:nvPr/>
        </p:nvSpPr>
        <p:spPr>
          <a:xfrm>
            <a:off x="10590142" y="315019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33D8D12-9799-0AF8-6DC0-D77BB283106C}"/>
              </a:ext>
            </a:extLst>
          </p:cNvPr>
          <p:cNvSpPr/>
          <p:nvPr/>
        </p:nvSpPr>
        <p:spPr>
          <a:xfrm>
            <a:off x="8702538" y="4051514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374E17F-B031-99CB-0726-F5BB9CB388A4}"/>
              </a:ext>
            </a:extLst>
          </p:cNvPr>
          <p:cNvSpPr/>
          <p:nvPr/>
        </p:nvSpPr>
        <p:spPr>
          <a:xfrm>
            <a:off x="11198086" y="5009001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BF1C086-76F7-15A5-405A-2B1C3535124A}"/>
              </a:ext>
            </a:extLst>
          </p:cNvPr>
          <p:cNvSpPr/>
          <p:nvPr/>
        </p:nvSpPr>
        <p:spPr>
          <a:xfrm>
            <a:off x="8990772" y="292015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6A8FC5B-620D-A1BF-6BC4-873B76FAE647}"/>
              </a:ext>
            </a:extLst>
          </p:cNvPr>
          <p:cNvSpPr/>
          <p:nvPr/>
        </p:nvSpPr>
        <p:spPr>
          <a:xfrm>
            <a:off x="8298346" y="5396182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63E4CEA-3791-C106-5548-5F348370B2DB}"/>
              </a:ext>
            </a:extLst>
          </p:cNvPr>
          <p:cNvSpPr/>
          <p:nvPr/>
        </p:nvSpPr>
        <p:spPr>
          <a:xfrm>
            <a:off x="10189264" y="476960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5833A7A-73B6-90E6-AA10-137E0647752D}"/>
              </a:ext>
            </a:extLst>
          </p:cNvPr>
          <p:cNvSpPr/>
          <p:nvPr/>
        </p:nvSpPr>
        <p:spPr>
          <a:xfrm>
            <a:off x="11451121" y="3632051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B792E8F-50BE-AFEF-FABC-107D4A4117D1}"/>
              </a:ext>
            </a:extLst>
          </p:cNvPr>
          <p:cNvSpPr/>
          <p:nvPr/>
        </p:nvSpPr>
        <p:spPr>
          <a:xfrm>
            <a:off x="9380881" y="440310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C70E88D-9C2B-B5CC-A069-3E0307990DCD}"/>
              </a:ext>
            </a:extLst>
          </p:cNvPr>
          <p:cNvSpPr txBox="1"/>
          <p:nvPr/>
        </p:nvSpPr>
        <p:spPr>
          <a:xfrm>
            <a:off x="7492242" y="2694434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62E297-F486-36A1-62BF-8E11A23ECE19}"/>
              </a:ext>
            </a:extLst>
          </p:cNvPr>
          <p:cNvSpPr txBox="1"/>
          <p:nvPr/>
        </p:nvSpPr>
        <p:spPr>
          <a:xfrm>
            <a:off x="8612877" y="2785829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854F709-8186-272D-99A3-F57F3BB196F6}"/>
              </a:ext>
            </a:extLst>
          </p:cNvPr>
          <p:cNvSpPr txBox="1"/>
          <p:nvPr/>
        </p:nvSpPr>
        <p:spPr>
          <a:xfrm>
            <a:off x="10263806" y="3022834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0C53109-9AE3-4C26-DD27-020538E5C27E}"/>
              </a:ext>
            </a:extLst>
          </p:cNvPr>
          <p:cNvSpPr txBox="1"/>
          <p:nvPr/>
        </p:nvSpPr>
        <p:spPr>
          <a:xfrm>
            <a:off x="8408978" y="3760003"/>
            <a:ext cx="280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A8BF2E9-1917-8178-CD20-D0C2ADC86599}"/>
              </a:ext>
            </a:extLst>
          </p:cNvPr>
          <p:cNvSpPr txBox="1"/>
          <p:nvPr/>
        </p:nvSpPr>
        <p:spPr>
          <a:xfrm>
            <a:off x="8982905" y="4272775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9768283-D911-AC83-FE14-967657CCCC64}"/>
              </a:ext>
            </a:extLst>
          </p:cNvPr>
          <p:cNvSpPr txBox="1"/>
          <p:nvPr/>
        </p:nvSpPr>
        <p:spPr>
          <a:xfrm>
            <a:off x="9818413" y="4658341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34F8A89-DA2A-6C1E-B425-A300F9CD0154}"/>
              </a:ext>
            </a:extLst>
          </p:cNvPr>
          <p:cNvSpPr txBox="1"/>
          <p:nvPr/>
        </p:nvSpPr>
        <p:spPr>
          <a:xfrm>
            <a:off x="10459314" y="4244087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78B79F8-325C-9EB5-4757-47CB697CD9A8}"/>
              </a:ext>
            </a:extLst>
          </p:cNvPr>
          <p:cNvSpPr txBox="1"/>
          <p:nvPr/>
        </p:nvSpPr>
        <p:spPr>
          <a:xfrm>
            <a:off x="7966492" y="5252566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6DF3D48-6FC0-DF4D-CDA2-6A32B45FC249}"/>
              </a:ext>
            </a:extLst>
          </p:cNvPr>
          <p:cNvSpPr txBox="1"/>
          <p:nvPr/>
        </p:nvSpPr>
        <p:spPr>
          <a:xfrm>
            <a:off x="10871755" y="4865385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CB60096-A2F4-8F11-10DF-341F0533FAC5}"/>
              </a:ext>
            </a:extLst>
          </p:cNvPr>
          <p:cNvSpPr txBox="1"/>
          <p:nvPr/>
        </p:nvSpPr>
        <p:spPr>
          <a:xfrm>
            <a:off x="11155844" y="3511675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60AF411-0EBE-76B9-8C90-D8C188D8F8DA}"/>
              </a:ext>
            </a:extLst>
          </p:cNvPr>
          <p:cNvCxnSpPr>
            <a:cxnSpLocks/>
          </p:cNvCxnSpPr>
          <p:nvPr/>
        </p:nvCxnSpPr>
        <p:spPr>
          <a:xfrm flipH="1">
            <a:off x="9424436" y="2548279"/>
            <a:ext cx="955" cy="3873842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568DB51C-B154-2529-4607-53D06FB0F29A}"/>
              </a:ext>
            </a:extLst>
          </p:cNvPr>
          <p:cNvSpPr/>
          <p:nvPr/>
        </p:nvSpPr>
        <p:spPr>
          <a:xfrm>
            <a:off x="3240027" y="2621629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4B7EC58-2157-B3D7-5A45-4D2086343167}"/>
              </a:ext>
            </a:extLst>
          </p:cNvPr>
          <p:cNvCxnSpPr>
            <a:cxnSpLocks/>
          </p:cNvCxnSpPr>
          <p:nvPr/>
        </p:nvCxnSpPr>
        <p:spPr>
          <a:xfrm>
            <a:off x="7364896" y="4092564"/>
            <a:ext cx="2090527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101E55C-DEF2-CD3F-8931-43CBE1B88947}"/>
              </a:ext>
            </a:extLst>
          </p:cNvPr>
          <p:cNvCxnSpPr>
            <a:cxnSpLocks/>
          </p:cNvCxnSpPr>
          <p:nvPr/>
        </p:nvCxnSpPr>
        <p:spPr>
          <a:xfrm>
            <a:off x="9455423" y="4322673"/>
            <a:ext cx="2368342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3AFE30CE-0CAE-3B11-3A32-0B7242BF2BCA}"/>
              </a:ext>
            </a:extLst>
          </p:cNvPr>
          <p:cNvSpPr/>
          <p:nvPr/>
        </p:nvSpPr>
        <p:spPr>
          <a:xfrm>
            <a:off x="1746848" y="3153784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29F85CB-6357-7B43-3130-C07B364FBCDB}"/>
              </a:ext>
            </a:extLst>
          </p:cNvPr>
          <p:cNvSpPr/>
          <p:nvPr/>
        </p:nvSpPr>
        <p:spPr>
          <a:xfrm>
            <a:off x="4414834" y="3264800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G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F456244-7ABE-5C12-903F-8FA0752105EC}"/>
              </a:ext>
            </a:extLst>
          </p:cNvPr>
          <p:cNvCxnSpPr>
            <a:stCxn id="9" idx="3"/>
            <a:endCxn id="42" idx="7"/>
          </p:cNvCxnSpPr>
          <p:nvPr/>
        </p:nvCxnSpPr>
        <p:spPr>
          <a:xfrm flipH="1">
            <a:off x="2244192" y="2901936"/>
            <a:ext cx="1081166" cy="29994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1D0FB67-6220-3AE6-FED2-879E4C650761}"/>
              </a:ext>
            </a:extLst>
          </p:cNvPr>
          <p:cNvCxnSpPr>
            <a:cxnSpLocks/>
            <a:stCxn id="9" idx="5"/>
            <a:endCxn id="43" idx="1"/>
          </p:cNvCxnSpPr>
          <p:nvPr/>
        </p:nvCxnSpPr>
        <p:spPr>
          <a:xfrm>
            <a:off x="3737371" y="2901936"/>
            <a:ext cx="762794" cy="410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A58A6F72-76FE-660E-DC28-3EC4E3413D28}"/>
              </a:ext>
            </a:extLst>
          </p:cNvPr>
          <p:cNvSpPr/>
          <p:nvPr/>
        </p:nvSpPr>
        <p:spPr>
          <a:xfrm>
            <a:off x="8225225" y="3439214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AFE03C2-DE60-CCFB-A77F-BEC30E9155CF}"/>
              </a:ext>
            </a:extLst>
          </p:cNvPr>
          <p:cNvSpPr txBox="1"/>
          <p:nvPr/>
        </p:nvSpPr>
        <p:spPr>
          <a:xfrm>
            <a:off x="7847330" y="3304893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DC7D1A8-C021-4F2B-E7F1-0E198CDAFF57}"/>
              </a:ext>
            </a:extLst>
          </p:cNvPr>
          <p:cNvSpPr/>
          <p:nvPr/>
        </p:nvSpPr>
        <p:spPr>
          <a:xfrm>
            <a:off x="10418837" y="551309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610B140-6A25-B62E-C7F6-5F3785D9D871}"/>
              </a:ext>
            </a:extLst>
          </p:cNvPr>
          <p:cNvSpPr txBox="1"/>
          <p:nvPr/>
        </p:nvSpPr>
        <p:spPr>
          <a:xfrm>
            <a:off x="10040942" y="5378776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C816848-C40C-25C8-78AF-7452AC0ABB9D}"/>
              </a:ext>
            </a:extLst>
          </p:cNvPr>
          <p:cNvSpPr txBox="1"/>
          <p:nvPr/>
        </p:nvSpPr>
        <p:spPr>
          <a:xfrm>
            <a:off x="10112797" y="5385573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K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351E78B-B0C0-3D4B-06B3-811BFFE66575}"/>
              </a:ext>
            </a:extLst>
          </p:cNvPr>
          <p:cNvCxnSpPr>
            <a:cxnSpLocks/>
          </p:cNvCxnSpPr>
          <p:nvPr/>
        </p:nvCxnSpPr>
        <p:spPr>
          <a:xfrm>
            <a:off x="8255761" y="2523885"/>
            <a:ext cx="21262" cy="1591931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AD9637D-3F3A-3487-9AD1-4C3C07B53FC2}"/>
              </a:ext>
            </a:extLst>
          </p:cNvPr>
          <p:cNvCxnSpPr>
            <a:cxnSpLocks/>
          </p:cNvCxnSpPr>
          <p:nvPr/>
        </p:nvCxnSpPr>
        <p:spPr>
          <a:xfrm>
            <a:off x="10620788" y="2513703"/>
            <a:ext cx="0" cy="1803809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8672FF9-DA7F-F779-E35D-7E12ED930755}"/>
              </a:ext>
            </a:extLst>
          </p:cNvPr>
          <p:cNvCxnSpPr>
            <a:cxnSpLocks/>
          </p:cNvCxnSpPr>
          <p:nvPr/>
        </p:nvCxnSpPr>
        <p:spPr>
          <a:xfrm>
            <a:off x="10418837" y="4317512"/>
            <a:ext cx="33885" cy="2087602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D887B628-0321-59C6-FF0F-4FD84385164B}"/>
              </a:ext>
            </a:extLst>
          </p:cNvPr>
          <p:cNvSpPr/>
          <p:nvPr/>
        </p:nvSpPr>
        <p:spPr>
          <a:xfrm>
            <a:off x="2298407" y="3808898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D751162-0736-2CC0-FA92-F0B576CD3F47}"/>
              </a:ext>
            </a:extLst>
          </p:cNvPr>
          <p:cNvSpPr/>
          <p:nvPr/>
        </p:nvSpPr>
        <p:spPr>
          <a:xfrm>
            <a:off x="1103010" y="3787416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8D40D201-84DB-69EB-27B9-A3C0DF23E570}"/>
              </a:ext>
            </a:extLst>
          </p:cNvPr>
          <p:cNvSpPr/>
          <p:nvPr/>
        </p:nvSpPr>
        <p:spPr>
          <a:xfrm>
            <a:off x="5557740" y="3800935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B8089832-E650-C1BE-B24D-9A9D1B4CD49D}"/>
              </a:ext>
            </a:extLst>
          </p:cNvPr>
          <p:cNvSpPr/>
          <p:nvPr/>
        </p:nvSpPr>
        <p:spPr>
          <a:xfrm>
            <a:off x="3240027" y="3808898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52E7AA8F-D874-CD73-E4D3-43A8735B14D9}"/>
              </a:ext>
            </a:extLst>
          </p:cNvPr>
          <p:cNvSpPr/>
          <p:nvPr/>
        </p:nvSpPr>
        <p:spPr>
          <a:xfrm>
            <a:off x="461987" y="4528724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FAF503EE-C18D-71A4-0995-54722E9B0135}"/>
              </a:ext>
            </a:extLst>
          </p:cNvPr>
          <p:cNvSpPr/>
          <p:nvPr/>
        </p:nvSpPr>
        <p:spPr>
          <a:xfrm>
            <a:off x="1513535" y="4528724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A2E21B7-1B61-588C-F3B6-B6B3C30A5E09}"/>
              </a:ext>
            </a:extLst>
          </p:cNvPr>
          <p:cNvSpPr/>
          <p:nvPr/>
        </p:nvSpPr>
        <p:spPr>
          <a:xfrm>
            <a:off x="3799315" y="4514607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ECA19267-DD5A-7898-82CC-B6248D3A4333}"/>
              </a:ext>
            </a:extLst>
          </p:cNvPr>
          <p:cNvSpPr/>
          <p:nvPr/>
        </p:nvSpPr>
        <p:spPr>
          <a:xfrm>
            <a:off x="6348278" y="4536985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885B5B44-A773-FAD7-61F1-1109E129FFBC}"/>
              </a:ext>
            </a:extLst>
          </p:cNvPr>
          <p:cNvSpPr/>
          <p:nvPr/>
        </p:nvSpPr>
        <p:spPr>
          <a:xfrm>
            <a:off x="4853258" y="4536985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BF0109E-3CA5-E5A9-0298-9F3F729993F6}"/>
              </a:ext>
            </a:extLst>
          </p:cNvPr>
          <p:cNvCxnSpPr>
            <a:cxnSpLocks/>
            <a:stCxn id="42" idx="3"/>
            <a:endCxn id="48" idx="0"/>
          </p:cNvCxnSpPr>
          <p:nvPr/>
        </p:nvCxnSpPr>
        <p:spPr>
          <a:xfrm flipH="1">
            <a:off x="1394348" y="3434091"/>
            <a:ext cx="437831" cy="3533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4E52856E-E66D-511E-2BBE-9F73E68E12E7}"/>
              </a:ext>
            </a:extLst>
          </p:cNvPr>
          <p:cNvCxnSpPr>
            <a:cxnSpLocks/>
            <a:stCxn id="42" idx="5"/>
            <a:endCxn id="47" idx="0"/>
          </p:cNvCxnSpPr>
          <p:nvPr/>
        </p:nvCxnSpPr>
        <p:spPr>
          <a:xfrm>
            <a:off x="2244192" y="3434091"/>
            <a:ext cx="345553" cy="3748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5203130-E935-7125-FAE3-414036E27025}"/>
              </a:ext>
            </a:extLst>
          </p:cNvPr>
          <p:cNvCxnSpPr>
            <a:cxnSpLocks/>
            <a:stCxn id="43" idx="3"/>
            <a:endCxn id="55" idx="7"/>
          </p:cNvCxnSpPr>
          <p:nvPr/>
        </p:nvCxnSpPr>
        <p:spPr>
          <a:xfrm flipH="1">
            <a:off x="3737371" y="3545107"/>
            <a:ext cx="762794" cy="3118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FF685035-1E46-E754-171D-042299D5F40D}"/>
              </a:ext>
            </a:extLst>
          </p:cNvPr>
          <p:cNvCxnSpPr>
            <a:cxnSpLocks/>
            <a:stCxn id="43" idx="5"/>
            <a:endCxn id="54" idx="1"/>
          </p:cNvCxnSpPr>
          <p:nvPr/>
        </p:nvCxnSpPr>
        <p:spPr>
          <a:xfrm>
            <a:off x="4912178" y="3545107"/>
            <a:ext cx="730893" cy="3039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D83DA32-F72B-20BF-BB67-C6C827FDE8F6}"/>
              </a:ext>
            </a:extLst>
          </p:cNvPr>
          <p:cNvCxnSpPr>
            <a:cxnSpLocks/>
            <a:stCxn id="55" idx="5"/>
            <a:endCxn id="7" idx="0"/>
          </p:cNvCxnSpPr>
          <p:nvPr/>
        </p:nvCxnSpPr>
        <p:spPr>
          <a:xfrm>
            <a:off x="3737371" y="4089205"/>
            <a:ext cx="353282" cy="4254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30EA0F06-F88E-89F0-6634-EC6FD442F9F4}"/>
              </a:ext>
            </a:extLst>
          </p:cNvPr>
          <p:cNvCxnSpPr>
            <a:cxnSpLocks/>
            <a:stCxn id="48" idx="5"/>
            <a:endCxn id="58" idx="0"/>
          </p:cNvCxnSpPr>
          <p:nvPr/>
        </p:nvCxnSpPr>
        <p:spPr>
          <a:xfrm>
            <a:off x="1600354" y="4067723"/>
            <a:ext cx="204519" cy="4610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F79CC311-AA18-6439-F4B3-FA3172F83C6A}"/>
              </a:ext>
            </a:extLst>
          </p:cNvPr>
          <p:cNvCxnSpPr>
            <a:cxnSpLocks/>
            <a:stCxn id="48" idx="3"/>
            <a:endCxn id="57" idx="0"/>
          </p:cNvCxnSpPr>
          <p:nvPr/>
        </p:nvCxnSpPr>
        <p:spPr>
          <a:xfrm flipH="1">
            <a:off x="753325" y="4067723"/>
            <a:ext cx="435016" cy="4610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C1876754-C553-08D9-845F-E4294CA61C06}"/>
              </a:ext>
            </a:extLst>
          </p:cNvPr>
          <p:cNvCxnSpPr>
            <a:cxnSpLocks/>
            <a:stCxn id="54" idx="3"/>
            <a:endCxn id="56" idx="0"/>
          </p:cNvCxnSpPr>
          <p:nvPr/>
        </p:nvCxnSpPr>
        <p:spPr>
          <a:xfrm flipH="1">
            <a:off x="5144596" y="4081242"/>
            <a:ext cx="498475" cy="4557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93C13351-D54B-60A6-74E9-BCA7CA38C681}"/>
              </a:ext>
            </a:extLst>
          </p:cNvPr>
          <p:cNvCxnSpPr>
            <a:cxnSpLocks/>
            <a:stCxn id="54" idx="5"/>
            <a:endCxn id="44" idx="0"/>
          </p:cNvCxnSpPr>
          <p:nvPr/>
        </p:nvCxnSpPr>
        <p:spPr>
          <a:xfrm>
            <a:off x="6055084" y="4081242"/>
            <a:ext cx="584532" cy="4557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931993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516C6A-B07C-2982-F6C2-66C2EA5CFA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DE842-B0E0-554D-5260-21395A244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104337"/>
          </a:xfrm>
        </p:spPr>
        <p:txBody>
          <a:bodyPr/>
          <a:lstStyle/>
          <a:p>
            <a:pPr algn="ctr"/>
            <a:r>
              <a:rPr lang="en-US" b="1" dirty="0"/>
              <a:t>Similarity Queries on KD-Trees</a:t>
            </a:r>
          </a:p>
        </p:txBody>
      </p:sp>
    </p:spTree>
    <p:extLst>
      <p:ext uri="{BB962C8B-B14F-4D97-AF65-F5344CB8AC3E}">
        <p14:creationId xmlns:p14="http://schemas.microsoft.com/office/powerpoint/2010/main" val="419684403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KD-Trees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>
                    <a:latin typeface="+mn-lt"/>
                  </a:rPr>
                  <a:t>Query KD-tree </a:t>
                </a:r>
                <a:r>
                  <a:rPr lang="en-US" dirty="0">
                    <a:latin typeface="+mn-lt"/>
                  </a:rPr>
                  <a:t>to determine nearest neighbors  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Start at the root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Head left or right from node based on split value and sample value</a:t>
                </a:r>
              </a:p>
              <a:p>
                <a:pPr lvl="1"/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Determine distance for nearest neighbor search    </a:t>
                </a:r>
              </a:p>
              <a:p>
                <a:pPr lvl="1"/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Usually use Euclidean distance, but can use other metrics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Repeat step 2 until leaves encountered </a:t>
                </a:r>
              </a:p>
              <a:p>
                <a:pPr lvl="1"/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Determine distance for nearest neighbor search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b="1" dirty="0">
                    <a:latin typeface="+mn-lt"/>
                    <a:cs typeface="Courier New" panose="02070309020205020404" pitchFamily="49" charset="0"/>
                  </a:rPr>
                  <a:t>Backtrack</a:t>
                </a:r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 to other branches to determine if NN missed </a:t>
                </a:r>
              </a:p>
              <a:p>
                <a:pPr lvl="1"/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Prune branches if distances are not NNs</a:t>
                </a:r>
              </a:p>
              <a:p>
                <a:pPr lvl="1"/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Pruning gives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 computational complexity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9996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632BCB-E35F-71F4-ACCB-5980CA61F8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69039-7502-1DF6-8301-AA0C98980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Similarity Search at Scale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1593CB-C8CB-2922-EED4-EE11BED7755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20655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Pipeline for </a:t>
            </a:r>
            <a:r>
              <a:rPr lang="en-US" b="1" dirty="0">
                <a:latin typeface="+mn-lt"/>
              </a:rPr>
              <a:t>similarity joins</a:t>
            </a:r>
            <a:r>
              <a:rPr lang="en-US" dirty="0">
                <a:latin typeface="+mn-lt"/>
              </a:rPr>
              <a:t> at massive scale</a:t>
            </a:r>
          </a:p>
          <a:p>
            <a:r>
              <a:rPr lang="en-US" sz="2400" dirty="0">
                <a:latin typeface="+mn-lt"/>
              </a:rPr>
              <a:t>Our goal is to find rapidly approximate nearest neighbors with </a:t>
            </a:r>
            <a:r>
              <a:rPr lang="en-US" sz="2400" b="1" dirty="0">
                <a:latin typeface="+mn-lt"/>
              </a:rPr>
              <a:t>high recall </a:t>
            </a:r>
          </a:p>
          <a:p>
            <a:r>
              <a:rPr lang="en-US" sz="2400" dirty="0">
                <a:latin typeface="+mn-lt"/>
              </a:rPr>
              <a:t>No one method can achieve this goal </a:t>
            </a:r>
          </a:p>
          <a:p>
            <a:r>
              <a:rPr lang="en-US" sz="2400" dirty="0">
                <a:latin typeface="+mn-lt"/>
              </a:rPr>
              <a:t>In practice use a pipeline which concatenates several methods  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25C636-61DA-807E-BA01-B210757D5C93}"/>
              </a:ext>
            </a:extLst>
          </p:cNvPr>
          <p:cNvSpPr/>
          <p:nvPr/>
        </p:nvSpPr>
        <p:spPr>
          <a:xfrm>
            <a:off x="239764" y="3104774"/>
            <a:ext cx="2643414" cy="3531234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Dimensionality Reduction</a:t>
            </a:r>
          </a:p>
          <a:p>
            <a:r>
              <a:rPr lang="en-US" b="1" dirty="0">
                <a:solidFill>
                  <a:schemeClr val="tx1"/>
                </a:solidFill>
              </a:rPr>
              <a:t>Create D dimensional numeric embedding vectors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PCA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Neural Embedding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Padding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Etc.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FAD268-0773-52CB-6348-0A468FE42675}"/>
              </a:ext>
            </a:extLst>
          </p:cNvPr>
          <p:cNvSpPr/>
          <p:nvPr/>
        </p:nvSpPr>
        <p:spPr>
          <a:xfrm>
            <a:off x="3325581" y="3104774"/>
            <a:ext cx="2643414" cy="3531234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Coarse Quantization</a:t>
            </a:r>
          </a:p>
          <a:p>
            <a:r>
              <a:rPr lang="en-US" b="1" dirty="0">
                <a:solidFill>
                  <a:schemeClr val="tx1"/>
                </a:solidFill>
              </a:rPr>
              <a:t>Reduce scope for ANN search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Inverted file - IVF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IVF Product quantization (IVF-PQ)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Inverted Multi-Index (IMI)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1C1917"/>
                </a:solidFill>
                <a:effectLst/>
                <a:latin typeface="__gtPlanar_9a6492"/>
              </a:rPr>
              <a:t>IVF Hierarchical Navigable Small Worlds (HNSW)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</a:rPr>
              <a:t>Etc</a:t>
            </a:r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057B868-2907-489F-A7AA-7E43FB3CC1A3}"/>
              </a:ext>
            </a:extLst>
          </p:cNvPr>
          <p:cNvSpPr/>
          <p:nvPr/>
        </p:nvSpPr>
        <p:spPr>
          <a:xfrm>
            <a:off x="6427729" y="3104774"/>
            <a:ext cx="2616488" cy="3531234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Fine </a:t>
            </a:r>
            <a:r>
              <a:rPr lang="en-US" sz="2000" b="1" dirty="0" err="1">
                <a:solidFill>
                  <a:schemeClr val="accent2">
                    <a:lumMod val="75000"/>
                  </a:schemeClr>
                </a:solidFill>
              </a:rPr>
              <a:t>Quantizaton</a:t>
            </a:r>
            <a:endParaRPr lang="en-US" sz="2000" b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Further reduce search scope and improve recall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Exhaustive search – Flat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Residual PQ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Locally Sensitive Hashing (LSH)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DABDB3C-F527-7DBC-BD3D-C6B4B99A27F3}"/>
              </a:ext>
            </a:extLst>
          </p:cNvPr>
          <p:cNvSpPr/>
          <p:nvPr/>
        </p:nvSpPr>
        <p:spPr>
          <a:xfrm>
            <a:off x="9502952" y="3104774"/>
            <a:ext cx="2616488" cy="3531234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Search </a:t>
            </a:r>
            <a:r>
              <a:rPr lang="en-US" sz="2000" b="1" dirty="0" err="1">
                <a:solidFill>
                  <a:schemeClr val="accent2">
                    <a:lumMod val="75000"/>
                  </a:schemeClr>
                </a:solidFill>
              </a:rPr>
              <a:t>Refinemnet</a:t>
            </a:r>
            <a:endParaRPr lang="en-US" sz="2000" b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Increase recall for NN search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Flat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chemeClr val="tx1"/>
                </a:solidFill>
                <a:effectLst/>
                <a:latin typeface="__gtPlanar_9a6492"/>
              </a:rPr>
              <a:t>Refine </a:t>
            </a:r>
            <a:r>
              <a:rPr lang="en-US" dirty="0">
                <a:solidFill>
                  <a:schemeClr val="tx1"/>
                </a:solidFill>
                <a:latin typeface="__gtPlanar_9a6492"/>
              </a:rPr>
              <a:t>algorithm</a:t>
            </a:r>
            <a:endParaRPr lang="en-US" i="0" dirty="0">
              <a:solidFill>
                <a:srgbClr val="1C1917"/>
              </a:solidFill>
              <a:effectLst/>
              <a:latin typeface="__gtPlanar_9a6492"/>
            </a:endParaRP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5558B08C-D0B3-CF5E-3160-DA35D5363FBE}"/>
              </a:ext>
            </a:extLst>
          </p:cNvPr>
          <p:cNvSpPr/>
          <p:nvPr/>
        </p:nvSpPr>
        <p:spPr>
          <a:xfrm>
            <a:off x="5990766" y="4655040"/>
            <a:ext cx="420632" cy="440085"/>
          </a:xfrm>
          <a:prstGeom prst="right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084C926F-6491-E28D-1427-C3F12A5B2060}"/>
              </a:ext>
            </a:extLst>
          </p:cNvPr>
          <p:cNvSpPr/>
          <p:nvPr/>
        </p:nvSpPr>
        <p:spPr>
          <a:xfrm>
            <a:off x="2883178" y="4615223"/>
            <a:ext cx="420632" cy="440085"/>
          </a:xfrm>
          <a:prstGeom prst="right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C9F50681-ADDF-1475-FEA8-6BB31A5C0EC6}"/>
              </a:ext>
            </a:extLst>
          </p:cNvPr>
          <p:cNvSpPr/>
          <p:nvPr/>
        </p:nvSpPr>
        <p:spPr>
          <a:xfrm>
            <a:off x="9044217" y="4655040"/>
            <a:ext cx="420632" cy="440085"/>
          </a:xfrm>
          <a:prstGeom prst="right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31006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KD-Trees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13069" y="896078"/>
            <a:ext cx="11345556" cy="14864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Can rapidly perform 3-nearest neighbor query a KD-Tree by following the node splits  </a:t>
            </a:r>
            <a:endParaRPr lang="en-US" sz="2400" dirty="0">
              <a:latin typeface="+mn-lt"/>
            </a:endParaRPr>
          </a:p>
          <a:p>
            <a:r>
              <a:rPr lang="en-US" dirty="0">
                <a:latin typeface="+mn-lt"/>
              </a:rPr>
              <a:t>Start with a new observation, </a:t>
            </a:r>
            <a:r>
              <a:rPr lang="en-US" i="1" dirty="0">
                <a:latin typeface="+mn-lt"/>
              </a:rPr>
              <a:t>Z</a:t>
            </a:r>
            <a:r>
              <a:rPr lang="en-US" dirty="0">
                <a:latin typeface="+mn-lt"/>
              </a:rPr>
              <a:t>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14A7D1F-54C3-B415-BE5C-71BD7253A906}"/>
              </a:ext>
            </a:extLst>
          </p:cNvPr>
          <p:cNvSpPr/>
          <p:nvPr/>
        </p:nvSpPr>
        <p:spPr>
          <a:xfrm>
            <a:off x="7364896" y="2527297"/>
            <a:ext cx="4427882" cy="388123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07FCA7A-4446-F826-CED2-EBC82CEB796E}"/>
              </a:ext>
            </a:extLst>
          </p:cNvPr>
          <p:cNvCxnSpPr/>
          <p:nvPr/>
        </p:nvCxnSpPr>
        <p:spPr>
          <a:xfrm>
            <a:off x="7349986" y="6405114"/>
            <a:ext cx="44477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CBC05C5-E0C5-2566-ECF3-6436D1EE3921}"/>
              </a:ext>
            </a:extLst>
          </p:cNvPr>
          <p:cNvCxnSpPr>
            <a:cxnSpLocks/>
          </p:cNvCxnSpPr>
          <p:nvPr/>
        </p:nvCxnSpPr>
        <p:spPr>
          <a:xfrm flipV="1">
            <a:off x="7349986" y="2479158"/>
            <a:ext cx="14910" cy="39259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E6D8E65-7922-0042-BB6B-75301931E555}"/>
                  </a:ext>
                </a:extLst>
              </p:cNvPr>
              <p:cNvSpPr txBox="1"/>
              <p:nvPr/>
            </p:nvSpPr>
            <p:spPr>
              <a:xfrm>
                <a:off x="11466030" y="6408527"/>
                <a:ext cx="3925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E6D8E65-7922-0042-BB6B-75301931E5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66030" y="6408527"/>
                <a:ext cx="39259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C79F702-D745-C7E9-77AF-0A4A3659C9B3}"/>
                  </a:ext>
                </a:extLst>
              </p:cNvPr>
              <p:cNvSpPr txBox="1"/>
              <p:nvPr/>
            </p:nvSpPr>
            <p:spPr>
              <a:xfrm>
                <a:off x="6957391" y="2509768"/>
                <a:ext cx="3925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C79F702-D745-C7E9-77AF-0A4A3659C9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7391" y="2509768"/>
                <a:ext cx="39259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Oval 15">
            <a:extLst>
              <a:ext uri="{FF2B5EF4-FFF2-40B4-BE49-F238E27FC236}">
                <a16:creationId xmlns:a16="http://schemas.microsoft.com/office/drawing/2014/main" id="{4882EE0D-D6C9-FC10-F5EC-BDC56DC294EE}"/>
              </a:ext>
            </a:extLst>
          </p:cNvPr>
          <p:cNvSpPr/>
          <p:nvPr/>
        </p:nvSpPr>
        <p:spPr>
          <a:xfrm>
            <a:off x="7856881" y="287910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D63A256-B3B0-A451-4A25-FEB6135BE1BA}"/>
              </a:ext>
            </a:extLst>
          </p:cNvPr>
          <p:cNvSpPr/>
          <p:nvPr/>
        </p:nvSpPr>
        <p:spPr>
          <a:xfrm>
            <a:off x="10765733" y="4281623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BAB355B-EC32-114B-7136-B9C0571C7C92}"/>
              </a:ext>
            </a:extLst>
          </p:cNvPr>
          <p:cNvSpPr/>
          <p:nvPr/>
        </p:nvSpPr>
        <p:spPr>
          <a:xfrm>
            <a:off x="10590142" y="315019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33D8D12-9799-0AF8-6DC0-D77BB283106C}"/>
              </a:ext>
            </a:extLst>
          </p:cNvPr>
          <p:cNvSpPr/>
          <p:nvPr/>
        </p:nvSpPr>
        <p:spPr>
          <a:xfrm>
            <a:off x="8702538" y="4051514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374E17F-B031-99CB-0726-F5BB9CB388A4}"/>
              </a:ext>
            </a:extLst>
          </p:cNvPr>
          <p:cNvSpPr/>
          <p:nvPr/>
        </p:nvSpPr>
        <p:spPr>
          <a:xfrm>
            <a:off x="11198086" y="5009001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BF1C086-76F7-15A5-405A-2B1C3535124A}"/>
              </a:ext>
            </a:extLst>
          </p:cNvPr>
          <p:cNvSpPr/>
          <p:nvPr/>
        </p:nvSpPr>
        <p:spPr>
          <a:xfrm>
            <a:off x="8990772" y="292015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6A8FC5B-620D-A1BF-6BC4-873B76FAE647}"/>
              </a:ext>
            </a:extLst>
          </p:cNvPr>
          <p:cNvSpPr/>
          <p:nvPr/>
        </p:nvSpPr>
        <p:spPr>
          <a:xfrm>
            <a:off x="8298346" y="5396182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63E4CEA-3791-C106-5548-5F348370B2DB}"/>
              </a:ext>
            </a:extLst>
          </p:cNvPr>
          <p:cNvSpPr/>
          <p:nvPr/>
        </p:nvSpPr>
        <p:spPr>
          <a:xfrm>
            <a:off x="10189264" y="476960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5833A7A-73B6-90E6-AA10-137E0647752D}"/>
              </a:ext>
            </a:extLst>
          </p:cNvPr>
          <p:cNvSpPr/>
          <p:nvPr/>
        </p:nvSpPr>
        <p:spPr>
          <a:xfrm>
            <a:off x="11451121" y="3632051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B792E8F-50BE-AFEF-FABC-107D4A4117D1}"/>
              </a:ext>
            </a:extLst>
          </p:cNvPr>
          <p:cNvSpPr/>
          <p:nvPr/>
        </p:nvSpPr>
        <p:spPr>
          <a:xfrm>
            <a:off x="9380881" y="440310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C70E88D-9C2B-B5CC-A069-3E0307990DCD}"/>
              </a:ext>
            </a:extLst>
          </p:cNvPr>
          <p:cNvSpPr txBox="1"/>
          <p:nvPr/>
        </p:nvSpPr>
        <p:spPr>
          <a:xfrm>
            <a:off x="7492242" y="2694434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62E297-F486-36A1-62BF-8E11A23ECE19}"/>
              </a:ext>
            </a:extLst>
          </p:cNvPr>
          <p:cNvSpPr txBox="1"/>
          <p:nvPr/>
        </p:nvSpPr>
        <p:spPr>
          <a:xfrm>
            <a:off x="8612877" y="2785829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854F709-8186-272D-99A3-F57F3BB196F6}"/>
              </a:ext>
            </a:extLst>
          </p:cNvPr>
          <p:cNvSpPr txBox="1"/>
          <p:nvPr/>
        </p:nvSpPr>
        <p:spPr>
          <a:xfrm>
            <a:off x="10263806" y="3022834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0C53109-9AE3-4C26-DD27-020538E5C27E}"/>
              </a:ext>
            </a:extLst>
          </p:cNvPr>
          <p:cNvSpPr txBox="1"/>
          <p:nvPr/>
        </p:nvSpPr>
        <p:spPr>
          <a:xfrm>
            <a:off x="8408978" y="3760003"/>
            <a:ext cx="280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A8BF2E9-1917-8178-CD20-D0C2ADC86599}"/>
              </a:ext>
            </a:extLst>
          </p:cNvPr>
          <p:cNvSpPr txBox="1"/>
          <p:nvPr/>
        </p:nvSpPr>
        <p:spPr>
          <a:xfrm>
            <a:off x="8982905" y="4272775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9768283-D911-AC83-FE14-967657CCCC64}"/>
              </a:ext>
            </a:extLst>
          </p:cNvPr>
          <p:cNvSpPr txBox="1"/>
          <p:nvPr/>
        </p:nvSpPr>
        <p:spPr>
          <a:xfrm>
            <a:off x="9818413" y="4658341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34F8A89-DA2A-6C1E-B425-A300F9CD0154}"/>
              </a:ext>
            </a:extLst>
          </p:cNvPr>
          <p:cNvSpPr txBox="1"/>
          <p:nvPr/>
        </p:nvSpPr>
        <p:spPr>
          <a:xfrm>
            <a:off x="10459314" y="4244087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78B79F8-325C-9EB5-4757-47CB697CD9A8}"/>
              </a:ext>
            </a:extLst>
          </p:cNvPr>
          <p:cNvSpPr txBox="1"/>
          <p:nvPr/>
        </p:nvSpPr>
        <p:spPr>
          <a:xfrm>
            <a:off x="7966492" y="5252566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6DF3D48-6FC0-DF4D-CDA2-6A32B45FC249}"/>
              </a:ext>
            </a:extLst>
          </p:cNvPr>
          <p:cNvSpPr txBox="1"/>
          <p:nvPr/>
        </p:nvSpPr>
        <p:spPr>
          <a:xfrm>
            <a:off x="11376370" y="4921224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CB60096-A2F4-8F11-10DF-341F0533FAC5}"/>
              </a:ext>
            </a:extLst>
          </p:cNvPr>
          <p:cNvSpPr txBox="1"/>
          <p:nvPr/>
        </p:nvSpPr>
        <p:spPr>
          <a:xfrm>
            <a:off x="11155844" y="3511675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60AF411-0EBE-76B9-8C90-D8C188D8F8DA}"/>
              </a:ext>
            </a:extLst>
          </p:cNvPr>
          <p:cNvCxnSpPr>
            <a:cxnSpLocks/>
          </p:cNvCxnSpPr>
          <p:nvPr/>
        </p:nvCxnSpPr>
        <p:spPr>
          <a:xfrm flipH="1">
            <a:off x="9424436" y="2548279"/>
            <a:ext cx="955" cy="3873842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568DB51C-B154-2529-4607-53D06FB0F29A}"/>
              </a:ext>
            </a:extLst>
          </p:cNvPr>
          <p:cNvSpPr/>
          <p:nvPr/>
        </p:nvSpPr>
        <p:spPr>
          <a:xfrm>
            <a:off x="3240027" y="2621629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4B7EC58-2157-B3D7-5A45-4D2086343167}"/>
              </a:ext>
            </a:extLst>
          </p:cNvPr>
          <p:cNvCxnSpPr>
            <a:cxnSpLocks/>
          </p:cNvCxnSpPr>
          <p:nvPr/>
        </p:nvCxnSpPr>
        <p:spPr>
          <a:xfrm>
            <a:off x="7364896" y="4092564"/>
            <a:ext cx="2090527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101E55C-DEF2-CD3F-8931-43CBE1B88947}"/>
              </a:ext>
            </a:extLst>
          </p:cNvPr>
          <p:cNvCxnSpPr>
            <a:cxnSpLocks/>
          </p:cNvCxnSpPr>
          <p:nvPr/>
        </p:nvCxnSpPr>
        <p:spPr>
          <a:xfrm>
            <a:off x="9455423" y="4322673"/>
            <a:ext cx="2368342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3AFE30CE-0CAE-3B11-3A32-0B7242BF2BCA}"/>
              </a:ext>
            </a:extLst>
          </p:cNvPr>
          <p:cNvSpPr/>
          <p:nvPr/>
        </p:nvSpPr>
        <p:spPr>
          <a:xfrm>
            <a:off x="1746848" y="3153784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29F85CB-6357-7B43-3130-C07B364FBCDB}"/>
              </a:ext>
            </a:extLst>
          </p:cNvPr>
          <p:cNvSpPr/>
          <p:nvPr/>
        </p:nvSpPr>
        <p:spPr>
          <a:xfrm>
            <a:off x="4414834" y="3264800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G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F456244-7ABE-5C12-903F-8FA0752105EC}"/>
              </a:ext>
            </a:extLst>
          </p:cNvPr>
          <p:cNvCxnSpPr>
            <a:stCxn id="9" idx="3"/>
            <a:endCxn id="42" idx="7"/>
          </p:cNvCxnSpPr>
          <p:nvPr/>
        </p:nvCxnSpPr>
        <p:spPr>
          <a:xfrm flipH="1">
            <a:off x="2244192" y="2901936"/>
            <a:ext cx="1081166" cy="29994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1D0FB67-6220-3AE6-FED2-879E4C650761}"/>
              </a:ext>
            </a:extLst>
          </p:cNvPr>
          <p:cNvCxnSpPr>
            <a:cxnSpLocks/>
            <a:stCxn id="9" idx="5"/>
            <a:endCxn id="43" idx="1"/>
          </p:cNvCxnSpPr>
          <p:nvPr/>
        </p:nvCxnSpPr>
        <p:spPr>
          <a:xfrm>
            <a:off x="3737371" y="2901936"/>
            <a:ext cx="762794" cy="410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A58A6F72-76FE-660E-DC28-3EC4E3413D28}"/>
              </a:ext>
            </a:extLst>
          </p:cNvPr>
          <p:cNvSpPr/>
          <p:nvPr/>
        </p:nvSpPr>
        <p:spPr>
          <a:xfrm>
            <a:off x="8225225" y="3439214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AFE03C2-DE60-CCFB-A77F-BEC30E9155CF}"/>
              </a:ext>
            </a:extLst>
          </p:cNvPr>
          <p:cNvSpPr txBox="1"/>
          <p:nvPr/>
        </p:nvSpPr>
        <p:spPr>
          <a:xfrm>
            <a:off x="7847330" y="3304893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DC7D1A8-C021-4F2B-E7F1-0E198CDAFF57}"/>
              </a:ext>
            </a:extLst>
          </p:cNvPr>
          <p:cNvSpPr/>
          <p:nvPr/>
        </p:nvSpPr>
        <p:spPr>
          <a:xfrm>
            <a:off x="10418837" y="551309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610B140-6A25-B62E-C7F6-5F3785D9D871}"/>
              </a:ext>
            </a:extLst>
          </p:cNvPr>
          <p:cNvSpPr txBox="1"/>
          <p:nvPr/>
        </p:nvSpPr>
        <p:spPr>
          <a:xfrm>
            <a:off x="10040942" y="5378776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C816848-C40C-25C8-78AF-7452AC0ABB9D}"/>
              </a:ext>
            </a:extLst>
          </p:cNvPr>
          <p:cNvSpPr txBox="1"/>
          <p:nvPr/>
        </p:nvSpPr>
        <p:spPr>
          <a:xfrm>
            <a:off x="10112797" y="5385573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K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351E78B-B0C0-3D4B-06B3-811BFFE66575}"/>
              </a:ext>
            </a:extLst>
          </p:cNvPr>
          <p:cNvCxnSpPr>
            <a:cxnSpLocks/>
          </p:cNvCxnSpPr>
          <p:nvPr/>
        </p:nvCxnSpPr>
        <p:spPr>
          <a:xfrm>
            <a:off x="8255761" y="2523885"/>
            <a:ext cx="21262" cy="1591931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AD9637D-3F3A-3487-9AD1-4C3C07B53FC2}"/>
              </a:ext>
            </a:extLst>
          </p:cNvPr>
          <p:cNvCxnSpPr>
            <a:cxnSpLocks/>
          </p:cNvCxnSpPr>
          <p:nvPr/>
        </p:nvCxnSpPr>
        <p:spPr>
          <a:xfrm>
            <a:off x="10620788" y="2513703"/>
            <a:ext cx="0" cy="1803809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8672FF9-DA7F-F779-E35D-7E12ED930755}"/>
              </a:ext>
            </a:extLst>
          </p:cNvPr>
          <p:cNvCxnSpPr>
            <a:cxnSpLocks/>
          </p:cNvCxnSpPr>
          <p:nvPr/>
        </p:nvCxnSpPr>
        <p:spPr>
          <a:xfrm>
            <a:off x="10418837" y="4317512"/>
            <a:ext cx="33885" cy="2087602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D887B628-0321-59C6-FF0F-4FD84385164B}"/>
              </a:ext>
            </a:extLst>
          </p:cNvPr>
          <p:cNvSpPr/>
          <p:nvPr/>
        </p:nvSpPr>
        <p:spPr>
          <a:xfrm>
            <a:off x="2298407" y="3808898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D751162-0736-2CC0-FA92-F0B576CD3F47}"/>
              </a:ext>
            </a:extLst>
          </p:cNvPr>
          <p:cNvSpPr/>
          <p:nvPr/>
        </p:nvSpPr>
        <p:spPr>
          <a:xfrm>
            <a:off x="1103010" y="3787416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8D40D201-84DB-69EB-27B9-A3C0DF23E570}"/>
              </a:ext>
            </a:extLst>
          </p:cNvPr>
          <p:cNvSpPr/>
          <p:nvPr/>
        </p:nvSpPr>
        <p:spPr>
          <a:xfrm>
            <a:off x="5557740" y="3800935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B8089832-E650-C1BE-B24D-9A9D1B4CD49D}"/>
              </a:ext>
            </a:extLst>
          </p:cNvPr>
          <p:cNvSpPr/>
          <p:nvPr/>
        </p:nvSpPr>
        <p:spPr>
          <a:xfrm>
            <a:off x="3240027" y="3808898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52E7AA8F-D874-CD73-E4D3-43A8735B14D9}"/>
              </a:ext>
            </a:extLst>
          </p:cNvPr>
          <p:cNvSpPr/>
          <p:nvPr/>
        </p:nvSpPr>
        <p:spPr>
          <a:xfrm>
            <a:off x="461987" y="4528724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FAF503EE-C18D-71A4-0995-54722E9B0135}"/>
              </a:ext>
            </a:extLst>
          </p:cNvPr>
          <p:cNvSpPr/>
          <p:nvPr/>
        </p:nvSpPr>
        <p:spPr>
          <a:xfrm>
            <a:off x="1513535" y="4528724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A2E21B7-1B61-588C-F3B6-B6B3C30A5E09}"/>
              </a:ext>
            </a:extLst>
          </p:cNvPr>
          <p:cNvSpPr/>
          <p:nvPr/>
        </p:nvSpPr>
        <p:spPr>
          <a:xfrm>
            <a:off x="3799315" y="4514607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ECA19267-DD5A-7898-82CC-B6248D3A4333}"/>
              </a:ext>
            </a:extLst>
          </p:cNvPr>
          <p:cNvSpPr/>
          <p:nvPr/>
        </p:nvSpPr>
        <p:spPr>
          <a:xfrm>
            <a:off x="6348278" y="4536985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885B5B44-A773-FAD7-61F1-1109E129FFBC}"/>
              </a:ext>
            </a:extLst>
          </p:cNvPr>
          <p:cNvSpPr/>
          <p:nvPr/>
        </p:nvSpPr>
        <p:spPr>
          <a:xfrm>
            <a:off x="4853258" y="4536985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BF0109E-3CA5-E5A9-0298-9F3F729993F6}"/>
              </a:ext>
            </a:extLst>
          </p:cNvPr>
          <p:cNvCxnSpPr>
            <a:cxnSpLocks/>
            <a:stCxn id="42" idx="3"/>
            <a:endCxn id="48" idx="0"/>
          </p:cNvCxnSpPr>
          <p:nvPr/>
        </p:nvCxnSpPr>
        <p:spPr>
          <a:xfrm flipH="1">
            <a:off x="1394348" y="3434091"/>
            <a:ext cx="437831" cy="3533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4E52856E-E66D-511E-2BBE-9F73E68E12E7}"/>
              </a:ext>
            </a:extLst>
          </p:cNvPr>
          <p:cNvCxnSpPr>
            <a:cxnSpLocks/>
            <a:stCxn id="42" idx="5"/>
            <a:endCxn id="47" idx="0"/>
          </p:cNvCxnSpPr>
          <p:nvPr/>
        </p:nvCxnSpPr>
        <p:spPr>
          <a:xfrm>
            <a:off x="2244192" y="3434091"/>
            <a:ext cx="345553" cy="3748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5203130-E935-7125-FAE3-414036E27025}"/>
              </a:ext>
            </a:extLst>
          </p:cNvPr>
          <p:cNvCxnSpPr>
            <a:cxnSpLocks/>
            <a:stCxn id="43" idx="3"/>
            <a:endCxn id="55" idx="7"/>
          </p:cNvCxnSpPr>
          <p:nvPr/>
        </p:nvCxnSpPr>
        <p:spPr>
          <a:xfrm flipH="1">
            <a:off x="3737371" y="3545107"/>
            <a:ext cx="762794" cy="3118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FF685035-1E46-E754-171D-042299D5F40D}"/>
              </a:ext>
            </a:extLst>
          </p:cNvPr>
          <p:cNvCxnSpPr>
            <a:cxnSpLocks/>
            <a:stCxn id="43" idx="5"/>
            <a:endCxn id="54" idx="1"/>
          </p:cNvCxnSpPr>
          <p:nvPr/>
        </p:nvCxnSpPr>
        <p:spPr>
          <a:xfrm>
            <a:off x="4912178" y="3545107"/>
            <a:ext cx="730893" cy="3039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D83DA32-F72B-20BF-BB67-C6C827FDE8F6}"/>
              </a:ext>
            </a:extLst>
          </p:cNvPr>
          <p:cNvCxnSpPr>
            <a:cxnSpLocks/>
            <a:stCxn id="55" idx="5"/>
            <a:endCxn id="7" idx="0"/>
          </p:cNvCxnSpPr>
          <p:nvPr/>
        </p:nvCxnSpPr>
        <p:spPr>
          <a:xfrm>
            <a:off x="3737371" y="4089205"/>
            <a:ext cx="353282" cy="4254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30EA0F06-F88E-89F0-6634-EC6FD442F9F4}"/>
              </a:ext>
            </a:extLst>
          </p:cNvPr>
          <p:cNvCxnSpPr>
            <a:cxnSpLocks/>
            <a:stCxn id="48" idx="5"/>
            <a:endCxn id="58" idx="0"/>
          </p:cNvCxnSpPr>
          <p:nvPr/>
        </p:nvCxnSpPr>
        <p:spPr>
          <a:xfrm>
            <a:off x="1600354" y="4067723"/>
            <a:ext cx="204519" cy="4610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F79CC311-AA18-6439-F4B3-FA3172F83C6A}"/>
              </a:ext>
            </a:extLst>
          </p:cNvPr>
          <p:cNvCxnSpPr>
            <a:cxnSpLocks/>
            <a:stCxn id="48" idx="3"/>
            <a:endCxn id="57" idx="0"/>
          </p:cNvCxnSpPr>
          <p:nvPr/>
        </p:nvCxnSpPr>
        <p:spPr>
          <a:xfrm flipH="1">
            <a:off x="753325" y="4067723"/>
            <a:ext cx="435016" cy="4610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C1876754-C553-08D9-845F-E4294CA61C06}"/>
              </a:ext>
            </a:extLst>
          </p:cNvPr>
          <p:cNvCxnSpPr>
            <a:cxnSpLocks/>
            <a:stCxn id="54" idx="3"/>
            <a:endCxn id="56" idx="0"/>
          </p:cNvCxnSpPr>
          <p:nvPr/>
        </p:nvCxnSpPr>
        <p:spPr>
          <a:xfrm flipH="1">
            <a:off x="5144596" y="4081242"/>
            <a:ext cx="498475" cy="4557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93C13351-D54B-60A6-74E9-BCA7CA38C681}"/>
              </a:ext>
            </a:extLst>
          </p:cNvPr>
          <p:cNvCxnSpPr>
            <a:cxnSpLocks/>
            <a:stCxn id="54" idx="5"/>
            <a:endCxn id="44" idx="0"/>
          </p:cNvCxnSpPr>
          <p:nvPr/>
        </p:nvCxnSpPr>
        <p:spPr>
          <a:xfrm>
            <a:off x="6055084" y="4081242"/>
            <a:ext cx="584532" cy="4557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15888444-9857-B7CF-973B-B7CB5193D53C}"/>
              </a:ext>
            </a:extLst>
          </p:cNvPr>
          <p:cNvSpPr/>
          <p:nvPr/>
        </p:nvSpPr>
        <p:spPr>
          <a:xfrm>
            <a:off x="10934084" y="4890146"/>
            <a:ext cx="74542" cy="821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8CFB3A-E67B-0361-1345-51BCBD9AE28E}"/>
              </a:ext>
            </a:extLst>
          </p:cNvPr>
          <p:cNvSpPr txBox="1"/>
          <p:nvPr/>
        </p:nvSpPr>
        <p:spPr>
          <a:xfrm>
            <a:off x="10607753" y="4746530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Z</a:t>
            </a:r>
          </a:p>
        </p:txBody>
      </p:sp>
    </p:spTree>
    <p:extLst>
      <p:ext uri="{BB962C8B-B14F-4D97-AF65-F5344CB8AC3E}">
        <p14:creationId xmlns:p14="http://schemas.microsoft.com/office/powerpoint/2010/main" val="310910149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KD-Trees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27979" y="896078"/>
                <a:ext cx="11330645" cy="1486485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Can rapidly 3-nearest neighbor query a KD-Tree by following the node splits  </a:t>
                </a:r>
                <a:endParaRPr lang="en-US" sz="2400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The 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for </a:t>
                </a:r>
                <a:r>
                  <a:rPr lang="en-US" i="1" dirty="0">
                    <a:latin typeface="+mn-lt"/>
                  </a:rPr>
                  <a:t>Z</a:t>
                </a:r>
                <a:r>
                  <a:rPr lang="en-US" dirty="0">
                    <a:latin typeface="+mn-lt"/>
                  </a:rPr>
                  <a:t> is greater 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of </a:t>
                </a:r>
                <a:r>
                  <a:rPr lang="en-US" i="1" dirty="0">
                    <a:latin typeface="+mn-lt"/>
                  </a:rPr>
                  <a:t>E</a:t>
                </a:r>
              </a:p>
              <a:p>
                <a:r>
                  <a:rPr lang="en-US" dirty="0">
                    <a:latin typeface="+mn-lt"/>
                  </a:rPr>
                  <a:t>So branch right to </a:t>
                </a:r>
                <a:r>
                  <a:rPr lang="en-US" i="1" dirty="0">
                    <a:latin typeface="+mn-lt"/>
                  </a:rPr>
                  <a:t>G, </a:t>
                </a:r>
                <a:r>
                  <a:rPr lang="en-US" dirty="0">
                    <a:latin typeface="+mn-lt"/>
                  </a:rPr>
                  <a:t>find distance 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27979" y="896078"/>
                <a:ext cx="11330645" cy="1486485"/>
              </a:xfrm>
              <a:blipFill>
                <a:blip r:embed="rId3"/>
                <a:stretch>
                  <a:fillRect l="-1130" t="-9426" r="-108" b="-11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B14A7D1F-54C3-B415-BE5C-71BD7253A906}"/>
              </a:ext>
            </a:extLst>
          </p:cNvPr>
          <p:cNvSpPr/>
          <p:nvPr/>
        </p:nvSpPr>
        <p:spPr>
          <a:xfrm>
            <a:off x="7364896" y="2527297"/>
            <a:ext cx="4427882" cy="388123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07FCA7A-4446-F826-CED2-EBC82CEB796E}"/>
              </a:ext>
            </a:extLst>
          </p:cNvPr>
          <p:cNvCxnSpPr/>
          <p:nvPr/>
        </p:nvCxnSpPr>
        <p:spPr>
          <a:xfrm>
            <a:off x="7349986" y="6405114"/>
            <a:ext cx="44477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CBC05C5-E0C5-2566-ECF3-6436D1EE3921}"/>
              </a:ext>
            </a:extLst>
          </p:cNvPr>
          <p:cNvCxnSpPr>
            <a:cxnSpLocks/>
          </p:cNvCxnSpPr>
          <p:nvPr/>
        </p:nvCxnSpPr>
        <p:spPr>
          <a:xfrm flipV="1">
            <a:off x="7349986" y="2479158"/>
            <a:ext cx="14910" cy="39259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E6D8E65-7922-0042-BB6B-75301931E555}"/>
                  </a:ext>
                </a:extLst>
              </p:cNvPr>
              <p:cNvSpPr txBox="1"/>
              <p:nvPr/>
            </p:nvSpPr>
            <p:spPr>
              <a:xfrm>
                <a:off x="11466030" y="6408527"/>
                <a:ext cx="3925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E6D8E65-7922-0042-BB6B-75301931E5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66030" y="6408527"/>
                <a:ext cx="39259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C79F702-D745-C7E9-77AF-0A4A3659C9B3}"/>
                  </a:ext>
                </a:extLst>
              </p:cNvPr>
              <p:cNvSpPr txBox="1"/>
              <p:nvPr/>
            </p:nvSpPr>
            <p:spPr>
              <a:xfrm>
                <a:off x="6957391" y="2509768"/>
                <a:ext cx="3925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C79F702-D745-C7E9-77AF-0A4A3659C9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7391" y="2509768"/>
                <a:ext cx="39259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Oval 15">
            <a:extLst>
              <a:ext uri="{FF2B5EF4-FFF2-40B4-BE49-F238E27FC236}">
                <a16:creationId xmlns:a16="http://schemas.microsoft.com/office/drawing/2014/main" id="{4882EE0D-D6C9-FC10-F5EC-BDC56DC294EE}"/>
              </a:ext>
            </a:extLst>
          </p:cNvPr>
          <p:cNvSpPr/>
          <p:nvPr/>
        </p:nvSpPr>
        <p:spPr>
          <a:xfrm>
            <a:off x="7856881" y="287910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D63A256-B3B0-A451-4A25-FEB6135BE1BA}"/>
              </a:ext>
            </a:extLst>
          </p:cNvPr>
          <p:cNvSpPr/>
          <p:nvPr/>
        </p:nvSpPr>
        <p:spPr>
          <a:xfrm>
            <a:off x="10765733" y="4281623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BAB355B-EC32-114B-7136-B9C0571C7C92}"/>
              </a:ext>
            </a:extLst>
          </p:cNvPr>
          <p:cNvSpPr/>
          <p:nvPr/>
        </p:nvSpPr>
        <p:spPr>
          <a:xfrm>
            <a:off x="10590142" y="315019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33D8D12-9799-0AF8-6DC0-D77BB283106C}"/>
              </a:ext>
            </a:extLst>
          </p:cNvPr>
          <p:cNvSpPr/>
          <p:nvPr/>
        </p:nvSpPr>
        <p:spPr>
          <a:xfrm>
            <a:off x="8702538" y="4051514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374E17F-B031-99CB-0726-F5BB9CB388A4}"/>
              </a:ext>
            </a:extLst>
          </p:cNvPr>
          <p:cNvSpPr/>
          <p:nvPr/>
        </p:nvSpPr>
        <p:spPr>
          <a:xfrm>
            <a:off x="11198086" y="5009001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BF1C086-76F7-15A5-405A-2B1C3535124A}"/>
              </a:ext>
            </a:extLst>
          </p:cNvPr>
          <p:cNvSpPr/>
          <p:nvPr/>
        </p:nvSpPr>
        <p:spPr>
          <a:xfrm>
            <a:off x="8990772" y="292015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6A8FC5B-620D-A1BF-6BC4-873B76FAE647}"/>
              </a:ext>
            </a:extLst>
          </p:cNvPr>
          <p:cNvSpPr/>
          <p:nvPr/>
        </p:nvSpPr>
        <p:spPr>
          <a:xfrm>
            <a:off x="8298346" y="5396182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63E4CEA-3791-C106-5548-5F348370B2DB}"/>
              </a:ext>
            </a:extLst>
          </p:cNvPr>
          <p:cNvSpPr/>
          <p:nvPr/>
        </p:nvSpPr>
        <p:spPr>
          <a:xfrm>
            <a:off x="10189264" y="476960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5833A7A-73B6-90E6-AA10-137E0647752D}"/>
              </a:ext>
            </a:extLst>
          </p:cNvPr>
          <p:cNvSpPr/>
          <p:nvPr/>
        </p:nvSpPr>
        <p:spPr>
          <a:xfrm>
            <a:off x="11451121" y="3632051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B792E8F-50BE-AFEF-FABC-107D4A4117D1}"/>
              </a:ext>
            </a:extLst>
          </p:cNvPr>
          <p:cNvSpPr/>
          <p:nvPr/>
        </p:nvSpPr>
        <p:spPr>
          <a:xfrm>
            <a:off x="9380881" y="440310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C70E88D-9C2B-B5CC-A069-3E0307990DCD}"/>
              </a:ext>
            </a:extLst>
          </p:cNvPr>
          <p:cNvSpPr txBox="1"/>
          <p:nvPr/>
        </p:nvSpPr>
        <p:spPr>
          <a:xfrm>
            <a:off x="7492242" y="2694434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62E297-F486-36A1-62BF-8E11A23ECE19}"/>
              </a:ext>
            </a:extLst>
          </p:cNvPr>
          <p:cNvSpPr txBox="1"/>
          <p:nvPr/>
        </p:nvSpPr>
        <p:spPr>
          <a:xfrm>
            <a:off x="8612877" y="2785829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854F709-8186-272D-99A3-F57F3BB196F6}"/>
              </a:ext>
            </a:extLst>
          </p:cNvPr>
          <p:cNvSpPr txBox="1"/>
          <p:nvPr/>
        </p:nvSpPr>
        <p:spPr>
          <a:xfrm>
            <a:off x="10263806" y="3022834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0C53109-9AE3-4C26-DD27-020538E5C27E}"/>
              </a:ext>
            </a:extLst>
          </p:cNvPr>
          <p:cNvSpPr txBox="1"/>
          <p:nvPr/>
        </p:nvSpPr>
        <p:spPr>
          <a:xfrm>
            <a:off x="8408978" y="3760003"/>
            <a:ext cx="280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A8BF2E9-1917-8178-CD20-D0C2ADC86599}"/>
              </a:ext>
            </a:extLst>
          </p:cNvPr>
          <p:cNvSpPr txBox="1"/>
          <p:nvPr/>
        </p:nvSpPr>
        <p:spPr>
          <a:xfrm>
            <a:off x="8982905" y="4272775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9768283-D911-AC83-FE14-967657CCCC64}"/>
              </a:ext>
            </a:extLst>
          </p:cNvPr>
          <p:cNvSpPr txBox="1"/>
          <p:nvPr/>
        </p:nvSpPr>
        <p:spPr>
          <a:xfrm>
            <a:off x="9818413" y="4658341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34F8A89-DA2A-6C1E-B425-A300F9CD0154}"/>
              </a:ext>
            </a:extLst>
          </p:cNvPr>
          <p:cNvSpPr txBox="1"/>
          <p:nvPr/>
        </p:nvSpPr>
        <p:spPr>
          <a:xfrm>
            <a:off x="10459314" y="4244087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78B79F8-325C-9EB5-4757-47CB697CD9A8}"/>
              </a:ext>
            </a:extLst>
          </p:cNvPr>
          <p:cNvSpPr txBox="1"/>
          <p:nvPr/>
        </p:nvSpPr>
        <p:spPr>
          <a:xfrm>
            <a:off x="7966492" y="5252566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6DF3D48-6FC0-DF4D-CDA2-6A32B45FC249}"/>
              </a:ext>
            </a:extLst>
          </p:cNvPr>
          <p:cNvSpPr txBox="1"/>
          <p:nvPr/>
        </p:nvSpPr>
        <p:spPr>
          <a:xfrm>
            <a:off x="11376370" y="4921224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CB60096-A2F4-8F11-10DF-341F0533FAC5}"/>
              </a:ext>
            </a:extLst>
          </p:cNvPr>
          <p:cNvSpPr txBox="1"/>
          <p:nvPr/>
        </p:nvSpPr>
        <p:spPr>
          <a:xfrm>
            <a:off x="11155844" y="3511675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60AF411-0EBE-76B9-8C90-D8C188D8F8DA}"/>
              </a:ext>
            </a:extLst>
          </p:cNvPr>
          <p:cNvCxnSpPr>
            <a:cxnSpLocks/>
          </p:cNvCxnSpPr>
          <p:nvPr/>
        </p:nvCxnSpPr>
        <p:spPr>
          <a:xfrm flipH="1">
            <a:off x="9424436" y="2548279"/>
            <a:ext cx="955" cy="3873842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568DB51C-B154-2529-4607-53D06FB0F29A}"/>
              </a:ext>
            </a:extLst>
          </p:cNvPr>
          <p:cNvSpPr/>
          <p:nvPr/>
        </p:nvSpPr>
        <p:spPr>
          <a:xfrm>
            <a:off x="3240027" y="2621629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4B7EC58-2157-B3D7-5A45-4D2086343167}"/>
              </a:ext>
            </a:extLst>
          </p:cNvPr>
          <p:cNvCxnSpPr>
            <a:cxnSpLocks/>
          </p:cNvCxnSpPr>
          <p:nvPr/>
        </p:nvCxnSpPr>
        <p:spPr>
          <a:xfrm>
            <a:off x="7364896" y="4092564"/>
            <a:ext cx="2090527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101E55C-DEF2-CD3F-8931-43CBE1B88947}"/>
              </a:ext>
            </a:extLst>
          </p:cNvPr>
          <p:cNvCxnSpPr>
            <a:cxnSpLocks/>
          </p:cNvCxnSpPr>
          <p:nvPr/>
        </p:nvCxnSpPr>
        <p:spPr>
          <a:xfrm>
            <a:off x="9455423" y="4322673"/>
            <a:ext cx="2368342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3AFE30CE-0CAE-3B11-3A32-0B7242BF2BCA}"/>
              </a:ext>
            </a:extLst>
          </p:cNvPr>
          <p:cNvSpPr/>
          <p:nvPr/>
        </p:nvSpPr>
        <p:spPr>
          <a:xfrm>
            <a:off x="1746848" y="3153784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29F85CB-6357-7B43-3130-C07B364FBCDB}"/>
              </a:ext>
            </a:extLst>
          </p:cNvPr>
          <p:cNvSpPr/>
          <p:nvPr/>
        </p:nvSpPr>
        <p:spPr>
          <a:xfrm>
            <a:off x="4414834" y="3264800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G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F456244-7ABE-5C12-903F-8FA0752105EC}"/>
              </a:ext>
            </a:extLst>
          </p:cNvPr>
          <p:cNvCxnSpPr>
            <a:stCxn id="9" idx="3"/>
            <a:endCxn id="42" idx="7"/>
          </p:cNvCxnSpPr>
          <p:nvPr/>
        </p:nvCxnSpPr>
        <p:spPr>
          <a:xfrm flipH="1">
            <a:off x="2244192" y="2901936"/>
            <a:ext cx="1081166" cy="29994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1D0FB67-6220-3AE6-FED2-879E4C650761}"/>
              </a:ext>
            </a:extLst>
          </p:cNvPr>
          <p:cNvCxnSpPr>
            <a:cxnSpLocks/>
            <a:stCxn id="9" idx="5"/>
            <a:endCxn id="43" idx="1"/>
          </p:cNvCxnSpPr>
          <p:nvPr/>
        </p:nvCxnSpPr>
        <p:spPr>
          <a:xfrm>
            <a:off x="3737371" y="2901936"/>
            <a:ext cx="762794" cy="410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A58A6F72-76FE-660E-DC28-3EC4E3413D28}"/>
              </a:ext>
            </a:extLst>
          </p:cNvPr>
          <p:cNvSpPr/>
          <p:nvPr/>
        </p:nvSpPr>
        <p:spPr>
          <a:xfrm>
            <a:off x="8225225" y="3439214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AFE03C2-DE60-CCFB-A77F-BEC30E9155CF}"/>
              </a:ext>
            </a:extLst>
          </p:cNvPr>
          <p:cNvSpPr txBox="1"/>
          <p:nvPr/>
        </p:nvSpPr>
        <p:spPr>
          <a:xfrm>
            <a:off x="7847330" y="3304893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DC7D1A8-C021-4F2B-E7F1-0E198CDAFF57}"/>
              </a:ext>
            </a:extLst>
          </p:cNvPr>
          <p:cNvSpPr/>
          <p:nvPr/>
        </p:nvSpPr>
        <p:spPr>
          <a:xfrm>
            <a:off x="10418837" y="551309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610B140-6A25-B62E-C7F6-5F3785D9D871}"/>
              </a:ext>
            </a:extLst>
          </p:cNvPr>
          <p:cNvSpPr txBox="1"/>
          <p:nvPr/>
        </p:nvSpPr>
        <p:spPr>
          <a:xfrm>
            <a:off x="10040942" y="5378776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C816848-C40C-25C8-78AF-7452AC0ABB9D}"/>
              </a:ext>
            </a:extLst>
          </p:cNvPr>
          <p:cNvSpPr txBox="1"/>
          <p:nvPr/>
        </p:nvSpPr>
        <p:spPr>
          <a:xfrm>
            <a:off x="10112797" y="5385573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K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351E78B-B0C0-3D4B-06B3-811BFFE66575}"/>
              </a:ext>
            </a:extLst>
          </p:cNvPr>
          <p:cNvCxnSpPr>
            <a:cxnSpLocks/>
          </p:cNvCxnSpPr>
          <p:nvPr/>
        </p:nvCxnSpPr>
        <p:spPr>
          <a:xfrm>
            <a:off x="8255761" y="2523885"/>
            <a:ext cx="21262" cy="1591931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AD9637D-3F3A-3487-9AD1-4C3C07B53FC2}"/>
              </a:ext>
            </a:extLst>
          </p:cNvPr>
          <p:cNvCxnSpPr>
            <a:cxnSpLocks/>
          </p:cNvCxnSpPr>
          <p:nvPr/>
        </p:nvCxnSpPr>
        <p:spPr>
          <a:xfrm>
            <a:off x="10620788" y="2513703"/>
            <a:ext cx="0" cy="1803809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8672FF9-DA7F-F779-E35D-7E12ED930755}"/>
              </a:ext>
            </a:extLst>
          </p:cNvPr>
          <p:cNvCxnSpPr>
            <a:cxnSpLocks/>
          </p:cNvCxnSpPr>
          <p:nvPr/>
        </p:nvCxnSpPr>
        <p:spPr>
          <a:xfrm>
            <a:off x="10418837" y="4317512"/>
            <a:ext cx="33885" cy="2087602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D887B628-0321-59C6-FF0F-4FD84385164B}"/>
              </a:ext>
            </a:extLst>
          </p:cNvPr>
          <p:cNvSpPr/>
          <p:nvPr/>
        </p:nvSpPr>
        <p:spPr>
          <a:xfrm>
            <a:off x="2298407" y="3808898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D751162-0736-2CC0-FA92-F0B576CD3F47}"/>
              </a:ext>
            </a:extLst>
          </p:cNvPr>
          <p:cNvSpPr/>
          <p:nvPr/>
        </p:nvSpPr>
        <p:spPr>
          <a:xfrm>
            <a:off x="1103010" y="3787416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8D40D201-84DB-69EB-27B9-A3C0DF23E570}"/>
              </a:ext>
            </a:extLst>
          </p:cNvPr>
          <p:cNvSpPr/>
          <p:nvPr/>
        </p:nvSpPr>
        <p:spPr>
          <a:xfrm>
            <a:off x="5557740" y="3800935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B8089832-E650-C1BE-B24D-9A9D1B4CD49D}"/>
              </a:ext>
            </a:extLst>
          </p:cNvPr>
          <p:cNvSpPr/>
          <p:nvPr/>
        </p:nvSpPr>
        <p:spPr>
          <a:xfrm>
            <a:off x="3240027" y="3808898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52E7AA8F-D874-CD73-E4D3-43A8735B14D9}"/>
              </a:ext>
            </a:extLst>
          </p:cNvPr>
          <p:cNvSpPr/>
          <p:nvPr/>
        </p:nvSpPr>
        <p:spPr>
          <a:xfrm>
            <a:off x="461987" y="4528724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FAF503EE-C18D-71A4-0995-54722E9B0135}"/>
              </a:ext>
            </a:extLst>
          </p:cNvPr>
          <p:cNvSpPr/>
          <p:nvPr/>
        </p:nvSpPr>
        <p:spPr>
          <a:xfrm>
            <a:off x="1513535" y="4528724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A2E21B7-1B61-588C-F3B6-B6B3C30A5E09}"/>
              </a:ext>
            </a:extLst>
          </p:cNvPr>
          <p:cNvSpPr/>
          <p:nvPr/>
        </p:nvSpPr>
        <p:spPr>
          <a:xfrm>
            <a:off x="3799315" y="4514607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ECA19267-DD5A-7898-82CC-B6248D3A4333}"/>
              </a:ext>
            </a:extLst>
          </p:cNvPr>
          <p:cNvSpPr/>
          <p:nvPr/>
        </p:nvSpPr>
        <p:spPr>
          <a:xfrm>
            <a:off x="6348278" y="4536985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885B5B44-A773-FAD7-61F1-1109E129FFBC}"/>
              </a:ext>
            </a:extLst>
          </p:cNvPr>
          <p:cNvSpPr/>
          <p:nvPr/>
        </p:nvSpPr>
        <p:spPr>
          <a:xfrm>
            <a:off x="4853258" y="4536985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BF0109E-3CA5-E5A9-0298-9F3F729993F6}"/>
              </a:ext>
            </a:extLst>
          </p:cNvPr>
          <p:cNvCxnSpPr>
            <a:cxnSpLocks/>
            <a:stCxn id="42" idx="3"/>
            <a:endCxn id="48" idx="0"/>
          </p:cNvCxnSpPr>
          <p:nvPr/>
        </p:nvCxnSpPr>
        <p:spPr>
          <a:xfrm flipH="1">
            <a:off x="1394348" y="3434091"/>
            <a:ext cx="437831" cy="3533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4E52856E-E66D-511E-2BBE-9F73E68E12E7}"/>
              </a:ext>
            </a:extLst>
          </p:cNvPr>
          <p:cNvCxnSpPr>
            <a:cxnSpLocks/>
            <a:stCxn id="42" idx="5"/>
            <a:endCxn id="47" idx="0"/>
          </p:cNvCxnSpPr>
          <p:nvPr/>
        </p:nvCxnSpPr>
        <p:spPr>
          <a:xfrm>
            <a:off x="2244192" y="3434091"/>
            <a:ext cx="345553" cy="3748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5203130-E935-7125-FAE3-414036E27025}"/>
              </a:ext>
            </a:extLst>
          </p:cNvPr>
          <p:cNvCxnSpPr>
            <a:cxnSpLocks/>
            <a:stCxn id="43" idx="3"/>
            <a:endCxn id="55" idx="7"/>
          </p:cNvCxnSpPr>
          <p:nvPr/>
        </p:nvCxnSpPr>
        <p:spPr>
          <a:xfrm flipH="1">
            <a:off x="3737371" y="3545107"/>
            <a:ext cx="762794" cy="3118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FF685035-1E46-E754-171D-042299D5F40D}"/>
              </a:ext>
            </a:extLst>
          </p:cNvPr>
          <p:cNvCxnSpPr>
            <a:cxnSpLocks/>
            <a:stCxn id="43" idx="5"/>
            <a:endCxn id="54" idx="1"/>
          </p:cNvCxnSpPr>
          <p:nvPr/>
        </p:nvCxnSpPr>
        <p:spPr>
          <a:xfrm>
            <a:off x="4912178" y="3545107"/>
            <a:ext cx="730893" cy="3039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D83DA32-F72B-20BF-BB67-C6C827FDE8F6}"/>
              </a:ext>
            </a:extLst>
          </p:cNvPr>
          <p:cNvCxnSpPr>
            <a:cxnSpLocks/>
            <a:stCxn id="55" idx="5"/>
            <a:endCxn id="7" idx="0"/>
          </p:cNvCxnSpPr>
          <p:nvPr/>
        </p:nvCxnSpPr>
        <p:spPr>
          <a:xfrm>
            <a:off x="3737371" y="4089205"/>
            <a:ext cx="353282" cy="4254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30EA0F06-F88E-89F0-6634-EC6FD442F9F4}"/>
              </a:ext>
            </a:extLst>
          </p:cNvPr>
          <p:cNvCxnSpPr>
            <a:cxnSpLocks/>
            <a:stCxn id="48" idx="5"/>
            <a:endCxn id="58" idx="0"/>
          </p:cNvCxnSpPr>
          <p:nvPr/>
        </p:nvCxnSpPr>
        <p:spPr>
          <a:xfrm>
            <a:off x="1600354" y="4067723"/>
            <a:ext cx="204519" cy="4610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F79CC311-AA18-6439-F4B3-FA3172F83C6A}"/>
              </a:ext>
            </a:extLst>
          </p:cNvPr>
          <p:cNvCxnSpPr>
            <a:cxnSpLocks/>
            <a:stCxn id="48" idx="3"/>
            <a:endCxn id="57" idx="0"/>
          </p:cNvCxnSpPr>
          <p:nvPr/>
        </p:nvCxnSpPr>
        <p:spPr>
          <a:xfrm flipH="1">
            <a:off x="753325" y="4067723"/>
            <a:ext cx="435016" cy="4610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C1876754-C553-08D9-845F-E4294CA61C06}"/>
              </a:ext>
            </a:extLst>
          </p:cNvPr>
          <p:cNvCxnSpPr>
            <a:cxnSpLocks/>
            <a:stCxn id="54" idx="3"/>
            <a:endCxn id="56" idx="0"/>
          </p:cNvCxnSpPr>
          <p:nvPr/>
        </p:nvCxnSpPr>
        <p:spPr>
          <a:xfrm flipH="1">
            <a:off x="5144596" y="4081242"/>
            <a:ext cx="498475" cy="4557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93C13351-D54B-60A6-74E9-BCA7CA38C681}"/>
              </a:ext>
            </a:extLst>
          </p:cNvPr>
          <p:cNvCxnSpPr>
            <a:cxnSpLocks/>
            <a:stCxn id="54" idx="5"/>
            <a:endCxn id="44" idx="0"/>
          </p:cNvCxnSpPr>
          <p:nvPr/>
        </p:nvCxnSpPr>
        <p:spPr>
          <a:xfrm>
            <a:off x="6055084" y="4081242"/>
            <a:ext cx="584532" cy="4557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15888444-9857-B7CF-973B-B7CB5193D53C}"/>
              </a:ext>
            </a:extLst>
          </p:cNvPr>
          <p:cNvSpPr/>
          <p:nvPr/>
        </p:nvSpPr>
        <p:spPr>
          <a:xfrm>
            <a:off x="10934084" y="4890146"/>
            <a:ext cx="74542" cy="821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8CFB3A-E67B-0361-1345-51BCBD9AE28E}"/>
              </a:ext>
            </a:extLst>
          </p:cNvPr>
          <p:cNvSpPr txBox="1"/>
          <p:nvPr/>
        </p:nvSpPr>
        <p:spPr>
          <a:xfrm>
            <a:off x="10607753" y="4746530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Z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22E945C-7EBC-B523-EC72-1560AB6072CE}"/>
              </a:ext>
            </a:extLst>
          </p:cNvPr>
          <p:cNvCxnSpPr/>
          <p:nvPr/>
        </p:nvCxnSpPr>
        <p:spPr>
          <a:xfrm>
            <a:off x="3909060" y="2621629"/>
            <a:ext cx="944198" cy="528568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2BDBA73-0EDA-A63F-883F-E3FC5B31196B}"/>
              </a:ext>
            </a:extLst>
          </p:cNvPr>
          <p:cNvCxnSpPr/>
          <p:nvPr/>
        </p:nvCxnSpPr>
        <p:spPr>
          <a:xfrm>
            <a:off x="10829359" y="4351700"/>
            <a:ext cx="141996" cy="538446"/>
          </a:xfrm>
          <a:prstGeom prst="straightConnector1">
            <a:avLst/>
          </a:prstGeom>
          <a:ln w="254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73490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KD-Trees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483249" y="896078"/>
                <a:ext cx="11375376" cy="1486485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Can rapidly 3-nearest neighbor query a KD-Tree by following the node splits  </a:t>
                </a:r>
                <a:endParaRPr lang="en-US" sz="2400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The 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for </a:t>
                </a:r>
                <a:r>
                  <a:rPr lang="en-US" i="1" dirty="0">
                    <a:latin typeface="+mn-lt"/>
                  </a:rPr>
                  <a:t>Z</a:t>
                </a:r>
                <a:r>
                  <a:rPr lang="en-US" dirty="0">
                    <a:latin typeface="+mn-lt"/>
                  </a:rPr>
                  <a:t> is less 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of </a:t>
                </a:r>
                <a:r>
                  <a:rPr lang="en-US" i="1" dirty="0">
                    <a:latin typeface="+mn-lt"/>
                  </a:rPr>
                  <a:t>G</a:t>
                </a:r>
              </a:p>
              <a:p>
                <a:r>
                  <a:rPr lang="en-US" dirty="0">
                    <a:latin typeface="+mn-lt"/>
                  </a:rPr>
                  <a:t>So branch right to </a:t>
                </a:r>
                <a:r>
                  <a:rPr lang="en-US" i="1" dirty="0">
                    <a:latin typeface="+mn-lt"/>
                  </a:rPr>
                  <a:t>K</a:t>
                </a:r>
                <a:r>
                  <a:rPr lang="en-US" dirty="0">
                    <a:latin typeface="+mn-lt"/>
                  </a:rPr>
                  <a:t>, find distance  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483249" y="896078"/>
                <a:ext cx="11375376" cy="1486485"/>
              </a:xfrm>
              <a:blipFill>
                <a:blip r:embed="rId3"/>
                <a:stretch>
                  <a:fillRect l="-1072" t="-9426" b="-11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B14A7D1F-54C3-B415-BE5C-71BD7253A906}"/>
              </a:ext>
            </a:extLst>
          </p:cNvPr>
          <p:cNvSpPr/>
          <p:nvPr/>
        </p:nvSpPr>
        <p:spPr>
          <a:xfrm>
            <a:off x="7364896" y="2527297"/>
            <a:ext cx="4427882" cy="388123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07FCA7A-4446-F826-CED2-EBC82CEB796E}"/>
              </a:ext>
            </a:extLst>
          </p:cNvPr>
          <p:cNvCxnSpPr/>
          <p:nvPr/>
        </p:nvCxnSpPr>
        <p:spPr>
          <a:xfrm>
            <a:off x="7349986" y="6405114"/>
            <a:ext cx="44477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CBC05C5-E0C5-2566-ECF3-6436D1EE3921}"/>
              </a:ext>
            </a:extLst>
          </p:cNvPr>
          <p:cNvCxnSpPr>
            <a:cxnSpLocks/>
          </p:cNvCxnSpPr>
          <p:nvPr/>
        </p:nvCxnSpPr>
        <p:spPr>
          <a:xfrm flipV="1">
            <a:off x="7349986" y="2479158"/>
            <a:ext cx="14910" cy="39259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E6D8E65-7922-0042-BB6B-75301931E555}"/>
                  </a:ext>
                </a:extLst>
              </p:cNvPr>
              <p:cNvSpPr txBox="1"/>
              <p:nvPr/>
            </p:nvSpPr>
            <p:spPr>
              <a:xfrm>
                <a:off x="11466030" y="6408527"/>
                <a:ext cx="3925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E6D8E65-7922-0042-BB6B-75301931E5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66030" y="6408527"/>
                <a:ext cx="39259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C79F702-D745-C7E9-77AF-0A4A3659C9B3}"/>
                  </a:ext>
                </a:extLst>
              </p:cNvPr>
              <p:cNvSpPr txBox="1"/>
              <p:nvPr/>
            </p:nvSpPr>
            <p:spPr>
              <a:xfrm>
                <a:off x="6957391" y="2509768"/>
                <a:ext cx="3925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C79F702-D745-C7E9-77AF-0A4A3659C9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7391" y="2509768"/>
                <a:ext cx="39259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Oval 15">
            <a:extLst>
              <a:ext uri="{FF2B5EF4-FFF2-40B4-BE49-F238E27FC236}">
                <a16:creationId xmlns:a16="http://schemas.microsoft.com/office/drawing/2014/main" id="{4882EE0D-D6C9-FC10-F5EC-BDC56DC294EE}"/>
              </a:ext>
            </a:extLst>
          </p:cNvPr>
          <p:cNvSpPr/>
          <p:nvPr/>
        </p:nvSpPr>
        <p:spPr>
          <a:xfrm>
            <a:off x="7856881" y="287910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D63A256-B3B0-A451-4A25-FEB6135BE1BA}"/>
              </a:ext>
            </a:extLst>
          </p:cNvPr>
          <p:cNvSpPr/>
          <p:nvPr/>
        </p:nvSpPr>
        <p:spPr>
          <a:xfrm>
            <a:off x="10765733" y="4281623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BAB355B-EC32-114B-7136-B9C0571C7C92}"/>
              </a:ext>
            </a:extLst>
          </p:cNvPr>
          <p:cNvSpPr/>
          <p:nvPr/>
        </p:nvSpPr>
        <p:spPr>
          <a:xfrm>
            <a:off x="10590142" y="315019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33D8D12-9799-0AF8-6DC0-D77BB283106C}"/>
              </a:ext>
            </a:extLst>
          </p:cNvPr>
          <p:cNvSpPr/>
          <p:nvPr/>
        </p:nvSpPr>
        <p:spPr>
          <a:xfrm>
            <a:off x="8702538" y="4051514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374E17F-B031-99CB-0726-F5BB9CB388A4}"/>
              </a:ext>
            </a:extLst>
          </p:cNvPr>
          <p:cNvSpPr/>
          <p:nvPr/>
        </p:nvSpPr>
        <p:spPr>
          <a:xfrm>
            <a:off x="11198086" y="5009001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BF1C086-76F7-15A5-405A-2B1C3535124A}"/>
              </a:ext>
            </a:extLst>
          </p:cNvPr>
          <p:cNvSpPr/>
          <p:nvPr/>
        </p:nvSpPr>
        <p:spPr>
          <a:xfrm>
            <a:off x="8990772" y="292015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6A8FC5B-620D-A1BF-6BC4-873B76FAE647}"/>
              </a:ext>
            </a:extLst>
          </p:cNvPr>
          <p:cNvSpPr/>
          <p:nvPr/>
        </p:nvSpPr>
        <p:spPr>
          <a:xfrm>
            <a:off x="8298346" y="5396182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63E4CEA-3791-C106-5548-5F348370B2DB}"/>
              </a:ext>
            </a:extLst>
          </p:cNvPr>
          <p:cNvSpPr/>
          <p:nvPr/>
        </p:nvSpPr>
        <p:spPr>
          <a:xfrm>
            <a:off x="10189264" y="476960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5833A7A-73B6-90E6-AA10-137E0647752D}"/>
              </a:ext>
            </a:extLst>
          </p:cNvPr>
          <p:cNvSpPr/>
          <p:nvPr/>
        </p:nvSpPr>
        <p:spPr>
          <a:xfrm>
            <a:off x="11451121" y="3632051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B792E8F-50BE-AFEF-FABC-107D4A4117D1}"/>
              </a:ext>
            </a:extLst>
          </p:cNvPr>
          <p:cNvSpPr/>
          <p:nvPr/>
        </p:nvSpPr>
        <p:spPr>
          <a:xfrm>
            <a:off x="9380881" y="440310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C70E88D-9C2B-B5CC-A069-3E0307990DCD}"/>
              </a:ext>
            </a:extLst>
          </p:cNvPr>
          <p:cNvSpPr txBox="1"/>
          <p:nvPr/>
        </p:nvSpPr>
        <p:spPr>
          <a:xfrm>
            <a:off x="7492242" y="2694434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62E297-F486-36A1-62BF-8E11A23ECE19}"/>
              </a:ext>
            </a:extLst>
          </p:cNvPr>
          <p:cNvSpPr txBox="1"/>
          <p:nvPr/>
        </p:nvSpPr>
        <p:spPr>
          <a:xfrm>
            <a:off x="8612877" y="2785829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854F709-8186-272D-99A3-F57F3BB196F6}"/>
              </a:ext>
            </a:extLst>
          </p:cNvPr>
          <p:cNvSpPr txBox="1"/>
          <p:nvPr/>
        </p:nvSpPr>
        <p:spPr>
          <a:xfrm>
            <a:off x="10263806" y="3022834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0C53109-9AE3-4C26-DD27-020538E5C27E}"/>
              </a:ext>
            </a:extLst>
          </p:cNvPr>
          <p:cNvSpPr txBox="1"/>
          <p:nvPr/>
        </p:nvSpPr>
        <p:spPr>
          <a:xfrm>
            <a:off x="8408978" y="3760003"/>
            <a:ext cx="280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A8BF2E9-1917-8178-CD20-D0C2ADC86599}"/>
              </a:ext>
            </a:extLst>
          </p:cNvPr>
          <p:cNvSpPr txBox="1"/>
          <p:nvPr/>
        </p:nvSpPr>
        <p:spPr>
          <a:xfrm>
            <a:off x="8982905" y="4272775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9768283-D911-AC83-FE14-967657CCCC64}"/>
              </a:ext>
            </a:extLst>
          </p:cNvPr>
          <p:cNvSpPr txBox="1"/>
          <p:nvPr/>
        </p:nvSpPr>
        <p:spPr>
          <a:xfrm>
            <a:off x="9818413" y="4658341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34F8A89-DA2A-6C1E-B425-A300F9CD0154}"/>
              </a:ext>
            </a:extLst>
          </p:cNvPr>
          <p:cNvSpPr txBox="1"/>
          <p:nvPr/>
        </p:nvSpPr>
        <p:spPr>
          <a:xfrm>
            <a:off x="10459314" y="4244087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78B79F8-325C-9EB5-4757-47CB697CD9A8}"/>
              </a:ext>
            </a:extLst>
          </p:cNvPr>
          <p:cNvSpPr txBox="1"/>
          <p:nvPr/>
        </p:nvSpPr>
        <p:spPr>
          <a:xfrm>
            <a:off x="7966492" y="5252566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6DF3D48-6FC0-DF4D-CDA2-6A32B45FC249}"/>
              </a:ext>
            </a:extLst>
          </p:cNvPr>
          <p:cNvSpPr txBox="1"/>
          <p:nvPr/>
        </p:nvSpPr>
        <p:spPr>
          <a:xfrm>
            <a:off x="11376370" y="4921224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CB60096-A2F4-8F11-10DF-341F0533FAC5}"/>
              </a:ext>
            </a:extLst>
          </p:cNvPr>
          <p:cNvSpPr txBox="1"/>
          <p:nvPr/>
        </p:nvSpPr>
        <p:spPr>
          <a:xfrm>
            <a:off x="11155844" y="3511675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60AF411-0EBE-76B9-8C90-D8C188D8F8DA}"/>
              </a:ext>
            </a:extLst>
          </p:cNvPr>
          <p:cNvCxnSpPr>
            <a:cxnSpLocks/>
          </p:cNvCxnSpPr>
          <p:nvPr/>
        </p:nvCxnSpPr>
        <p:spPr>
          <a:xfrm flipH="1">
            <a:off x="9424436" y="2548279"/>
            <a:ext cx="955" cy="3873842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568DB51C-B154-2529-4607-53D06FB0F29A}"/>
              </a:ext>
            </a:extLst>
          </p:cNvPr>
          <p:cNvSpPr/>
          <p:nvPr/>
        </p:nvSpPr>
        <p:spPr>
          <a:xfrm>
            <a:off x="3240027" y="2621629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4B7EC58-2157-B3D7-5A45-4D2086343167}"/>
              </a:ext>
            </a:extLst>
          </p:cNvPr>
          <p:cNvCxnSpPr>
            <a:cxnSpLocks/>
          </p:cNvCxnSpPr>
          <p:nvPr/>
        </p:nvCxnSpPr>
        <p:spPr>
          <a:xfrm>
            <a:off x="7364896" y="4092564"/>
            <a:ext cx="2090527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101E55C-DEF2-CD3F-8931-43CBE1B88947}"/>
              </a:ext>
            </a:extLst>
          </p:cNvPr>
          <p:cNvCxnSpPr>
            <a:cxnSpLocks/>
          </p:cNvCxnSpPr>
          <p:nvPr/>
        </p:nvCxnSpPr>
        <p:spPr>
          <a:xfrm>
            <a:off x="9455423" y="4322673"/>
            <a:ext cx="2368342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3AFE30CE-0CAE-3B11-3A32-0B7242BF2BCA}"/>
              </a:ext>
            </a:extLst>
          </p:cNvPr>
          <p:cNvSpPr/>
          <p:nvPr/>
        </p:nvSpPr>
        <p:spPr>
          <a:xfrm>
            <a:off x="1746848" y="3153784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29F85CB-6357-7B43-3130-C07B364FBCDB}"/>
              </a:ext>
            </a:extLst>
          </p:cNvPr>
          <p:cNvSpPr/>
          <p:nvPr/>
        </p:nvSpPr>
        <p:spPr>
          <a:xfrm>
            <a:off x="4414834" y="3264800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G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F456244-7ABE-5C12-903F-8FA0752105EC}"/>
              </a:ext>
            </a:extLst>
          </p:cNvPr>
          <p:cNvCxnSpPr>
            <a:stCxn id="9" idx="3"/>
            <a:endCxn id="42" idx="7"/>
          </p:cNvCxnSpPr>
          <p:nvPr/>
        </p:nvCxnSpPr>
        <p:spPr>
          <a:xfrm flipH="1">
            <a:off x="2244192" y="2901936"/>
            <a:ext cx="1081166" cy="29994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1D0FB67-6220-3AE6-FED2-879E4C650761}"/>
              </a:ext>
            </a:extLst>
          </p:cNvPr>
          <p:cNvCxnSpPr>
            <a:cxnSpLocks/>
            <a:stCxn id="9" idx="5"/>
            <a:endCxn id="43" idx="1"/>
          </p:cNvCxnSpPr>
          <p:nvPr/>
        </p:nvCxnSpPr>
        <p:spPr>
          <a:xfrm>
            <a:off x="3737371" y="2901936"/>
            <a:ext cx="762794" cy="410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A58A6F72-76FE-660E-DC28-3EC4E3413D28}"/>
              </a:ext>
            </a:extLst>
          </p:cNvPr>
          <p:cNvSpPr/>
          <p:nvPr/>
        </p:nvSpPr>
        <p:spPr>
          <a:xfrm>
            <a:off x="8225225" y="3439214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AFE03C2-DE60-CCFB-A77F-BEC30E9155CF}"/>
              </a:ext>
            </a:extLst>
          </p:cNvPr>
          <p:cNvSpPr txBox="1"/>
          <p:nvPr/>
        </p:nvSpPr>
        <p:spPr>
          <a:xfrm>
            <a:off x="7847330" y="3304893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DC7D1A8-C021-4F2B-E7F1-0E198CDAFF57}"/>
              </a:ext>
            </a:extLst>
          </p:cNvPr>
          <p:cNvSpPr/>
          <p:nvPr/>
        </p:nvSpPr>
        <p:spPr>
          <a:xfrm>
            <a:off x="10418837" y="551309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610B140-6A25-B62E-C7F6-5F3785D9D871}"/>
              </a:ext>
            </a:extLst>
          </p:cNvPr>
          <p:cNvSpPr txBox="1"/>
          <p:nvPr/>
        </p:nvSpPr>
        <p:spPr>
          <a:xfrm>
            <a:off x="10040942" y="5378776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C816848-C40C-25C8-78AF-7452AC0ABB9D}"/>
              </a:ext>
            </a:extLst>
          </p:cNvPr>
          <p:cNvSpPr txBox="1"/>
          <p:nvPr/>
        </p:nvSpPr>
        <p:spPr>
          <a:xfrm>
            <a:off x="10112797" y="5385573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K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351E78B-B0C0-3D4B-06B3-811BFFE66575}"/>
              </a:ext>
            </a:extLst>
          </p:cNvPr>
          <p:cNvCxnSpPr>
            <a:cxnSpLocks/>
          </p:cNvCxnSpPr>
          <p:nvPr/>
        </p:nvCxnSpPr>
        <p:spPr>
          <a:xfrm>
            <a:off x="8255761" y="2523885"/>
            <a:ext cx="21262" cy="1591931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AD9637D-3F3A-3487-9AD1-4C3C07B53FC2}"/>
              </a:ext>
            </a:extLst>
          </p:cNvPr>
          <p:cNvCxnSpPr>
            <a:cxnSpLocks/>
          </p:cNvCxnSpPr>
          <p:nvPr/>
        </p:nvCxnSpPr>
        <p:spPr>
          <a:xfrm>
            <a:off x="10620788" y="2513703"/>
            <a:ext cx="0" cy="1803809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8672FF9-DA7F-F779-E35D-7E12ED930755}"/>
              </a:ext>
            </a:extLst>
          </p:cNvPr>
          <p:cNvCxnSpPr>
            <a:cxnSpLocks/>
          </p:cNvCxnSpPr>
          <p:nvPr/>
        </p:nvCxnSpPr>
        <p:spPr>
          <a:xfrm>
            <a:off x="10418837" y="4317512"/>
            <a:ext cx="33885" cy="2087602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D887B628-0321-59C6-FF0F-4FD84385164B}"/>
              </a:ext>
            </a:extLst>
          </p:cNvPr>
          <p:cNvSpPr/>
          <p:nvPr/>
        </p:nvSpPr>
        <p:spPr>
          <a:xfrm>
            <a:off x="2298407" y="3808898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D751162-0736-2CC0-FA92-F0B576CD3F47}"/>
              </a:ext>
            </a:extLst>
          </p:cNvPr>
          <p:cNvSpPr/>
          <p:nvPr/>
        </p:nvSpPr>
        <p:spPr>
          <a:xfrm>
            <a:off x="1103010" y="3787416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8D40D201-84DB-69EB-27B9-A3C0DF23E570}"/>
              </a:ext>
            </a:extLst>
          </p:cNvPr>
          <p:cNvSpPr/>
          <p:nvPr/>
        </p:nvSpPr>
        <p:spPr>
          <a:xfrm>
            <a:off x="5557740" y="3800935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B8089832-E650-C1BE-B24D-9A9D1B4CD49D}"/>
              </a:ext>
            </a:extLst>
          </p:cNvPr>
          <p:cNvSpPr/>
          <p:nvPr/>
        </p:nvSpPr>
        <p:spPr>
          <a:xfrm>
            <a:off x="3240027" y="3808898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52E7AA8F-D874-CD73-E4D3-43A8735B14D9}"/>
              </a:ext>
            </a:extLst>
          </p:cNvPr>
          <p:cNvSpPr/>
          <p:nvPr/>
        </p:nvSpPr>
        <p:spPr>
          <a:xfrm>
            <a:off x="461987" y="4528724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FAF503EE-C18D-71A4-0995-54722E9B0135}"/>
              </a:ext>
            </a:extLst>
          </p:cNvPr>
          <p:cNvSpPr/>
          <p:nvPr/>
        </p:nvSpPr>
        <p:spPr>
          <a:xfrm>
            <a:off x="1513535" y="4528724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A2E21B7-1B61-588C-F3B6-B6B3C30A5E09}"/>
              </a:ext>
            </a:extLst>
          </p:cNvPr>
          <p:cNvSpPr/>
          <p:nvPr/>
        </p:nvSpPr>
        <p:spPr>
          <a:xfrm>
            <a:off x="3799315" y="4514607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ECA19267-DD5A-7898-82CC-B6248D3A4333}"/>
              </a:ext>
            </a:extLst>
          </p:cNvPr>
          <p:cNvSpPr/>
          <p:nvPr/>
        </p:nvSpPr>
        <p:spPr>
          <a:xfrm>
            <a:off x="6348278" y="4536985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885B5B44-A773-FAD7-61F1-1109E129FFBC}"/>
              </a:ext>
            </a:extLst>
          </p:cNvPr>
          <p:cNvSpPr/>
          <p:nvPr/>
        </p:nvSpPr>
        <p:spPr>
          <a:xfrm>
            <a:off x="4853258" y="4536985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BF0109E-3CA5-E5A9-0298-9F3F729993F6}"/>
              </a:ext>
            </a:extLst>
          </p:cNvPr>
          <p:cNvCxnSpPr>
            <a:cxnSpLocks/>
            <a:stCxn id="42" idx="3"/>
            <a:endCxn id="48" idx="0"/>
          </p:cNvCxnSpPr>
          <p:nvPr/>
        </p:nvCxnSpPr>
        <p:spPr>
          <a:xfrm flipH="1">
            <a:off x="1394348" y="3434091"/>
            <a:ext cx="437831" cy="3533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4E52856E-E66D-511E-2BBE-9F73E68E12E7}"/>
              </a:ext>
            </a:extLst>
          </p:cNvPr>
          <p:cNvCxnSpPr>
            <a:cxnSpLocks/>
            <a:stCxn id="42" idx="5"/>
            <a:endCxn id="47" idx="0"/>
          </p:cNvCxnSpPr>
          <p:nvPr/>
        </p:nvCxnSpPr>
        <p:spPr>
          <a:xfrm>
            <a:off x="2244192" y="3434091"/>
            <a:ext cx="345553" cy="3748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5203130-E935-7125-FAE3-414036E27025}"/>
              </a:ext>
            </a:extLst>
          </p:cNvPr>
          <p:cNvCxnSpPr>
            <a:cxnSpLocks/>
            <a:stCxn id="43" idx="3"/>
            <a:endCxn id="55" idx="7"/>
          </p:cNvCxnSpPr>
          <p:nvPr/>
        </p:nvCxnSpPr>
        <p:spPr>
          <a:xfrm flipH="1">
            <a:off x="3737371" y="3545107"/>
            <a:ext cx="762794" cy="3118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FF685035-1E46-E754-171D-042299D5F40D}"/>
              </a:ext>
            </a:extLst>
          </p:cNvPr>
          <p:cNvCxnSpPr>
            <a:cxnSpLocks/>
            <a:stCxn id="43" idx="5"/>
            <a:endCxn id="54" idx="1"/>
          </p:cNvCxnSpPr>
          <p:nvPr/>
        </p:nvCxnSpPr>
        <p:spPr>
          <a:xfrm>
            <a:off x="4912178" y="3545107"/>
            <a:ext cx="730893" cy="3039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D83DA32-F72B-20BF-BB67-C6C827FDE8F6}"/>
              </a:ext>
            </a:extLst>
          </p:cNvPr>
          <p:cNvCxnSpPr>
            <a:cxnSpLocks/>
            <a:stCxn id="55" idx="5"/>
            <a:endCxn id="7" idx="0"/>
          </p:cNvCxnSpPr>
          <p:nvPr/>
        </p:nvCxnSpPr>
        <p:spPr>
          <a:xfrm>
            <a:off x="3737371" y="4089205"/>
            <a:ext cx="353282" cy="4254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30EA0F06-F88E-89F0-6634-EC6FD442F9F4}"/>
              </a:ext>
            </a:extLst>
          </p:cNvPr>
          <p:cNvCxnSpPr>
            <a:cxnSpLocks/>
            <a:stCxn id="48" idx="5"/>
            <a:endCxn id="58" idx="0"/>
          </p:cNvCxnSpPr>
          <p:nvPr/>
        </p:nvCxnSpPr>
        <p:spPr>
          <a:xfrm>
            <a:off x="1600354" y="4067723"/>
            <a:ext cx="204519" cy="4610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F79CC311-AA18-6439-F4B3-FA3172F83C6A}"/>
              </a:ext>
            </a:extLst>
          </p:cNvPr>
          <p:cNvCxnSpPr>
            <a:cxnSpLocks/>
            <a:stCxn id="48" idx="3"/>
            <a:endCxn id="57" idx="0"/>
          </p:cNvCxnSpPr>
          <p:nvPr/>
        </p:nvCxnSpPr>
        <p:spPr>
          <a:xfrm flipH="1">
            <a:off x="753325" y="4067723"/>
            <a:ext cx="435016" cy="4610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C1876754-C553-08D9-845F-E4294CA61C06}"/>
              </a:ext>
            </a:extLst>
          </p:cNvPr>
          <p:cNvCxnSpPr>
            <a:cxnSpLocks/>
            <a:stCxn id="54" idx="3"/>
            <a:endCxn id="56" idx="0"/>
          </p:cNvCxnSpPr>
          <p:nvPr/>
        </p:nvCxnSpPr>
        <p:spPr>
          <a:xfrm flipH="1">
            <a:off x="5144596" y="4081242"/>
            <a:ext cx="498475" cy="4557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93C13351-D54B-60A6-74E9-BCA7CA38C681}"/>
              </a:ext>
            </a:extLst>
          </p:cNvPr>
          <p:cNvCxnSpPr>
            <a:cxnSpLocks/>
            <a:stCxn id="54" idx="5"/>
            <a:endCxn id="44" idx="0"/>
          </p:cNvCxnSpPr>
          <p:nvPr/>
        </p:nvCxnSpPr>
        <p:spPr>
          <a:xfrm>
            <a:off x="6055084" y="4081242"/>
            <a:ext cx="584532" cy="4557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15888444-9857-B7CF-973B-B7CB5193D53C}"/>
              </a:ext>
            </a:extLst>
          </p:cNvPr>
          <p:cNvSpPr/>
          <p:nvPr/>
        </p:nvSpPr>
        <p:spPr>
          <a:xfrm>
            <a:off x="10934084" y="4890146"/>
            <a:ext cx="74542" cy="821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8CFB3A-E67B-0361-1345-51BCBD9AE28E}"/>
              </a:ext>
            </a:extLst>
          </p:cNvPr>
          <p:cNvSpPr txBox="1"/>
          <p:nvPr/>
        </p:nvSpPr>
        <p:spPr>
          <a:xfrm>
            <a:off x="10607753" y="4746530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Z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22E945C-7EBC-B523-EC72-1560AB6072CE}"/>
              </a:ext>
            </a:extLst>
          </p:cNvPr>
          <p:cNvCxnSpPr/>
          <p:nvPr/>
        </p:nvCxnSpPr>
        <p:spPr>
          <a:xfrm>
            <a:off x="3909060" y="2621629"/>
            <a:ext cx="944198" cy="528568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3F10AC4-E888-1F7C-3160-56A0F07D23B4}"/>
              </a:ext>
            </a:extLst>
          </p:cNvPr>
          <p:cNvCxnSpPr>
            <a:cxnSpLocks/>
          </p:cNvCxnSpPr>
          <p:nvPr/>
        </p:nvCxnSpPr>
        <p:spPr>
          <a:xfrm>
            <a:off x="5028045" y="3208251"/>
            <a:ext cx="984299" cy="488090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7397452-56DD-B179-2F6C-277725B4A95F}"/>
              </a:ext>
            </a:extLst>
          </p:cNvPr>
          <p:cNvCxnSpPr/>
          <p:nvPr/>
        </p:nvCxnSpPr>
        <p:spPr>
          <a:xfrm>
            <a:off x="10829359" y="4362586"/>
            <a:ext cx="141996" cy="538446"/>
          </a:xfrm>
          <a:prstGeom prst="straightConnector1">
            <a:avLst/>
          </a:prstGeom>
          <a:ln w="254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0A2AD60-03EE-314C-6D2A-73EDA48D967C}"/>
              </a:ext>
            </a:extLst>
          </p:cNvPr>
          <p:cNvCxnSpPr>
            <a:cxnSpLocks/>
          </p:cNvCxnSpPr>
          <p:nvPr/>
        </p:nvCxnSpPr>
        <p:spPr>
          <a:xfrm flipV="1">
            <a:off x="10493379" y="4931196"/>
            <a:ext cx="412959" cy="547086"/>
          </a:xfrm>
          <a:prstGeom prst="straightConnector1">
            <a:avLst/>
          </a:prstGeom>
          <a:ln w="254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17061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KD-Trees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10455" y="896078"/>
            <a:ext cx="11348170" cy="148648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Can rapidly 3-nearest neighbor query a KD-Tree by following the node splits  </a:t>
            </a:r>
            <a:endParaRPr lang="en-US" sz="2400" dirty="0">
              <a:latin typeface="+mn-lt"/>
            </a:endParaRPr>
          </a:p>
          <a:p>
            <a:r>
              <a:rPr lang="en-US" i="1" dirty="0">
                <a:latin typeface="+mn-lt"/>
              </a:rPr>
              <a:t>Z</a:t>
            </a:r>
            <a:r>
              <a:rPr lang="en-US" dirty="0">
                <a:latin typeface="+mn-lt"/>
              </a:rPr>
              <a:t> has nearest neighbors on graph </a:t>
            </a:r>
            <a:r>
              <a:rPr lang="en-US" i="1" dirty="0">
                <a:latin typeface="+mn-lt"/>
              </a:rPr>
              <a:t>I</a:t>
            </a:r>
            <a:r>
              <a:rPr lang="en-US" dirty="0">
                <a:latin typeface="+mn-lt"/>
              </a:rPr>
              <a:t>, </a:t>
            </a:r>
            <a:r>
              <a:rPr lang="en-US" i="1" dirty="0">
                <a:latin typeface="+mn-lt"/>
              </a:rPr>
              <a:t>G</a:t>
            </a:r>
            <a:r>
              <a:rPr lang="en-US" dirty="0">
                <a:latin typeface="+mn-lt"/>
              </a:rPr>
              <a:t>, </a:t>
            </a:r>
            <a:r>
              <a:rPr lang="en-US" i="1" dirty="0">
                <a:latin typeface="+mn-lt"/>
              </a:rPr>
              <a:t>K</a:t>
            </a:r>
          </a:p>
          <a:p>
            <a:r>
              <a:rPr lang="en-US" dirty="0">
                <a:latin typeface="+mn-lt"/>
              </a:rPr>
              <a:t>But is there a nearer neighbor on the graph?</a:t>
            </a:r>
            <a:endParaRPr lang="en-US" i="1" dirty="0">
              <a:latin typeface="+mn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14A7D1F-54C3-B415-BE5C-71BD7253A906}"/>
              </a:ext>
            </a:extLst>
          </p:cNvPr>
          <p:cNvSpPr/>
          <p:nvPr/>
        </p:nvSpPr>
        <p:spPr>
          <a:xfrm>
            <a:off x="7364896" y="2527297"/>
            <a:ext cx="4427882" cy="388123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07FCA7A-4446-F826-CED2-EBC82CEB796E}"/>
              </a:ext>
            </a:extLst>
          </p:cNvPr>
          <p:cNvCxnSpPr/>
          <p:nvPr/>
        </p:nvCxnSpPr>
        <p:spPr>
          <a:xfrm>
            <a:off x="7349986" y="6405114"/>
            <a:ext cx="44477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CBC05C5-E0C5-2566-ECF3-6436D1EE3921}"/>
              </a:ext>
            </a:extLst>
          </p:cNvPr>
          <p:cNvCxnSpPr>
            <a:cxnSpLocks/>
          </p:cNvCxnSpPr>
          <p:nvPr/>
        </p:nvCxnSpPr>
        <p:spPr>
          <a:xfrm flipV="1">
            <a:off x="7349986" y="2479158"/>
            <a:ext cx="14910" cy="39259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E6D8E65-7922-0042-BB6B-75301931E555}"/>
                  </a:ext>
                </a:extLst>
              </p:cNvPr>
              <p:cNvSpPr txBox="1"/>
              <p:nvPr/>
            </p:nvSpPr>
            <p:spPr>
              <a:xfrm>
                <a:off x="11466030" y="6408527"/>
                <a:ext cx="3925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E6D8E65-7922-0042-BB6B-75301931E5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66030" y="6408527"/>
                <a:ext cx="39259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C79F702-D745-C7E9-77AF-0A4A3659C9B3}"/>
                  </a:ext>
                </a:extLst>
              </p:cNvPr>
              <p:cNvSpPr txBox="1"/>
              <p:nvPr/>
            </p:nvSpPr>
            <p:spPr>
              <a:xfrm>
                <a:off x="6957391" y="2509768"/>
                <a:ext cx="3925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C79F702-D745-C7E9-77AF-0A4A3659C9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7391" y="2509768"/>
                <a:ext cx="39259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Oval 15">
            <a:extLst>
              <a:ext uri="{FF2B5EF4-FFF2-40B4-BE49-F238E27FC236}">
                <a16:creationId xmlns:a16="http://schemas.microsoft.com/office/drawing/2014/main" id="{4882EE0D-D6C9-FC10-F5EC-BDC56DC294EE}"/>
              </a:ext>
            </a:extLst>
          </p:cNvPr>
          <p:cNvSpPr/>
          <p:nvPr/>
        </p:nvSpPr>
        <p:spPr>
          <a:xfrm>
            <a:off x="7856881" y="287910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D63A256-B3B0-A451-4A25-FEB6135BE1BA}"/>
              </a:ext>
            </a:extLst>
          </p:cNvPr>
          <p:cNvSpPr/>
          <p:nvPr/>
        </p:nvSpPr>
        <p:spPr>
          <a:xfrm>
            <a:off x="10765733" y="4281623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BAB355B-EC32-114B-7136-B9C0571C7C92}"/>
              </a:ext>
            </a:extLst>
          </p:cNvPr>
          <p:cNvSpPr/>
          <p:nvPr/>
        </p:nvSpPr>
        <p:spPr>
          <a:xfrm>
            <a:off x="10590142" y="315019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33D8D12-9799-0AF8-6DC0-D77BB283106C}"/>
              </a:ext>
            </a:extLst>
          </p:cNvPr>
          <p:cNvSpPr/>
          <p:nvPr/>
        </p:nvSpPr>
        <p:spPr>
          <a:xfrm>
            <a:off x="8702538" y="4051514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374E17F-B031-99CB-0726-F5BB9CB388A4}"/>
              </a:ext>
            </a:extLst>
          </p:cNvPr>
          <p:cNvSpPr/>
          <p:nvPr/>
        </p:nvSpPr>
        <p:spPr>
          <a:xfrm>
            <a:off x="11198086" y="5009001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BF1C086-76F7-15A5-405A-2B1C3535124A}"/>
              </a:ext>
            </a:extLst>
          </p:cNvPr>
          <p:cNvSpPr/>
          <p:nvPr/>
        </p:nvSpPr>
        <p:spPr>
          <a:xfrm>
            <a:off x="8990772" y="292015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6A8FC5B-620D-A1BF-6BC4-873B76FAE647}"/>
              </a:ext>
            </a:extLst>
          </p:cNvPr>
          <p:cNvSpPr/>
          <p:nvPr/>
        </p:nvSpPr>
        <p:spPr>
          <a:xfrm>
            <a:off x="8298346" y="5396182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63E4CEA-3791-C106-5548-5F348370B2DB}"/>
              </a:ext>
            </a:extLst>
          </p:cNvPr>
          <p:cNvSpPr/>
          <p:nvPr/>
        </p:nvSpPr>
        <p:spPr>
          <a:xfrm>
            <a:off x="10189264" y="476960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5833A7A-73B6-90E6-AA10-137E0647752D}"/>
              </a:ext>
            </a:extLst>
          </p:cNvPr>
          <p:cNvSpPr/>
          <p:nvPr/>
        </p:nvSpPr>
        <p:spPr>
          <a:xfrm>
            <a:off x="11451121" y="3632051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B792E8F-50BE-AFEF-FABC-107D4A4117D1}"/>
              </a:ext>
            </a:extLst>
          </p:cNvPr>
          <p:cNvSpPr/>
          <p:nvPr/>
        </p:nvSpPr>
        <p:spPr>
          <a:xfrm>
            <a:off x="9380881" y="440310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C70E88D-9C2B-B5CC-A069-3E0307990DCD}"/>
              </a:ext>
            </a:extLst>
          </p:cNvPr>
          <p:cNvSpPr txBox="1"/>
          <p:nvPr/>
        </p:nvSpPr>
        <p:spPr>
          <a:xfrm>
            <a:off x="7492242" y="2694434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62E297-F486-36A1-62BF-8E11A23ECE19}"/>
              </a:ext>
            </a:extLst>
          </p:cNvPr>
          <p:cNvSpPr txBox="1"/>
          <p:nvPr/>
        </p:nvSpPr>
        <p:spPr>
          <a:xfrm>
            <a:off x="8612877" y="2785829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854F709-8186-272D-99A3-F57F3BB196F6}"/>
              </a:ext>
            </a:extLst>
          </p:cNvPr>
          <p:cNvSpPr txBox="1"/>
          <p:nvPr/>
        </p:nvSpPr>
        <p:spPr>
          <a:xfrm>
            <a:off x="10263806" y="3022834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0C53109-9AE3-4C26-DD27-020538E5C27E}"/>
              </a:ext>
            </a:extLst>
          </p:cNvPr>
          <p:cNvSpPr txBox="1"/>
          <p:nvPr/>
        </p:nvSpPr>
        <p:spPr>
          <a:xfrm>
            <a:off x="8408978" y="3760003"/>
            <a:ext cx="280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A8BF2E9-1917-8178-CD20-D0C2ADC86599}"/>
              </a:ext>
            </a:extLst>
          </p:cNvPr>
          <p:cNvSpPr txBox="1"/>
          <p:nvPr/>
        </p:nvSpPr>
        <p:spPr>
          <a:xfrm>
            <a:off x="8982905" y="4272775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9768283-D911-AC83-FE14-967657CCCC64}"/>
              </a:ext>
            </a:extLst>
          </p:cNvPr>
          <p:cNvSpPr txBox="1"/>
          <p:nvPr/>
        </p:nvSpPr>
        <p:spPr>
          <a:xfrm>
            <a:off x="9818413" y="4658341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34F8A89-DA2A-6C1E-B425-A300F9CD0154}"/>
              </a:ext>
            </a:extLst>
          </p:cNvPr>
          <p:cNvSpPr txBox="1"/>
          <p:nvPr/>
        </p:nvSpPr>
        <p:spPr>
          <a:xfrm>
            <a:off x="10459314" y="4244087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78B79F8-325C-9EB5-4757-47CB697CD9A8}"/>
              </a:ext>
            </a:extLst>
          </p:cNvPr>
          <p:cNvSpPr txBox="1"/>
          <p:nvPr/>
        </p:nvSpPr>
        <p:spPr>
          <a:xfrm>
            <a:off x="7966492" y="5252566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6DF3D48-6FC0-DF4D-CDA2-6A32B45FC249}"/>
              </a:ext>
            </a:extLst>
          </p:cNvPr>
          <p:cNvSpPr txBox="1"/>
          <p:nvPr/>
        </p:nvSpPr>
        <p:spPr>
          <a:xfrm>
            <a:off x="11376370" y="4921224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CB60096-A2F4-8F11-10DF-341F0533FAC5}"/>
              </a:ext>
            </a:extLst>
          </p:cNvPr>
          <p:cNvSpPr txBox="1"/>
          <p:nvPr/>
        </p:nvSpPr>
        <p:spPr>
          <a:xfrm>
            <a:off x="11155844" y="3511675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60AF411-0EBE-76B9-8C90-D8C188D8F8DA}"/>
              </a:ext>
            </a:extLst>
          </p:cNvPr>
          <p:cNvCxnSpPr>
            <a:cxnSpLocks/>
          </p:cNvCxnSpPr>
          <p:nvPr/>
        </p:nvCxnSpPr>
        <p:spPr>
          <a:xfrm flipH="1">
            <a:off x="9424436" y="2548279"/>
            <a:ext cx="955" cy="3873842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568DB51C-B154-2529-4607-53D06FB0F29A}"/>
              </a:ext>
            </a:extLst>
          </p:cNvPr>
          <p:cNvSpPr/>
          <p:nvPr/>
        </p:nvSpPr>
        <p:spPr>
          <a:xfrm>
            <a:off x="3240027" y="2621629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4B7EC58-2157-B3D7-5A45-4D2086343167}"/>
              </a:ext>
            </a:extLst>
          </p:cNvPr>
          <p:cNvCxnSpPr>
            <a:cxnSpLocks/>
          </p:cNvCxnSpPr>
          <p:nvPr/>
        </p:nvCxnSpPr>
        <p:spPr>
          <a:xfrm>
            <a:off x="7364896" y="4092564"/>
            <a:ext cx="2090527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101E55C-DEF2-CD3F-8931-43CBE1B88947}"/>
              </a:ext>
            </a:extLst>
          </p:cNvPr>
          <p:cNvCxnSpPr>
            <a:cxnSpLocks/>
          </p:cNvCxnSpPr>
          <p:nvPr/>
        </p:nvCxnSpPr>
        <p:spPr>
          <a:xfrm>
            <a:off x="9455423" y="4322673"/>
            <a:ext cx="2368342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3AFE30CE-0CAE-3B11-3A32-0B7242BF2BCA}"/>
              </a:ext>
            </a:extLst>
          </p:cNvPr>
          <p:cNvSpPr/>
          <p:nvPr/>
        </p:nvSpPr>
        <p:spPr>
          <a:xfrm>
            <a:off x="1746848" y="3153784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29F85CB-6357-7B43-3130-C07B364FBCDB}"/>
              </a:ext>
            </a:extLst>
          </p:cNvPr>
          <p:cNvSpPr/>
          <p:nvPr/>
        </p:nvSpPr>
        <p:spPr>
          <a:xfrm>
            <a:off x="4414834" y="3264800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G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F456244-7ABE-5C12-903F-8FA0752105EC}"/>
              </a:ext>
            </a:extLst>
          </p:cNvPr>
          <p:cNvCxnSpPr>
            <a:stCxn id="9" idx="3"/>
            <a:endCxn id="42" idx="7"/>
          </p:cNvCxnSpPr>
          <p:nvPr/>
        </p:nvCxnSpPr>
        <p:spPr>
          <a:xfrm flipH="1">
            <a:off x="2244192" y="2901936"/>
            <a:ext cx="1081166" cy="29994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1D0FB67-6220-3AE6-FED2-879E4C650761}"/>
              </a:ext>
            </a:extLst>
          </p:cNvPr>
          <p:cNvCxnSpPr>
            <a:cxnSpLocks/>
            <a:stCxn id="9" idx="5"/>
            <a:endCxn id="43" idx="1"/>
          </p:cNvCxnSpPr>
          <p:nvPr/>
        </p:nvCxnSpPr>
        <p:spPr>
          <a:xfrm>
            <a:off x="3737371" y="2901936"/>
            <a:ext cx="762794" cy="410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A58A6F72-76FE-660E-DC28-3EC4E3413D28}"/>
              </a:ext>
            </a:extLst>
          </p:cNvPr>
          <p:cNvSpPr/>
          <p:nvPr/>
        </p:nvSpPr>
        <p:spPr>
          <a:xfrm>
            <a:off x="8225225" y="3439214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AFE03C2-DE60-CCFB-A77F-BEC30E9155CF}"/>
              </a:ext>
            </a:extLst>
          </p:cNvPr>
          <p:cNvSpPr txBox="1"/>
          <p:nvPr/>
        </p:nvSpPr>
        <p:spPr>
          <a:xfrm>
            <a:off x="7847330" y="3304893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DC7D1A8-C021-4F2B-E7F1-0E198CDAFF57}"/>
              </a:ext>
            </a:extLst>
          </p:cNvPr>
          <p:cNvSpPr/>
          <p:nvPr/>
        </p:nvSpPr>
        <p:spPr>
          <a:xfrm>
            <a:off x="10418837" y="551309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610B140-6A25-B62E-C7F6-5F3785D9D871}"/>
              </a:ext>
            </a:extLst>
          </p:cNvPr>
          <p:cNvSpPr txBox="1"/>
          <p:nvPr/>
        </p:nvSpPr>
        <p:spPr>
          <a:xfrm>
            <a:off x="10040942" y="5378776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C816848-C40C-25C8-78AF-7452AC0ABB9D}"/>
              </a:ext>
            </a:extLst>
          </p:cNvPr>
          <p:cNvSpPr txBox="1"/>
          <p:nvPr/>
        </p:nvSpPr>
        <p:spPr>
          <a:xfrm>
            <a:off x="10112797" y="5385573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K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351E78B-B0C0-3D4B-06B3-811BFFE66575}"/>
              </a:ext>
            </a:extLst>
          </p:cNvPr>
          <p:cNvCxnSpPr>
            <a:cxnSpLocks/>
          </p:cNvCxnSpPr>
          <p:nvPr/>
        </p:nvCxnSpPr>
        <p:spPr>
          <a:xfrm>
            <a:off x="8255761" y="2523885"/>
            <a:ext cx="21262" cy="1591931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AD9637D-3F3A-3487-9AD1-4C3C07B53FC2}"/>
              </a:ext>
            </a:extLst>
          </p:cNvPr>
          <p:cNvCxnSpPr>
            <a:cxnSpLocks/>
          </p:cNvCxnSpPr>
          <p:nvPr/>
        </p:nvCxnSpPr>
        <p:spPr>
          <a:xfrm>
            <a:off x="10620788" y="2513703"/>
            <a:ext cx="0" cy="1803809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8672FF9-DA7F-F779-E35D-7E12ED930755}"/>
              </a:ext>
            </a:extLst>
          </p:cNvPr>
          <p:cNvCxnSpPr>
            <a:cxnSpLocks/>
          </p:cNvCxnSpPr>
          <p:nvPr/>
        </p:nvCxnSpPr>
        <p:spPr>
          <a:xfrm>
            <a:off x="10418837" y="4317512"/>
            <a:ext cx="33885" cy="2087602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D887B628-0321-59C6-FF0F-4FD84385164B}"/>
              </a:ext>
            </a:extLst>
          </p:cNvPr>
          <p:cNvSpPr/>
          <p:nvPr/>
        </p:nvSpPr>
        <p:spPr>
          <a:xfrm>
            <a:off x="2298407" y="3808898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D751162-0736-2CC0-FA92-F0B576CD3F47}"/>
              </a:ext>
            </a:extLst>
          </p:cNvPr>
          <p:cNvSpPr/>
          <p:nvPr/>
        </p:nvSpPr>
        <p:spPr>
          <a:xfrm>
            <a:off x="1103010" y="3787416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8D40D201-84DB-69EB-27B9-A3C0DF23E570}"/>
              </a:ext>
            </a:extLst>
          </p:cNvPr>
          <p:cNvSpPr/>
          <p:nvPr/>
        </p:nvSpPr>
        <p:spPr>
          <a:xfrm>
            <a:off x="5557740" y="3800935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B8089832-E650-C1BE-B24D-9A9D1B4CD49D}"/>
              </a:ext>
            </a:extLst>
          </p:cNvPr>
          <p:cNvSpPr/>
          <p:nvPr/>
        </p:nvSpPr>
        <p:spPr>
          <a:xfrm>
            <a:off x="3240027" y="3808898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52E7AA8F-D874-CD73-E4D3-43A8735B14D9}"/>
              </a:ext>
            </a:extLst>
          </p:cNvPr>
          <p:cNvSpPr/>
          <p:nvPr/>
        </p:nvSpPr>
        <p:spPr>
          <a:xfrm>
            <a:off x="461987" y="4528724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FAF503EE-C18D-71A4-0995-54722E9B0135}"/>
              </a:ext>
            </a:extLst>
          </p:cNvPr>
          <p:cNvSpPr/>
          <p:nvPr/>
        </p:nvSpPr>
        <p:spPr>
          <a:xfrm>
            <a:off x="1513535" y="4528724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A2E21B7-1B61-588C-F3B6-B6B3C30A5E09}"/>
              </a:ext>
            </a:extLst>
          </p:cNvPr>
          <p:cNvSpPr/>
          <p:nvPr/>
        </p:nvSpPr>
        <p:spPr>
          <a:xfrm>
            <a:off x="3799315" y="4514607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ECA19267-DD5A-7898-82CC-B6248D3A4333}"/>
              </a:ext>
            </a:extLst>
          </p:cNvPr>
          <p:cNvSpPr/>
          <p:nvPr/>
        </p:nvSpPr>
        <p:spPr>
          <a:xfrm>
            <a:off x="6348278" y="4536985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885B5B44-A773-FAD7-61F1-1109E129FFBC}"/>
              </a:ext>
            </a:extLst>
          </p:cNvPr>
          <p:cNvSpPr/>
          <p:nvPr/>
        </p:nvSpPr>
        <p:spPr>
          <a:xfrm>
            <a:off x="4853258" y="4536985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BF0109E-3CA5-E5A9-0298-9F3F729993F6}"/>
              </a:ext>
            </a:extLst>
          </p:cNvPr>
          <p:cNvCxnSpPr>
            <a:cxnSpLocks/>
            <a:stCxn id="42" idx="3"/>
            <a:endCxn id="48" idx="0"/>
          </p:cNvCxnSpPr>
          <p:nvPr/>
        </p:nvCxnSpPr>
        <p:spPr>
          <a:xfrm flipH="1">
            <a:off x="1394348" y="3434091"/>
            <a:ext cx="437831" cy="3533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4E52856E-E66D-511E-2BBE-9F73E68E12E7}"/>
              </a:ext>
            </a:extLst>
          </p:cNvPr>
          <p:cNvCxnSpPr>
            <a:cxnSpLocks/>
            <a:stCxn id="42" idx="5"/>
            <a:endCxn id="47" idx="0"/>
          </p:cNvCxnSpPr>
          <p:nvPr/>
        </p:nvCxnSpPr>
        <p:spPr>
          <a:xfrm>
            <a:off x="2244192" y="3434091"/>
            <a:ext cx="345553" cy="3748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5203130-E935-7125-FAE3-414036E27025}"/>
              </a:ext>
            </a:extLst>
          </p:cNvPr>
          <p:cNvCxnSpPr>
            <a:cxnSpLocks/>
            <a:stCxn id="43" idx="3"/>
            <a:endCxn id="55" idx="7"/>
          </p:cNvCxnSpPr>
          <p:nvPr/>
        </p:nvCxnSpPr>
        <p:spPr>
          <a:xfrm flipH="1">
            <a:off x="3737371" y="3545107"/>
            <a:ext cx="762794" cy="3118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FF685035-1E46-E754-171D-042299D5F40D}"/>
              </a:ext>
            </a:extLst>
          </p:cNvPr>
          <p:cNvCxnSpPr>
            <a:cxnSpLocks/>
            <a:stCxn id="43" idx="5"/>
            <a:endCxn id="54" idx="1"/>
          </p:cNvCxnSpPr>
          <p:nvPr/>
        </p:nvCxnSpPr>
        <p:spPr>
          <a:xfrm>
            <a:off x="4912178" y="3545107"/>
            <a:ext cx="730893" cy="3039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D83DA32-F72B-20BF-BB67-C6C827FDE8F6}"/>
              </a:ext>
            </a:extLst>
          </p:cNvPr>
          <p:cNvCxnSpPr>
            <a:cxnSpLocks/>
            <a:stCxn id="55" idx="5"/>
            <a:endCxn id="7" idx="0"/>
          </p:cNvCxnSpPr>
          <p:nvPr/>
        </p:nvCxnSpPr>
        <p:spPr>
          <a:xfrm>
            <a:off x="3737371" y="4089205"/>
            <a:ext cx="353282" cy="4254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30EA0F06-F88E-89F0-6634-EC6FD442F9F4}"/>
              </a:ext>
            </a:extLst>
          </p:cNvPr>
          <p:cNvCxnSpPr>
            <a:cxnSpLocks/>
            <a:stCxn id="48" idx="5"/>
            <a:endCxn id="58" idx="0"/>
          </p:cNvCxnSpPr>
          <p:nvPr/>
        </p:nvCxnSpPr>
        <p:spPr>
          <a:xfrm>
            <a:off x="1600354" y="4067723"/>
            <a:ext cx="204519" cy="4610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F79CC311-AA18-6439-F4B3-FA3172F83C6A}"/>
              </a:ext>
            </a:extLst>
          </p:cNvPr>
          <p:cNvCxnSpPr>
            <a:cxnSpLocks/>
            <a:stCxn id="48" idx="3"/>
            <a:endCxn id="57" idx="0"/>
          </p:cNvCxnSpPr>
          <p:nvPr/>
        </p:nvCxnSpPr>
        <p:spPr>
          <a:xfrm flipH="1">
            <a:off x="753325" y="4067723"/>
            <a:ext cx="435016" cy="4610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C1876754-C553-08D9-845F-E4294CA61C06}"/>
              </a:ext>
            </a:extLst>
          </p:cNvPr>
          <p:cNvCxnSpPr>
            <a:cxnSpLocks/>
            <a:stCxn id="54" idx="3"/>
            <a:endCxn id="56" idx="0"/>
          </p:cNvCxnSpPr>
          <p:nvPr/>
        </p:nvCxnSpPr>
        <p:spPr>
          <a:xfrm flipH="1">
            <a:off x="5144596" y="4081242"/>
            <a:ext cx="498475" cy="4557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93C13351-D54B-60A6-74E9-BCA7CA38C681}"/>
              </a:ext>
            </a:extLst>
          </p:cNvPr>
          <p:cNvCxnSpPr>
            <a:cxnSpLocks/>
            <a:stCxn id="54" idx="5"/>
            <a:endCxn id="44" idx="0"/>
          </p:cNvCxnSpPr>
          <p:nvPr/>
        </p:nvCxnSpPr>
        <p:spPr>
          <a:xfrm>
            <a:off x="6055084" y="4081242"/>
            <a:ext cx="584532" cy="4557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15888444-9857-B7CF-973B-B7CB5193D53C}"/>
              </a:ext>
            </a:extLst>
          </p:cNvPr>
          <p:cNvSpPr/>
          <p:nvPr/>
        </p:nvSpPr>
        <p:spPr>
          <a:xfrm>
            <a:off x="10934084" y="4890146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8CFB3A-E67B-0361-1345-51BCBD9AE28E}"/>
              </a:ext>
            </a:extLst>
          </p:cNvPr>
          <p:cNvSpPr txBox="1"/>
          <p:nvPr/>
        </p:nvSpPr>
        <p:spPr>
          <a:xfrm>
            <a:off x="10607753" y="4746530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Z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22E945C-7EBC-B523-EC72-1560AB6072CE}"/>
              </a:ext>
            </a:extLst>
          </p:cNvPr>
          <p:cNvCxnSpPr/>
          <p:nvPr/>
        </p:nvCxnSpPr>
        <p:spPr>
          <a:xfrm>
            <a:off x="3909060" y="2621629"/>
            <a:ext cx="944198" cy="528568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3F10AC4-E888-1F7C-3160-56A0F07D23B4}"/>
              </a:ext>
            </a:extLst>
          </p:cNvPr>
          <p:cNvCxnSpPr>
            <a:cxnSpLocks/>
          </p:cNvCxnSpPr>
          <p:nvPr/>
        </p:nvCxnSpPr>
        <p:spPr>
          <a:xfrm>
            <a:off x="5028045" y="3208251"/>
            <a:ext cx="984299" cy="488090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B3455BB-B609-9C43-083A-B4550BD2BF13}"/>
              </a:ext>
            </a:extLst>
          </p:cNvPr>
          <p:cNvCxnSpPr>
            <a:stCxn id="18" idx="5"/>
            <a:endCxn id="8" idx="0"/>
          </p:cNvCxnSpPr>
          <p:nvPr/>
        </p:nvCxnSpPr>
        <p:spPr>
          <a:xfrm>
            <a:off x="10829359" y="4351700"/>
            <a:ext cx="141996" cy="538446"/>
          </a:xfrm>
          <a:prstGeom prst="straightConnector1">
            <a:avLst/>
          </a:prstGeom>
          <a:ln w="254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3907D44-728E-A9BC-0B25-B71E4188AE15}"/>
              </a:ext>
            </a:extLst>
          </p:cNvPr>
          <p:cNvCxnSpPr>
            <a:cxnSpLocks/>
            <a:stCxn id="21" idx="2"/>
            <a:endCxn id="8" idx="6"/>
          </p:cNvCxnSpPr>
          <p:nvPr/>
        </p:nvCxnSpPr>
        <p:spPr>
          <a:xfrm flipH="1" flipV="1">
            <a:off x="11008626" y="4931196"/>
            <a:ext cx="189460" cy="118855"/>
          </a:xfrm>
          <a:prstGeom prst="straightConnector1">
            <a:avLst/>
          </a:prstGeom>
          <a:ln w="254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6E465657-CC77-B43D-3816-86818C6DEAFC}"/>
              </a:ext>
            </a:extLst>
          </p:cNvPr>
          <p:cNvCxnSpPr>
            <a:cxnSpLocks/>
            <a:endCxn id="12" idx="3"/>
          </p:cNvCxnSpPr>
          <p:nvPr/>
        </p:nvCxnSpPr>
        <p:spPr>
          <a:xfrm flipV="1">
            <a:off x="10493379" y="4931196"/>
            <a:ext cx="412959" cy="547086"/>
          </a:xfrm>
          <a:prstGeom prst="straightConnector1">
            <a:avLst/>
          </a:prstGeom>
          <a:ln w="254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1F34FE9-1D4C-5FC8-2E8E-5F116B6DB115}"/>
              </a:ext>
            </a:extLst>
          </p:cNvPr>
          <p:cNvCxnSpPr>
            <a:cxnSpLocks/>
          </p:cNvCxnSpPr>
          <p:nvPr/>
        </p:nvCxnSpPr>
        <p:spPr>
          <a:xfrm>
            <a:off x="6179658" y="3787416"/>
            <a:ext cx="751295" cy="688022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611305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KD-Trees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04511" y="896078"/>
            <a:ext cx="11354113" cy="1486485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Can rapidly 3-nearest neighbor query a KD-Tree by following the node splits  </a:t>
            </a:r>
            <a:endParaRPr lang="en-US" sz="2400" dirty="0">
              <a:latin typeface="+mn-lt"/>
            </a:endParaRPr>
          </a:p>
          <a:p>
            <a:r>
              <a:rPr lang="en-US" dirty="0">
                <a:latin typeface="+mn-lt"/>
              </a:rPr>
              <a:t>We need to </a:t>
            </a:r>
            <a:r>
              <a:rPr lang="en-US" b="1" dirty="0">
                <a:latin typeface="+mn-lt"/>
              </a:rPr>
              <a:t>backtrack</a:t>
            </a:r>
            <a:r>
              <a:rPr lang="en-US" dirty="0">
                <a:latin typeface="+mn-lt"/>
              </a:rPr>
              <a:t> to determine if there is a nearer neighbor on another branch</a:t>
            </a:r>
          </a:p>
          <a:p>
            <a:r>
              <a:rPr lang="en-US" dirty="0">
                <a:latin typeface="+mn-lt"/>
              </a:rPr>
              <a:t>Backtracking to K then to branch with F, finding a nearer neighbor than K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14A7D1F-54C3-B415-BE5C-71BD7253A906}"/>
              </a:ext>
            </a:extLst>
          </p:cNvPr>
          <p:cNvSpPr/>
          <p:nvPr/>
        </p:nvSpPr>
        <p:spPr>
          <a:xfrm>
            <a:off x="7364896" y="2527297"/>
            <a:ext cx="4427882" cy="388123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07FCA7A-4446-F826-CED2-EBC82CEB796E}"/>
              </a:ext>
            </a:extLst>
          </p:cNvPr>
          <p:cNvCxnSpPr/>
          <p:nvPr/>
        </p:nvCxnSpPr>
        <p:spPr>
          <a:xfrm>
            <a:off x="7349986" y="6405114"/>
            <a:ext cx="44477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CBC05C5-E0C5-2566-ECF3-6436D1EE3921}"/>
              </a:ext>
            </a:extLst>
          </p:cNvPr>
          <p:cNvCxnSpPr>
            <a:cxnSpLocks/>
          </p:cNvCxnSpPr>
          <p:nvPr/>
        </p:nvCxnSpPr>
        <p:spPr>
          <a:xfrm flipV="1">
            <a:off x="7349986" y="2479158"/>
            <a:ext cx="14910" cy="39259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E6D8E65-7922-0042-BB6B-75301931E555}"/>
                  </a:ext>
                </a:extLst>
              </p:cNvPr>
              <p:cNvSpPr txBox="1"/>
              <p:nvPr/>
            </p:nvSpPr>
            <p:spPr>
              <a:xfrm>
                <a:off x="11466030" y="6408527"/>
                <a:ext cx="3925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E6D8E65-7922-0042-BB6B-75301931E5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66030" y="6408527"/>
                <a:ext cx="39259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C79F702-D745-C7E9-77AF-0A4A3659C9B3}"/>
                  </a:ext>
                </a:extLst>
              </p:cNvPr>
              <p:cNvSpPr txBox="1"/>
              <p:nvPr/>
            </p:nvSpPr>
            <p:spPr>
              <a:xfrm>
                <a:off x="6957391" y="2509768"/>
                <a:ext cx="3925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C79F702-D745-C7E9-77AF-0A4A3659C9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7391" y="2509768"/>
                <a:ext cx="39259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Oval 15">
            <a:extLst>
              <a:ext uri="{FF2B5EF4-FFF2-40B4-BE49-F238E27FC236}">
                <a16:creationId xmlns:a16="http://schemas.microsoft.com/office/drawing/2014/main" id="{4882EE0D-D6C9-FC10-F5EC-BDC56DC294EE}"/>
              </a:ext>
            </a:extLst>
          </p:cNvPr>
          <p:cNvSpPr/>
          <p:nvPr/>
        </p:nvSpPr>
        <p:spPr>
          <a:xfrm>
            <a:off x="7856881" y="287910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D63A256-B3B0-A451-4A25-FEB6135BE1BA}"/>
              </a:ext>
            </a:extLst>
          </p:cNvPr>
          <p:cNvSpPr/>
          <p:nvPr/>
        </p:nvSpPr>
        <p:spPr>
          <a:xfrm>
            <a:off x="10765733" y="4281623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BAB355B-EC32-114B-7136-B9C0571C7C92}"/>
              </a:ext>
            </a:extLst>
          </p:cNvPr>
          <p:cNvSpPr/>
          <p:nvPr/>
        </p:nvSpPr>
        <p:spPr>
          <a:xfrm>
            <a:off x="10590142" y="315019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33D8D12-9799-0AF8-6DC0-D77BB283106C}"/>
              </a:ext>
            </a:extLst>
          </p:cNvPr>
          <p:cNvSpPr/>
          <p:nvPr/>
        </p:nvSpPr>
        <p:spPr>
          <a:xfrm>
            <a:off x="8702538" y="4051514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374E17F-B031-99CB-0726-F5BB9CB388A4}"/>
              </a:ext>
            </a:extLst>
          </p:cNvPr>
          <p:cNvSpPr/>
          <p:nvPr/>
        </p:nvSpPr>
        <p:spPr>
          <a:xfrm>
            <a:off x="11198086" y="5009001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BF1C086-76F7-15A5-405A-2B1C3535124A}"/>
              </a:ext>
            </a:extLst>
          </p:cNvPr>
          <p:cNvSpPr/>
          <p:nvPr/>
        </p:nvSpPr>
        <p:spPr>
          <a:xfrm>
            <a:off x="8990772" y="292015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6A8FC5B-620D-A1BF-6BC4-873B76FAE647}"/>
              </a:ext>
            </a:extLst>
          </p:cNvPr>
          <p:cNvSpPr/>
          <p:nvPr/>
        </p:nvSpPr>
        <p:spPr>
          <a:xfrm>
            <a:off x="8298346" y="5396182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63E4CEA-3791-C106-5548-5F348370B2DB}"/>
              </a:ext>
            </a:extLst>
          </p:cNvPr>
          <p:cNvSpPr/>
          <p:nvPr/>
        </p:nvSpPr>
        <p:spPr>
          <a:xfrm>
            <a:off x="10189264" y="476960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5833A7A-73B6-90E6-AA10-137E0647752D}"/>
              </a:ext>
            </a:extLst>
          </p:cNvPr>
          <p:cNvSpPr/>
          <p:nvPr/>
        </p:nvSpPr>
        <p:spPr>
          <a:xfrm>
            <a:off x="11451121" y="3632051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B792E8F-50BE-AFEF-FABC-107D4A4117D1}"/>
              </a:ext>
            </a:extLst>
          </p:cNvPr>
          <p:cNvSpPr/>
          <p:nvPr/>
        </p:nvSpPr>
        <p:spPr>
          <a:xfrm>
            <a:off x="9380881" y="440310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C70E88D-9C2B-B5CC-A069-3E0307990DCD}"/>
              </a:ext>
            </a:extLst>
          </p:cNvPr>
          <p:cNvSpPr txBox="1"/>
          <p:nvPr/>
        </p:nvSpPr>
        <p:spPr>
          <a:xfrm>
            <a:off x="7492242" y="2694434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62E297-F486-36A1-62BF-8E11A23ECE19}"/>
              </a:ext>
            </a:extLst>
          </p:cNvPr>
          <p:cNvSpPr txBox="1"/>
          <p:nvPr/>
        </p:nvSpPr>
        <p:spPr>
          <a:xfrm>
            <a:off x="8612877" y="2785829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854F709-8186-272D-99A3-F57F3BB196F6}"/>
              </a:ext>
            </a:extLst>
          </p:cNvPr>
          <p:cNvSpPr txBox="1"/>
          <p:nvPr/>
        </p:nvSpPr>
        <p:spPr>
          <a:xfrm>
            <a:off x="10263806" y="3022834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0C53109-9AE3-4C26-DD27-020538E5C27E}"/>
              </a:ext>
            </a:extLst>
          </p:cNvPr>
          <p:cNvSpPr txBox="1"/>
          <p:nvPr/>
        </p:nvSpPr>
        <p:spPr>
          <a:xfrm>
            <a:off x="8408978" y="3760003"/>
            <a:ext cx="280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A8BF2E9-1917-8178-CD20-D0C2ADC86599}"/>
              </a:ext>
            </a:extLst>
          </p:cNvPr>
          <p:cNvSpPr txBox="1"/>
          <p:nvPr/>
        </p:nvSpPr>
        <p:spPr>
          <a:xfrm>
            <a:off x="8982905" y="4272775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9768283-D911-AC83-FE14-967657CCCC64}"/>
              </a:ext>
            </a:extLst>
          </p:cNvPr>
          <p:cNvSpPr txBox="1"/>
          <p:nvPr/>
        </p:nvSpPr>
        <p:spPr>
          <a:xfrm>
            <a:off x="9818413" y="4658341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34F8A89-DA2A-6C1E-B425-A300F9CD0154}"/>
              </a:ext>
            </a:extLst>
          </p:cNvPr>
          <p:cNvSpPr txBox="1"/>
          <p:nvPr/>
        </p:nvSpPr>
        <p:spPr>
          <a:xfrm>
            <a:off x="10459314" y="4244087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78B79F8-325C-9EB5-4757-47CB697CD9A8}"/>
              </a:ext>
            </a:extLst>
          </p:cNvPr>
          <p:cNvSpPr txBox="1"/>
          <p:nvPr/>
        </p:nvSpPr>
        <p:spPr>
          <a:xfrm>
            <a:off x="7966492" y="5252566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6DF3D48-6FC0-DF4D-CDA2-6A32B45FC249}"/>
              </a:ext>
            </a:extLst>
          </p:cNvPr>
          <p:cNvSpPr txBox="1"/>
          <p:nvPr/>
        </p:nvSpPr>
        <p:spPr>
          <a:xfrm>
            <a:off x="11376370" y="4921224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CB60096-A2F4-8F11-10DF-341F0533FAC5}"/>
              </a:ext>
            </a:extLst>
          </p:cNvPr>
          <p:cNvSpPr txBox="1"/>
          <p:nvPr/>
        </p:nvSpPr>
        <p:spPr>
          <a:xfrm>
            <a:off x="11155844" y="3511675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60AF411-0EBE-76B9-8C90-D8C188D8F8DA}"/>
              </a:ext>
            </a:extLst>
          </p:cNvPr>
          <p:cNvCxnSpPr>
            <a:cxnSpLocks/>
          </p:cNvCxnSpPr>
          <p:nvPr/>
        </p:nvCxnSpPr>
        <p:spPr>
          <a:xfrm flipH="1">
            <a:off x="9424436" y="2548279"/>
            <a:ext cx="955" cy="3873842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568DB51C-B154-2529-4607-53D06FB0F29A}"/>
              </a:ext>
            </a:extLst>
          </p:cNvPr>
          <p:cNvSpPr/>
          <p:nvPr/>
        </p:nvSpPr>
        <p:spPr>
          <a:xfrm>
            <a:off x="3240027" y="2621629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4B7EC58-2157-B3D7-5A45-4D2086343167}"/>
              </a:ext>
            </a:extLst>
          </p:cNvPr>
          <p:cNvCxnSpPr>
            <a:cxnSpLocks/>
          </p:cNvCxnSpPr>
          <p:nvPr/>
        </p:nvCxnSpPr>
        <p:spPr>
          <a:xfrm>
            <a:off x="7364896" y="4092564"/>
            <a:ext cx="2090527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101E55C-DEF2-CD3F-8931-43CBE1B88947}"/>
              </a:ext>
            </a:extLst>
          </p:cNvPr>
          <p:cNvCxnSpPr>
            <a:cxnSpLocks/>
          </p:cNvCxnSpPr>
          <p:nvPr/>
        </p:nvCxnSpPr>
        <p:spPr>
          <a:xfrm>
            <a:off x="9455423" y="4322673"/>
            <a:ext cx="2368342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3AFE30CE-0CAE-3B11-3A32-0B7242BF2BCA}"/>
              </a:ext>
            </a:extLst>
          </p:cNvPr>
          <p:cNvSpPr/>
          <p:nvPr/>
        </p:nvSpPr>
        <p:spPr>
          <a:xfrm>
            <a:off x="1746848" y="3153784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29F85CB-6357-7B43-3130-C07B364FBCDB}"/>
              </a:ext>
            </a:extLst>
          </p:cNvPr>
          <p:cNvSpPr/>
          <p:nvPr/>
        </p:nvSpPr>
        <p:spPr>
          <a:xfrm>
            <a:off x="4414834" y="3264800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G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F456244-7ABE-5C12-903F-8FA0752105EC}"/>
              </a:ext>
            </a:extLst>
          </p:cNvPr>
          <p:cNvCxnSpPr>
            <a:stCxn id="9" idx="3"/>
            <a:endCxn id="42" idx="7"/>
          </p:cNvCxnSpPr>
          <p:nvPr/>
        </p:nvCxnSpPr>
        <p:spPr>
          <a:xfrm flipH="1">
            <a:off x="2244192" y="2901936"/>
            <a:ext cx="1081166" cy="29994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1D0FB67-6220-3AE6-FED2-879E4C650761}"/>
              </a:ext>
            </a:extLst>
          </p:cNvPr>
          <p:cNvCxnSpPr>
            <a:cxnSpLocks/>
            <a:stCxn id="9" idx="5"/>
            <a:endCxn id="43" idx="1"/>
          </p:cNvCxnSpPr>
          <p:nvPr/>
        </p:nvCxnSpPr>
        <p:spPr>
          <a:xfrm>
            <a:off x="3737371" y="2901936"/>
            <a:ext cx="762794" cy="410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A58A6F72-76FE-660E-DC28-3EC4E3413D28}"/>
              </a:ext>
            </a:extLst>
          </p:cNvPr>
          <p:cNvSpPr/>
          <p:nvPr/>
        </p:nvSpPr>
        <p:spPr>
          <a:xfrm>
            <a:off x="8225225" y="3439214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AFE03C2-DE60-CCFB-A77F-BEC30E9155CF}"/>
              </a:ext>
            </a:extLst>
          </p:cNvPr>
          <p:cNvSpPr txBox="1"/>
          <p:nvPr/>
        </p:nvSpPr>
        <p:spPr>
          <a:xfrm>
            <a:off x="7847330" y="3304893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DC7D1A8-C021-4F2B-E7F1-0E198CDAFF57}"/>
              </a:ext>
            </a:extLst>
          </p:cNvPr>
          <p:cNvSpPr/>
          <p:nvPr/>
        </p:nvSpPr>
        <p:spPr>
          <a:xfrm>
            <a:off x="10418837" y="551309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610B140-6A25-B62E-C7F6-5F3785D9D871}"/>
              </a:ext>
            </a:extLst>
          </p:cNvPr>
          <p:cNvSpPr txBox="1"/>
          <p:nvPr/>
        </p:nvSpPr>
        <p:spPr>
          <a:xfrm>
            <a:off x="10040942" y="5378776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C816848-C40C-25C8-78AF-7452AC0ABB9D}"/>
              </a:ext>
            </a:extLst>
          </p:cNvPr>
          <p:cNvSpPr txBox="1"/>
          <p:nvPr/>
        </p:nvSpPr>
        <p:spPr>
          <a:xfrm>
            <a:off x="10112797" y="5385573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K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351E78B-B0C0-3D4B-06B3-811BFFE66575}"/>
              </a:ext>
            </a:extLst>
          </p:cNvPr>
          <p:cNvCxnSpPr>
            <a:cxnSpLocks/>
          </p:cNvCxnSpPr>
          <p:nvPr/>
        </p:nvCxnSpPr>
        <p:spPr>
          <a:xfrm>
            <a:off x="8255761" y="2523885"/>
            <a:ext cx="21262" cy="1591931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AD9637D-3F3A-3487-9AD1-4C3C07B53FC2}"/>
              </a:ext>
            </a:extLst>
          </p:cNvPr>
          <p:cNvCxnSpPr>
            <a:cxnSpLocks/>
          </p:cNvCxnSpPr>
          <p:nvPr/>
        </p:nvCxnSpPr>
        <p:spPr>
          <a:xfrm>
            <a:off x="10620788" y="2513703"/>
            <a:ext cx="0" cy="1803809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8672FF9-DA7F-F779-E35D-7E12ED930755}"/>
              </a:ext>
            </a:extLst>
          </p:cNvPr>
          <p:cNvCxnSpPr>
            <a:cxnSpLocks/>
          </p:cNvCxnSpPr>
          <p:nvPr/>
        </p:nvCxnSpPr>
        <p:spPr>
          <a:xfrm>
            <a:off x="10418837" y="4317512"/>
            <a:ext cx="33885" cy="2087602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D887B628-0321-59C6-FF0F-4FD84385164B}"/>
              </a:ext>
            </a:extLst>
          </p:cNvPr>
          <p:cNvSpPr/>
          <p:nvPr/>
        </p:nvSpPr>
        <p:spPr>
          <a:xfrm>
            <a:off x="2298407" y="3808898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D751162-0736-2CC0-FA92-F0B576CD3F47}"/>
              </a:ext>
            </a:extLst>
          </p:cNvPr>
          <p:cNvSpPr/>
          <p:nvPr/>
        </p:nvSpPr>
        <p:spPr>
          <a:xfrm>
            <a:off x="1103010" y="3787416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8D40D201-84DB-69EB-27B9-A3C0DF23E570}"/>
              </a:ext>
            </a:extLst>
          </p:cNvPr>
          <p:cNvSpPr/>
          <p:nvPr/>
        </p:nvSpPr>
        <p:spPr>
          <a:xfrm>
            <a:off x="5557740" y="3800935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B8089832-E650-C1BE-B24D-9A9D1B4CD49D}"/>
              </a:ext>
            </a:extLst>
          </p:cNvPr>
          <p:cNvSpPr/>
          <p:nvPr/>
        </p:nvSpPr>
        <p:spPr>
          <a:xfrm>
            <a:off x="3240027" y="3808898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52E7AA8F-D874-CD73-E4D3-43A8735B14D9}"/>
              </a:ext>
            </a:extLst>
          </p:cNvPr>
          <p:cNvSpPr/>
          <p:nvPr/>
        </p:nvSpPr>
        <p:spPr>
          <a:xfrm>
            <a:off x="461987" y="4528724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FAF503EE-C18D-71A4-0995-54722E9B0135}"/>
              </a:ext>
            </a:extLst>
          </p:cNvPr>
          <p:cNvSpPr/>
          <p:nvPr/>
        </p:nvSpPr>
        <p:spPr>
          <a:xfrm>
            <a:off x="1513535" y="4528724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A2E21B7-1B61-588C-F3B6-B6B3C30A5E09}"/>
              </a:ext>
            </a:extLst>
          </p:cNvPr>
          <p:cNvSpPr/>
          <p:nvPr/>
        </p:nvSpPr>
        <p:spPr>
          <a:xfrm>
            <a:off x="3799315" y="4514607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ECA19267-DD5A-7898-82CC-B6248D3A4333}"/>
              </a:ext>
            </a:extLst>
          </p:cNvPr>
          <p:cNvSpPr/>
          <p:nvPr/>
        </p:nvSpPr>
        <p:spPr>
          <a:xfrm>
            <a:off x="6348278" y="4536985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885B5B44-A773-FAD7-61F1-1109E129FFBC}"/>
              </a:ext>
            </a:extLst>
          </p:cNvPr>
          <p:cNvSpPr/>
          <p:nvPr/>
        </p:nvSpPr>
        <p:spPr>
          <a:xfrm>
            <a:off x="4853258" y="4536985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BF0109E-3CA5-E5A9-0298-9F3F729993F6}"/>
              </a:ext>
            </a:extLst>
          </p:cNvPr>
          <p:cNvCxnSpPr>
            <a:cxnSpLocks/>
            <a:stCxn id="42" idx="3"/>
            <a:endCxn id="48" idx="0"/>
          </p:cNvCxnSpPr>
          <p:nvPr/>
        </p:nvCxnSpPr>
        <p:spPr>
          <a:xfrm flipH="1">
            <a:off x="1394348" y="3434091"/>
            <a:ext cx="437831" cy="3533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4E52856E-E66D-511E-2BBE-9F73E68E12E7}"/>
              </a:ext>
            </a:extLst>
          </p:cNvPr>
          <p:cNvCxnSpPr>
            <a:cxnSpLocks/>
            <a:stCxn id="42" idx="5"/>
            <a:endCxn id="47" idx="0"/>
          </p:cNvCxnSpPr>
          <p:nvPr/>
        </p:nvCxnSpPr>
        <p:spPr>
          <a:xfrm>
            <a:off x="2244192" y="3434091"/>
            <a:ext cx="345553" cy="3748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5203130-E935-7125-FAE3-414036E27025}"/>
              </a:ext>
            </a:extLst>
          </p:cNvPr>
          <p:cNvCxnSpPr>
            <a:cxnSpLocks/>
            <a:stCxn id="43" idx="3"/>
            <a:endCxn id="55" idx="7"/>
          </p:cNvCxnSpPr>
          <p:nvPr/>
        </p:nvCxnSpPr>
        <p:spPr>
          <a:xfrm flipH="1">
            <a:off x="3737371" y="3545107"/>
            <a:ext cx="762794" cy="3118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FF685035-1E46-E754-171D-042299D5F40D}"/>
              </a:ext>
            </a:extLst>
          </p:cNvPr>
          <p:cNvCxnSpPr>
            <a:cxnSpLocks/>
            <a:stCxn id="43" idx="5"/>
            <a:endCxn id="54" idx="1"/>
          </p:cNvCxnSpPr>
          <p:nvPr/>
        </p:nvCxnSpPr>
        <p:spPr>
          <a:xfrm>
            <a:off x="4912178" y="3545107"/>
            <a:ext cx="730893" cy="3039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D83DA32-F72B-20BF-BB67-C6C827FDE8F6}"/>
              </a:ext>
            </a:extLst>
          </p:cNvPr>
          <p:cNvCxnSpPr>
            <a:cxnSpLocks/>
            <a:stCxn id="55" idx="5"/>
            <a:endCxn id="7" idx="0"/>
          </p:cNvCxnSpPr>
          <p:nvPr/>
        </p:nvCxnSpPr>
        <p:spPr>
          <a:xfrm>
            <a:off x="3737371" y="4089205"/>
            <a:ext cx="353282" cy="4254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30EA0F06-F88E-89F0-6634-EC6FD442F9F4}"/>
              </a:ext>
            </a:extLst>
          </p:cNvPr>
          <p:cNvCxnSpPr>
            <a:cxnSpLocks/>
            <a:stCxn id="48" idx="5"/>
            <a:endCxn id="58" idx="0"/>
          </p:cNvCxnSpPr>
          <p:nvPr/>
        </p:nvCxnSpPr>
        <p:spPr>
          <a:xfrm>
            <a:off x="1600354" y="4067723"/>
            <a:ext cx="204519" cy="4610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F79CC311-AA18-6439-F4B3-FA3172F83C6A}"/>
              </a:ext>
            </a:extLst>
          </p:cNvPr>
          <p:cNvCxnSpPr>
            <a:cxnSpLocks/>
            <a:stCxn id="48" idx="3"/>
            <a:endCxn id="57" idx="0"/>
          </p:cNvCxnSpPr>
          <p:nvPr/>
        </p:nvCxnSpPr>
        <p:spPr>
          <a:xfrm flipH="1">
            <a:off x="753325" y="4067723"/>
            <a:ext cx="435016" cy="4610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C1876754-C553-08D9-845F-E4294CA61C06}"/>
              </a:ext>
            </a:extLst>
          </p:cNvPr>
          <p:cNvCxnSpPr>
            <a:cxnSpLocks/>
            <a:stCxn id="54" idx="3"/>
            <a:endCxn id="56" idx="0"/>
          </p:cNvCxnSpPr>
          <p:nvPr/>
        </p:nvCxnSpPr>
        <p:spPr>
          <a:xfrm flipH="1">
            <a:off x="5144596" y="4081242"/>
            <a:ext cx="498475" cy="4557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93C13351-D54B-60A6-74E9-BCA7CA38C681}"/>
              </a:ext>
            </a:extLst>
          </p:cNvPr>
          <p:cNvCxnSpPr>
            <a:cxnSpLocks/>
            <a:stCxn id="54" idx="5"/>
            <a:endCxn id="44" idx="0"/>
          </p:cNvCxnSpPr>
          <p:nvPr/>
        </p:nvCxnSpPr>
        <p:spPr>
          <a:xfrm>
            <a:off x="6055084" y="4081242"/>
            <a:ext cx="584532" cy="4557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15888444-9857-B7CF-973B-B7CB5193D53C}"/>
              </a:ext>
            </a:extLst>
          </p:cNvPr>
          <p:cNvSpPr/>
          <p:nvPr/>
        </p:nvSpPr>
        <p:spPr>
          <a:xfrm>
            <a:off x="10934084" y="4890146"/>
            <a:ext cx="74542" cy="821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8CFB3A-E67B-0361-1345-51BCBD9AE28E}"/>
              </a:ext>
            </a:extLst>
          </p:cNvPr>
          <p:cNvSpPr txBox="1"/>
          <p:nvPr/>
        </p:nvSpPr>
        <p:spPr>
          <a:xfrm>
            <a:off x="10607753" y="4746530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Z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3F10AC4-E888-1F7C-3160-56A0F07D23B4}"/>
              </a:ext>
            </a:extLst>
          </p:cNvPr>
          <p:cNvCxnSpPr>
            <a:cxnSpLocks/>
          </p:cNvCxnSpPr>
          <p:nvPr/>
        </p:nvCxnSpPr>
        <p:spPr>
          <a:xfrm flipH="1">
            <a:off x="4853258" y="3881007"/>
            <a:ext cx="627427" cy="655978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B3455BB-B609-9C43-083A-B4550BD2BF13}"/>
              </a:ext>
            </a:extLst>
          </p:cNvPr>
          <p:cNvCxnSpPr>
            <a:stCxn id="18" idx="5"/>
            <a:endCxn id="8" idx="0"/>
          </p:cNvCxnSpPr>
          <p:nvPr/>
        </p:nvCxnSpPr>
        <p:spPr>
          <a:xfrm>
            <a:off x="10829359" y="4351700"/>
            <a:ext cx="141996" cy="538446"/>
          </a:xfrm>
          <a:prstGeom prst="straightConnector1">
            <a:avLst/>
          </a:prstGeom>
          <a:ln w="254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3907D44-728E-A9BC-0B25-B71E4188AE15}"/>
              </a:ext>
            </a:extLst>
          </p:cNvPr>
          <p:cNvCxnSpPr>
            <a:cxnSpLocks/>
            <a:stCxn id="21" idx="2"/>
            <a:endCxn id="8" idx="6"/>
          </p:cNvCxnSpPr>
          <p:nvPr/>
        </p:nvCxnSpPr>
        <p:spPr>
          <a:xfrm flipH="1" flipV="1">
            <a:off x="11008626" y="4931196"/>
            <a:ext cx="189460" cy="118855"/>
          </a:xfrm>
          <a:prstGeom prst="straightConnector1">
            <a:avLst/>
          </a:prstGeom>
          <a:ln w="254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6E465657-CC77-B43D-3816-86818C6DEAFC}"/>
              </a:ext>
            </a:extLst>
          </p:cNvPr>
          <p:cNvCxnSpPr>
            <a:cxnSpLocks/>
            <a:endCxn id="12" idx="3"/>
          </p:cNvCxnSpPr>
          <p:nvPr/>
        </p:nvCxnSpPr>
        <p:spPr>
          <a:xfrm>
            <a:off x="10339527" y="4843007"/>
            <a:ext cx="566811" cy="88189"/>
          </a:xfrm>
          <a:prstGeom prst="straightConnector1">
            <a:avLst/>
          </a:prstGeom>
          <a:ln w="254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1F34FE9-1D4C-5FC8-2E8E-5F116B6DB115}"/>
              </a:ext>
            </a:extLst>
          </p:cNvPr>
          <p:cNvCxnSpPr>
            <a:cxnSpLocks/>
          </p:cNvCxnSpPr>
          <p:nvPr/>
        </p:nvCxnSpPr>
        <p:spPr>
          <a:xfrm flipH="1" flipV="1">
            <a:off x="6140415" y="3760003"/>
            <a:ext cx="860460" cy="725197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436530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KD-Trees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73380" y="898164"/>
            <a:ext cx="10952281" cy="148648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Can rapidly 3-nearest neighbor query a KD-Tree by following the node splits  </a:t>
            </a:r>
            <a:endParaRPr lang="en-US" sz="2400" dirty="0">
              <a:latin typeface="+mn-lt"/>
            </a:endParaRPr>
          </a:p>
          <a:p>
            <a:r>
              <a:rPr lang="en-US" dirty="0">
                <a:latin typeface="+mn-lt"/>
              </a:rPr>
              <a:t>Continue </a:t>
            </a:r>
            <a:r>
              <a:rPr lang="en-US" b="1" dirty="0">
                <a:latin typeface="+mn-lt"/>
              </a:rPr>
              <a:t>backtracking</a:t>
            </a:r>
            <a:r>
              <a:rPr lang="en-US" dirty="0">
                <a:latin typeface="+mn-lt"/>
              </a:rPr>
              <a:t> to </a:t>
            </a:r>
            <a:r>
              <a:rPr lang="en-US" i="1" dirty="0">
                <a:latin typeface="+mn-lt"/>
              </a:rPr>
              <a:t>K</a:t>
            </a:r>
            <a:r>
              <a:rPr lang="en-US" dirty="0">
                <a:latin typeface="+mn-lt"/>
              </a:rPr>
              <a:t> then to branch to </a:t>
            </a:r>
            <a:r>
              <a:rPr lang="en-US" i="1" dirty="0">
                <a:latin typeface="+mn-lt"/>
              </a:rPr>
              <a:t>C</a:t>
            </a:r>
            <a:r>
              <a:rPr lang="en-US" dirty="0">
                <a:latin typeface="+mn-lt"/>
              </a:rPr>
              <a:t> and </a:t>
            </a:r>
            <a:r>
              <a:rPr lang="en-US" i="1" dirty="0">
                <a:latin typeface="+mn-lt"/>
              </a:rPr>
              <a:t>J</a:t>
            </a:r>
            <a:r>
              <a:rPr lang="en-US" dirty="0">
                <a:latin typeface="+mn-lt"/>
              </a:rPr>
              <a:t>, but no nearer neighbor</a:t>
            </a:r>
          </a:p>
          <a:p>
            <a:r>
              <a:rPr lang="en-US" dirty="0">
                <a:latin typeface="+mn-lt"/>
              </a:rPr>
              <a:t>We can </a:t>
            </a:r>
            <a:r>
              <a:rPr lang="en-US" b="1" dirty="0">
                <a:latin typeface="+mn-lt"/>
              </a:rPr>
              <a:t>prune</a:t>
            </a:r>
            <a:r>
              <a:rPr lang="en-US" dirty="0">
                <a:latin typeface="+mn-lt"/>
              </a:rPr>
              <a:t> the branch with </a:t>
            </a:r>
            <a:r>
              <a:rPr lang="en-US" i="1" dirty="0">
                <a:latin typeface="+mn-lt"/>
              </a:rPr>
              <a:t>C</a:t>
            </a:r>
            <a:r>
              <a:rPr lang="en-US" dirty="0">
                <a:latin typeface="+mn-lt"/>
              </a:rPr>
              <a:t> and </a:t>
            </a:r>
            <a:r>
              <a:rPr lang="en-US" i="1" dirty="0">
                <a:latin typeface="+mn-lt"/>
              </a:rPr>
              <a:t>J</a:t>
            </a:r>
            <a:r>
              <a:rPr lang="en-US" dirty="0">
                <a:latin typeface="+mn-lt"/>
              </a:rPr>
              <a:t> from the search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14A7D1F-54C3-B415-BE5C-71BD7253A906}"/>
              </a:ext>
            </a:extLst>
          </p:cNvPr>
          <p:cNvSpPr/>
          <p:nvPr/>
        </p:nvSpPr>
        <p:spPr>
          <a:xfrm>
            <a:off x="7364896" y="2527297"/>
            <a:ext cx="4427882" cy="388123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07FCA7A-4446-F826-CED2-EBC82CEB796E}"/>
              </a:ext>
            </a:extLst>
          </p:cNvPr>
          <p:cNvCxnSpPr/>
          <p:nvPr/>
        </p:nvCxnSpPr>
        <p:spPr>
          <a:xfrm>
            <a:off x="7349986" y="6405114"/>
            <a:ext cx="44477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CBC05C5-E0C5-2566-ECF3-6436D1EE3921}"/>
              </a:ext>
            </a:extLst>
          </p:cNvPr>
          <p:cNvCxnSpPr>
            <a:cxnSpLocks/>
          </p:cNvCxnSpPr>
          <p:nvPr/>
        </p:nvCxnSpPr>
        <p:spPr>
          <a:xfrm flipV="1">
            <a:off x="7349986" y="2479158"/>
            <a:ext cx="14910" cy="39259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E6D8E65-7922-0042-BB6B-75301931E555}"/>
                  </a:ext>
                </a:extLst>
              </p:cNvPr>
              <p:cNvSpPr txBox="1"/>
              <p:nvPr/>
            </p:nvSpPr>
            <p:spPr>
              <a:xfrm>
                <a:off x="11466030" y="6408527"/>
                <a:ext cx="3925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E6D8E65-7922-0042-BB6B-75301931E5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66030" y="6408527"/>
                <a:ext cx="39259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C79F702-D745-C7E9-77AF-0A4A3659C9B3}"/>
                  </a:ext>
                </a:extLst>
              </p:cNvPr>
              <p:cNvSpPr txBox="1"/>
              <p:nvPr/>
            </p:nvSpPr>
            <p:spPr>
              <a:xfrm>
                <a:off x="6957391" y="2509768"/>
                <a:ext cx="3925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C79F702-D745-C7E9-77AF-0A4A3659C9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7391" y="2509768"/>
                <a:ext cx="39259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Oval 15">
            <a:extLst>
              <a:ext uri="{FF2B5EF4-FFF2-40B4-BE49-F238E27FC236}">
                <a16:creationId xmlns:a16="http://schemas.microsoft.com/office/drawing/2014/main" id="{4882EE0D-D6C9-FC10-F5EC-BDC56DC294EE}"/>
              </a:ext>
            </a:extLst>
          </p:cNvPr>
          <p:cNvSpPr/>
          <p:nvPr/>
        </p:nvSpPr>
        <p:spPr>
          <a:xfrm>
            <a:off x="7856881" y="287910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D63A256-B3B0-A451-4A25-FEB6135BE1BA}"/>
              </a:ext>
            </a:extLst>
          </p:cNvPr>
          <p:cNvSpPr/>
          <p:nvPr/>
        </p:nvSpPr>
        <p:spPr>
          <a:xfrm>
            <a:off x="10765733" y="4281623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BAB355B-EC32-114B-7136-B9C0571C7C92}"/>
              </a:ext>
            </a:extLst>
          </p:cNvPr>
          <p:cNvSpPr/>
          <p:nvPr/>
        </p:nvSpPr>
        <p:spPr>
          <a:xfrm>
            <a:off x="10590142" y="315019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33D8D12-9799-0AF8-6DC0-D77BB283106C}"/>
              </a:ext>
            </a:extLst>
          </p:cNvPr>
          <p:cNvSpPr/>
          <p:nvPr/>
        </p:nvSpPr>
        <p:spPr>
          <a:xfrm>
            <a:off x="8702538" y="4051514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374E17F-B031-99CB-0726-F5BB9CB388A4}"/>
              </a:ext>
            </a:extLst>
          </p:cNvPr>
          <p:cNvSpPr/>
          <p:nvPr/>
        </p:nvSpPr>
        <p:spPr>
          <a:xfrm>
            <a:off x="11198086" y="5009001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BF1C086-76F7-15A5-405A-2B1C3535124A}"/>
              </a:ext>
            </a:extLst>
          </p:cNvPr>
          <p:cNvSpPr/>
          <p:nvPr/>
        </p:nvSpPr>
        <p:spPr>
          <a:xfrm>
            <a:off x="8990772" y="292015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6A8FC5B-620D-A1BF-6BC4-873B76FAE647}"/>
              </a:ext>
            </a:extLst>
          </p:cNvPr>
          <p:cNvSpPr/>
          <p:nvPr/>
        </p:nvSpPr>
        <p:spPr>
          <a:xfrm>
            <a:off x="8298346" y="5396182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63E4CEA-3791-C106-5548-5F348370B2DB}"/>
              </a:ext>
            </a:extLst>
          </p:cNvPr>
          <p:cNvSpPr/>
          <p:nvPr/>
        </p:nvSpPr>
        <p:spPr>
          <a:xfrm>
            <a:off x="10189264" y="476960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5833A7A-73B6-90E6-AA10-137E0647752D}"/>
              </a:ext>
            </a:extLst>
          </p:cNvPr>
          <p:cNvSpPr/>
          <p:nvPr/>
        </p:nvSpPr>
        <p:spPr>
          <a:xfrm>
            <a:off x="11451121" y="3632051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B792E8F-50BE-AFEF-FABC-107D4A4117D1}"/>
              </a:ext>
            </a:extLst>
          </p:cNvPr>
          <p:cNvSpPr/>
          <p:nvPr/>
        </p:nvSpPr>
        <p:spPr>
          <a:xfrm>
            <a:off x="9380881" y="440310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C70E88D-9C2B-B5CC-A069-3E0307990DCD}"/>
              </a:ext>
            </a:extLst>
          </p:cNvPr>
          <p:cNvSpPr txBox="1"/>
          <p:nvPr/>
        </p:nvSpPr>
        <p:spPr>
          <a:xfrm>
            <a:off x="7492242" y="2694434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62E297-F486-36A1-62BF-8E11A23ECE19}"/>
              </a:ext>
            </a:extLst>
          </p:cNvPr>
          <p:cNvSpPr txBox="1"/>
          <p:nvPr/>
        </p:nvSpPr>
        <p:spPr>
          <a:xfrm>
            <a:off x="8612877" y="2785829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854F709-8186-272D-99A3-F57F3BB196F6}"/>
              </a:ext>
            </a:extLst>
          </p:cNvPr>
          <p:cNvSpPr txBox="1"/>
          <p:nvPr/>
        </p:nvSpPr>
        <p:spPr>
          <a:xfrm>
            <a:off x="10263806" y="3022834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0C53109-9AE3-4C26-DD27-020538E5C27E}"/>
              </a:ext>
            </a:extLst>
          </p:cNvPr>
          <p:cNvSpPr txBox="1"/>
          <p:nvPr/>
        </p:nvSpPr>
        <p:spPr>
          <a:xfrm>
            <a:off x="8408978" y="3760003"/>
            <a:ext cx="280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A8BF2E9-1917-8178-CD20-D0C2ADC86599}"/>
              </a:ext>
            </a:extLst>
          </p:cNvPr>
          <p:cNvSpPr txBox="1"/>
          <p:nvPr/>
        </p:nvSpPr>
        <p:spPr>
          <a:xfrm>
            <a:off x="8982905" y="4272775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9768283-D911-AC83-FE14-967657CCCC64}"/>
              </a:ext>
            </a:extLst>
          </p:cNvPr>
          <p:cNvSpPr txBox="1"/>
          <p:nvPr/>
        </p:nvSpPr>
        <p:spPr>
          <a:xfrm>
            <a:off x="9818413" y="4658341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34F8A89-DA2A-6C1E-B425-A300F9CD0154}"/>
              </a:ext>
            </a:extLst>
          </p:cNvPr>
          <p:cNvSpPr txBox="1"/>
          <p:nvPr/>
        </p:nvSpPr>
        <p:spPr>
          <a:xfrm>
            <a:off x="10459314" y="4244087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78B79F8-325C-9EB5-4757-47CB697CD9A8}"/>
              </a:ext>
            </a:extLst>
          </p:cNvPr>
          <p:cNvSpPr txBox="1"/>
          <p:nvPr/>
        </p:nvSpPr>
        <p:spPr>
          <a:xfrm>
            <a:off x="7966492" y="5252566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6DF3D48-6FC0-DF4D-CDA2-6A32B45FC249}"/>
              </a:ext>
            </a:extLst>
          </p:cNvPr>
          <p:cNvSpPr txBox="1"/>
          <p:nvPr/>
        </p:nvSpPr>
        <p:spPr>
          <a:xfrm>
            <a:off x="11376370" y="4921224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CB60096-A2F4-8F11-10DF-341F0533FAC5}"/>
              </a:ext>
            </a:extLst>
          </p:cNvPr>
          <p:cNvSpPr txBox="1"/>
          <p:nvPr/>
        </p:nvSpPr>
        <p:spPr>
          <a:xfrm>
            <a:off x="11155844" y="3511675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60AF411-0EBE-76B9-8C90-D8C188D8F8DA}"/>
              </a:ext>
            </a:extLst>
          </p:cNvPr>
          <p:cNvCxnSpPr>
            <a:cxnSpLocks/>
          </p:cNvCxnSpPr>
          <p:nvPr/>
        </p:nvCxnSpPr>
        <p:spPr>
          <a:xfrm flipH="1">
            <a:off x="9424436" y="2548279"/>
            <a:ext cx="955" cy="3873842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568DB51C-B154-2529-4607-53D06FB0F29A}"/>
              </a:ext>
            </a:extLst>
          </p:cNvPr>
          <p:cNvSpPr/>
          <p:nvPr/>
        </p:nvSpPr>
        <p:spPr>
          <a:xfrm>
            <a:off x="3240027" y="2621629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4B7EC58-2157-B3D7-5A45-4D2086343167}"/>
              </a:ext>
            </a:extLst>
          </p:cNvPr>
          <p:cNvCxnSpPr>
            <a:cxnSpLocks/>
          </p:cNvCxnSpPr>
          <p:nvPr/>
        </p:nvCxnSpPr>
        <p:spPr>
          <a:xfrm>
            <a:off x="7364896" y="4092564"/>
            <a:ext cx="2090527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101E55C-DEF2-CD3F-8931-43CBE1B88947}"/>
              </a:ext>
            </a:extLst>
          </p:cNvPr>
          <p:cNvCxnSpPr>
            <a:cxnSpLocks/>
          </p:cNvCxnSpPr>
          <p:nvPr/>
        </p:nvCxnSpPr>
        <p:spPr>
          <a:xfrm>
            <a:off x="9455423" y="4322673"/>
            <a:ext cx="2368342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3AFE30CE-0CAE-3B11-3A32-0B7242BF2BCA}"/>
              </a:ext>
            </a:extLst>
          </p:cNvPr>
          <p:cNvSpPr/>
          <p:nvPr/>
        </p:nvSpPr>
        <p:spPr>
          <a:xfrm>
            <a:off x="1746848" y="3153784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29F85CB-6357-7B43-3130-C07B364FBCDB}"/>
              </a:ext>
            </a:extLst>
          </p:cNvPr>
          <p:cNvSpPr/>
          <p:nvPr/>
        </p:nvSpPr>
        <p:spPr>
          <a:xfrm>
            <a:off x="4414834" y="3264800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G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F456244-7ABE-5C12-903F-8FA0752105EC}"/>
              </a:ext>
            </a:extLst>
          </p:cNvPr>
          <p:cNvCxnSpPr>
            <a:stCxn id="9" idx="3"/>
            <a:endCxn id="42" idx="7"/>
          </p:cNvCxnSpPr>
          <p:nvPr/>
        </p:nvCxnSpPr>
        <p:spPr>
          <a:xfrm flipH="1">
            <a:off x="2244192" y="2901936"/>
            <a:ext cx="1081166" cy="29994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1D0FB67-6220-3AE6-FED2-879E4C650761}"/>
              </a:ext>
            </a:extLst>
          </p:cNvPr>
          <p:cNvCxnSpPr>
            <a:cxnSpLocks/>
            <a:stCxn id="9" idx="5"/>
            <a:endCxn id="43" idx="1"/>
          </p:cNvCxnSpPr>
          <p:nvPr/>
        </p:nvCxnSpPr>
        <p:spPr>
          <a:xfrm>
            <a:off x="3737371" y="2901936"/>
            <a:ext cx="762794" cy="410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A58A6F72-76FE-660E-DC28-3EC4E3413D28}"/>
              </a:ext>
            </a:extLst>
          </p:cNvPr>
          <p:cNvSpPr/>
          <p:nvPr/>
        </p:nvSpPr>
        <p:spPr>
          <a:xfrm>
            <a:off x="8225225" y="3439214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AFE03C2-DE60-CCFB-A77F-BEC30E9155CF}"/>
              </a:ext>
            </a:extLst>
          </p:cNvPr>
          <p:cNvSpPr txBox="1"/>
          <p:nvPr/>
        </p:nvSpPr>
        <p:spPr>
          <a:xfrm>
            <a:off x="7847330" y="3304893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DC7D1A8-C021-4F2B-E7F1-0E198CDAFF57}"/>
              </a:ext>
            </a:extLst>
          </p:cNvPr>
          <p:cNvSpPr/>
          <p:nvPr/>
        </p:nvSpPr>
        <p:spPr>
          <a:xfrm>
            <a:off x="10418837" y="551309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610B140-6A25-B62E-C7F6-5F3785D9D871}"/>
              </a:ext>
            </a:extLst>
          </p:cNvPr>
          <p:cNvSpPr txBox="1"/>
          <p:nvPr/>
        </p:nvSpPr>
        <p:spPr>
          <a:xfrm>
            <a:off x="10040942" y="5378776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C816848-C40C-25C8-78AF-7452AC0ABB9D}"/>
              </a:ext>
            </a:extLst>
          </p:cNvPr>
          <p:cNvSpPr txBox="1"/>
          <p:nvPr/>
        </p:nvSpPr>
        <p:spPr>
          <a:xfrm>
            <a:off x="10112797" y="5385573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K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351E78B-B0C0-3D4B-06B3-811BFFE66575}"/>
              </a:ext>
            </a:extLst>
          </p:cNvPr>
          <p:cNvCxnSpPr>
            <a:cxnSpLocks/>
          </p:cNvCxnSpPr>
          <p:nvPr/>
        </p:nvCxnSpPr>
        <p:spPr>
          <a:xfrm>
            <a:off x="8255761" y="2523885"/>
            <a:ext cx="21262" cy="1591931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AD9637D-3F3A-3487-9AD1-4C3C07B53FC2}"/>
              </a:ext>
            </a:extLst>
          </p:cNvPr>
          <p:cNvCxnSpPr>
            <a:cxnSpLocks/>
          </p:cNvCxnSpPr>
          <p:nvPr/>
        </p:nvCxnSpPr>
        <p:spPr>
          <a:xfrm>
            <a:off x="10620788" y="2513703"/>
            <a:ext cx="0" cy="1803809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8672FF9-DA7F-F779-E35D-7E12ED930755}"/>
              </a:ext>
            </a:extLst>
          </p:cNvPr>
          <p:cNvCxnSpPr>
            <a:cxnSpLocks/>
          </p:cNvCxnSpPr>
          <p:nvPr/>
        </p:nvCxnSpPr>
        <p:spPr>
          <a:xfrm>
            <a:off x="10418837" y="4317512"/>
            <a:ext cx="33885" cy="2087602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D887B628-0321-59C6-FF0F-4FD84385164B}"/>
              </a:ext>
            </a:extLst>
          </p:cNvPr>
          <p:cNvSpPr/>
          <p:nvPr/>
        </p:nvSpPr>
        <p:spPr>
          <a:xfrm>
            <a:off x="2298407" y="3808898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D751162-0736-2CC0-FA92-F0B576CD3F47}"/>
              </a:ext>
            </a:extLst>
          </p:cNvPr>
          <p:cNvSpPr/>
          <p:nvPr/>
        </p:nvSpPr>
        <p:spPr>
          <a:xfrm>
            <a:off x="1103010" y="3787416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8D40D201-84DB-69EB-27B9-A3C0DF23E570}"/>
              </a:ext>
            </a:extLst>
          </p:cNvPr>
          <p:cNvSpPr/>
          <p:nvPr/>
        </p:nvSpPr>
        <p:spPr>
          <a:xfrm>
            <a:off x="5557740" y="3800935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B8089832-E650-C1BE-B24D-9A9D1B4CD49D}"/>
              </a:ext>
            </a:extLst>
          </p:cNvPr>
          <p:cNvSpPr/>
          <p:nvPr/>
        </p:nvSpPr>
        <p:spPr>
          <a:xfrm>
            <a:off x="3240027" y="3808898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52E7AA8F-D874-CD73-E4D3-43A8735B14D9}"/>
              </a:ext>
            </a:extLst>
          </p:cNvPr>
          <p:cNvSpPr/>
          <p:nvPr/>
        </p:nvSpPr>
        <p:spPr>
          <a:xfrm>
            <a:off x="461987" y="4528724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FAF503EE-C18D-71A4-0995-54722E9B0135}"/>
              </a:ext>
            </a:extLst>
          </p:cNvPr>
          <p:cNvSpPr/>
          <p:nvPr/>
        </p:nvSpPr>
        <p:spPr>
          <a:xfrm>
            <a:off x="1513535" y="4528724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A2E21B7-1B61-588C-F3B6-B6B3C30A5E09}"/>
              </a:ext>
            </a:extLst>
          </p:cNvPr>
          <p:cNvSpPr/>
          <p:nvPr/>
        </p:nvSpPr>
        <p:spPr>
          <a:xfrm>
            <a:off x="3799315" y="4514607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ECA19267-DD5A-7898-82CC-B6248D3A4333}"/>
              </a:ext>
            </a:extLst>
          </p:cNvPr>
          <p:cNvSpPr/>
          <p:nvPr/>
        </p:nvSpPr>
        <p:spPr>
          <a:xfrm>
            <a:off x="6348278" y="4536985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885B5B44-A773-FAD7-61F1-1109E129FFBC}"/>
              </a:ext>
            </a:extLst>
          </p:cNvPr>
          <p:cNvSpPr/>
          <p:nvPr/>
        </p:nvSpPr>
        <p:spPr>
          <a:xfrm>
            <a:off x="4853258" y="4536985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BF0109E-3CA5-E5A9-0298-9F3F729993F6}"/>
              </a:ext>
            </a:extLst>
          </p:cNvPr>
          <p:cNvCxnSpPr>
            <a:cxnSpLocks/>
            <a:stCxn id="42" idx="3"/>
            <a:endCxn id="48" idx="0"/>
          </p:cNvCxnSpPr>
          <p:nvPr/>
        </p:nvCxnSpPr>
        <p:spPr>
          <a:xfrm flipH="1">
            <a:off x="1394348" y="3434091"/>
            <a:ext cx="437831" cy="3533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4E52856E-E66D-511E-2BBE-9F73E68E12E7}"/>
              </a:ext>
            </a:extLst>
          </p:cNvPr>
          <p:cNvCxnSpPr>
            <a:cxnSpLocks/>
            <a:stCxn id="42" idx="5"/>
            <a:endCxn id="47" idx="0"/>
          </p:cNvCxnSpPr>
          <p:nvPr/>
        </p:nvCxnSpPr>
        <p:spPr>
          <a:xfrm>
            <a:off x="2244192" y="3434091"/>
            <a:ext cx="345553" cy="3748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5203130-E935-7125-FAE3-414036E27025}"/>
              </a:ext>
            </a:extLst>
          </p:cNvPr>
          <p:cNvCxnSpPr>
            <a:cxnSpLocks/>
            <a:stCxn id="43" idx="3"/>
            <a:endCxn id="55" idx="7"/>
          </p:cNvCxnSpPr>
          <p:nvPr/>
        </p:nvCxnSpPr>
        <p:spPr>
          <a:xfrm flipH="1">
            <a:off x="3737371" y="3545107"/>
            <a:ext cx="762794" cy="3118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FF685035-1E46-E754-171D-042299D5F40D}"/>
              </a:ext>
            </a:extLst>
          </p:cNvPr>
          <p:cNvCxnSpPr>
            <a:cxnSpLocks/>
            <a:stCxn id="43" idx="5"/>
            <a:endCxn id="54" idx="1"/>
          </p:cNvCxnSpPr>
          <p:nvPr/>
        </p:nvCxnSpPr>
        <p:spPr>
          <a:xfrm>
            <a:off x="4912178" y="3545107"/>
            <a:ext cx="730893" cy="3039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D83DA32-F72B-20BF-BB67-C6C827FDE8F6}"/>
              </a:ext>
            </a:extLst>
          </p:cNvPr>
          <p:cNvCxnSpPr>
            <a:cxnSpLocks/>
            <a:stCxn id="55" idx="5"/>
            <a:endCxn id="7" idx="0"/>
          </p:cNvCxnSpPr>
          <p:nvPr/>
        </p:nvCxnSpPr>
        <p:spPr>
          <a:xfrm>
            <a:off x="3737371" y="4089205"/>
            <a:ext cx="353282" cy="4254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30EA0F06-F88E-89F0-6634-EC6FD442F9F4}"/>
              </a:ext>
            </a:extLst>
          </p:cNvPr>
          <p:cNvCxnSpPr>
            <a:cxnSpLocks/>
            <a:stCxn id="48" idx="5"/>
            <a:endCxn id="58" idx="0"/>
          </p:cNvCxnSpPr>
          <p:nvPr/>
        </p:nvCxnSpPr>
        <p:spPr>
          <a:xfrm>
            <a:off x="1600354" y="4067723"/>
            <a:ext cx="204519" cy="4610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F79CC311-AA18-6439-F4B3-FA3172F83C6A}"/>
              </a:ext>
            </a:extLst>
          </p:cNvPr>
          <p:cNvCxnSpPr>
            <a:cxnSpLocks/>
            <a:stCxn id="48" idx="3"/>
            <a:endCxn id="57" idx="0"/>
          </p:cNvCxnSpPr>
          <p:nvPr/>
        </p:nvCxnSpPr>
        <p:spPr>
          <a:xfrm flipH="1">
            <a:off x="753325" y="4067723"/>
            <a:ext cx="435016" cy="4610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C1876754-C553-08D9-845F-E4294CA61C06}"/>
              </a:ext>
            </a:extLst>
          </p:cNvPr>
          <p:cNvCxnSpPr>
            <a:cxnSpLocks/>
            <a:stCxn id="54" idx="3"/>
            <a:endCxn id="56" idx="0"/>
          </p:cNvCxnSpPr>
          <p:nvPr/>
        </p:nvCxnSpPr>
        <p:spPr>
          <a:xfrm flipH="1">
            <a:off x="5144596" y="4081242"/>
            <a:ext cx="498475" cy="4557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93C13351-D54B-60A6-74E9-BCA7CA38C681}"/>
              </a:ext>
            </a:extLst>
          </p:cNvPr>
          <p:cNvCxnSpPr>
            <a:cxnSpLocks/>
            <a:stCxn id="54" idx="5"/>
            <a:endCxn id="44" idx="0"/>
          </p:cNvCxnSpPr>
          <p:nvPr/>
        </p:nvCxnSpPr>
        <p:spPr>
          <a:xfrm>
            <a:off x="6055084" y="4081242"/>
            <a:ext cx="584532" cy="4557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15888444-9857-B7CF-973B-B7CB5193D53C}"/>
              </a:ext>
            </a:extLst>
          </p:cNvPr>
          <p:cNvSpPr/>
          <p:nvPr/>
        </p:nvSpPr>
        <p:spPr>
          <a:xfrm>
            <a:off x="10934084" y="4890146"/>
            <a:ext cx="74542" cy="821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8CFB3A-E67B-0361-1345-51BCBD9AE28E}"/>
              </a:ext>
            </a:extLst>
          </p:cNvPr>
          <p:cNvSpPr txBox="1"/>
          <p:nvPr/>
        </p:nvSpPr>
        <p:spPr>
          <a:xfrm>
            <a:off x="10607753" y="4746530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Z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3F10AC4-E888-1F7C-3160-56A0F07D23B4}"/>
              </a:ext>
            </a:extLst>
          </p:cNvPr>
          <p:cNvCxnSpPr>
            <a:cxnSpLocks/>
          </p:cNvCxnSpPr>
          <p:nvPr/>
        </p:nvCxnSpPr>
        <p:spPr>
          <a:xfrm flipH="1" flipV="1">
            <a:off x="5002998" y="3150197"/>
            <a:ext cx="987224" cy="481854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B3455BB-B609-9C43-083A-B4550BD2BF13}"/>
              </a:ext>
            </a:extLst>
          </p:cNvPr>
          <p:cNvCxnSpPr>
            <a:stCxn id="18" idx="5"/>
            <a:endCxn id="8" idx="0"/>
          </p:cNvCxnSpPr>
          <p:nvPr/>
        </p:nvCxnSpPr>
        <p:spPr>
          <a:xfrm>
            <a:off x="10829359" y="4351700"/>
            <a:ext cx="141996" cy="538446"/>
          </a:xfrm>
          <a:prstGeom prst="straightConnector1">
            <a:avLst/>
          </a:prstGeom>
          <a:ln w="254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3907D44-728E-A9BC-0B25-B71E4188AE15}"/>
              </a:ext>
            </a:extLst>
          </p:cNvPr>
          <p:cNvCxnSpPr>
            <a:cxnSpLocks/>
            <a:stCxn id="21" idx="2"/>
            <a:endCxn id="8" idx="6"/>
          </p:cNvCxnSpPr>
          <p:nvPr/>
        </p:nvCxnSpPr>
        <p:spPr>
          <a:xfrm flipH="1" flipV="1">
            <a:off x="11008626" y="4931196"/>
            <a:ext cx="189460" cy="118855"/>
          </a:xfrm>
          <a:prstGeom prst="straightConnector1">
            <a:avLst/>
          </a:prstGeom>
          <a:ln w="254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6E465657-CC77-B43D-3816-86818C6DEAFC}"/>
              </a:ext>
            </a:extLst>
          </p:cNvPr>
          <p:cNvCxnSpPr>
            <a:cxnSpLocks/>
            <a:endCxn id="12" idx="3"/>
          </p:cNvCxnSpPr>
          <p:nvPr/>
        </p:nvCxnSpPr>
        <p:spPr>
          <a:xfrm>
            <a:off x="10339527" y="4843007"/>
            <a:ext cx="566811" cy="88189"/>
          </a:xfrm>
          <a:prstGeom prst="straightConnector1">
            <a:avLst/>
          </a:prstGeom>
          <a:ln w="254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1F34FE9-1D4C-5FC8-2E8E-5F116B6DB115}"/>
              </a:ext>
            </a:extLst>
          </p:cNvPr>
          <p:cNvCxnSpPr>
            <a:cxnSpLocks/>
          </p:cNvCxnSpPr>
          <p:nvPr/>
        </p:nvCxnSpPr>
        <p:spPr>
          <a:xfrm flipH="1" flipV="1">
            <a:off x="6140415" y="3760003"/>
            <a:ext cx="860460" cy="725197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C0433E6B-7946-0343-7146-C3B4EC235F62}"/>
              </a:ext>
            </a:extLst>
          </p:cNvPr>
          <p:cNvCxnSpPr>
            <a:cxnSpLocks/>
          </p:cNvCxnSpPr>
          <p:nvPr/>
        </p:nvCxnSpPr>
        <p:spPr>
          <a:xfrm flipH="1">
            <a:off x="3344349" y="3287114"/>
            <a:ext cx="951497" cy="437094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B0913AB7-DB2C-075A-9D79-0ADAECD6ECD3}"/>
              </a:ext>
            </a:extLst>
          </p:cNvPr>
          <p:cNvCxnSpPr>
            <a:cxnSpLocks/>
          </p:cNvCxnSpPr>
          <p:nvPr/>
        </p:nvCxnSpPr>
        <p:spPr>
          <a:xfrm>
            <a:off x="3130181" y="4103723"/>
            <a:ext cx="612293" cy="739284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45642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KD-Trees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06400" y="898164"/>
            <a:ext cx="11119261" cy="14864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Can rapidly query a KD-Tree by following the video splits  </a:t>
            </a:r>
            <a:endParaRPr lang="en-US" sz="2400" dirty="0">
              <a:latin typeface="+mn-lt"/>
            </a:endParaRPr>
          </a:p>
          <a:p>
            <a:r>
              <a:rPr lang="en-US" dirty="0">
                <a:latin typeface="+mn-lt"/>
              </a:rPr>
              <a:t>The backtrack arrives at the root, </a:t>
            </a:r>
            <a:r>
              <a:rPr lang="en-US" b="1" dirty="0">
                <a:latin typeface="+mn-lt"/>
              </a:rPr>
              <a:t>terminating</a:t>
            </a:r>
            <a:r>
              <a:rPr lang="en-US" dirty="0">
                <a:latin typeface="+mn-lt"/>
              </a:rPr>
              <a:t> the algorithm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14A7D1F-54C3-B415-BE5C-71BD7253A906}"/>
              </a:ext>
            </a:extLst>
          </p:cNvPr>
          <p:cNvSpPr/>
          <p:nvPr/>
        </p:nvSpPr>
        <p:spPr>
          <a:xfrm>
            <a:off x="7364896" y="2527297"/>
            <a:ext cx="4427882" cy="388123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07FCA7A-4446-F826-CED2-EBC82CEB796E}"/>
              </a:ext>
            </a:extLst>
          </p:cNvPr>
          <p:cNvCxnSpPr/>
          <p:nvPr/>
        </p:nvCxnSpPr>
        <p:spPr>
          <a:xfrm>
            <a:off x="7349986" y="6405114"/>
            <a:ext cx="44477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CBC05C5-E0C5-2566-ECF3-6436D1EE3921}"/>
              </a:ext>
            </a:extLst>
          </p:cNvPr>
          <p:cNvCxnSpPr>
            <a:cxnSpLocks/>
          </p:cNvCxnSpPr>
          <p:nvPr/>
        </p:nvCxnSpPr>
        <p:spPr>
          <a:xfrm flipV="1">
            <a:off x="7349986" y="2479158"/>
            <a:ext cx="14910" cy="39259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E6D8E65-7922-0042-BB6B-75301931E555}"/>
                  </a:ext>
                </a:extLst>
              </p:cNvPr>
              <p:cNvSpPr txBox="1"/>
              <p:nvPr/>
            </p:nvSpPr>
            <p:spPr>
              <a:xfrm>
                <a:off x="11466030" y="6408527"/>
                <a:ext cx="3925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E6D8E65-7922-0042-BB6B-75301931E5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66030" y="6408527"/>
                <a:ext cx="39259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C79F702-D745-C7E9-77AF-0A4A3659C9B3}"/>
                  </a:ext>
                </a:extLst>
              </p:cNvPr>
              <p:cNvSpPr txBox="1"/>
              <p:nvPr/>
            </p:nvSpPr>
            <p:spPr>
              <a:xfrm>
                <a:off x="6957391" y="2509768"/>
                <a:ext cx="3925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C79F702-D745-C7E9-77AF-0A4A3659C9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7391" y="2509768"/>
                <a:ext cx="39259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Oval 15">
            <a:extLst>
              <a:ext uri="{FF2B5EF4-FFF2-40B4-BE49-F238E27FC236}">
                <a16:creationId xmlns:a16="http://schemas.microsoft.com/office/drawing/2014/main" id="{4882EE0D-D6C9-FC10-F5EC-BDC56DC294EE}"/>
              </a:ext>
            </a:extLst>
          </p:cNvPr>
          <p:cNvSpPr/>
          <p:nvPr/>
        </p:nvSpPr>
        <p:spPr>
          <a:xfrm>
            <a:off x="7856881" y="287910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D63A256-B3B0-A451-4A25-FEB6135BE1BA}"/>
              </a:ext>
            </a:extLst>
          </p:cNvPr>
          <p:cNvSpPr/>
          <p:nvPr/>
        </p:nvSpPr>
        <p:spPr>
          <a:xfrm>
            <a:off x="10765733" y="4281623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BAB355B-EC32-114B-7136-B9C0571C7C92}"/>
              </a:ext>
            </a:extLst>
          </p:cNvPr>
          <p:cNvSpPr/>
          <p:nvPr/>
        </p:nvSpPr>
        <p:spPr>
          <a:xfrm>
            <a:off x="10590142" y="315019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33D8D12-9799-0AF8-6DC0-D77BB283106C}"/>
              </a:ext>
            </a:extLst>
          </p:cNvPr>
          <p:cNvSpPr/>
          <p:nvPr/>
        </p:nvSpPr>
        <p:spPr>
          <a:xfrm>
            <a:off x="8702538" y="4051514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374E17F-B031-99CB-0726-F5BB9CB388A4}"/>
              </a:ext>
            </a:extLst>
          </p:cNvPr>
          <p:cNvSpPr/>
          <p:nvPr/>
        </p:nvSpPr>
        <p:spPr>
          <a:xfrm>
            <a:off x="11198086" y="5009001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BF1C086-76F7-15A5-405A-2B1C3535124A}"/>
              </a:ext>
            </a:extLst>
          </p:cNvPr>
          <p:cNvSpPr/>
          <p:nvPr/>
        </p:nvSpPr>
        <p:spPr>
          <a:xfrm>
            <a:off x="8990772" y="292015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6A8FC5B-620D-A1BF-6BC4-873B76FAE647}"/>
              </a:ext>
            </a:extLst>
          </p:cNvPr>
          <p:cNvSpPr/>
          <p:nvPr/>
        </p:nvSpPr>
        <p:spPr>
          <a:xfrm>
            <a:off x="8298346" y="5396182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63E4CEA-3791-C106-5548-5F348370B2DB}"/>
              </a:ext>
            </a:extLst>
          </p:cNvPr>
          <p:cNvSpPr/>
          <p:nvPr/>
        </p:nvSpPr>
        <p:spPr>
          <a:xfrm>
            <a:off x="10189264" y="476960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5833A7A-73B6-90E6-AA10-137E0647752D}"/>
              </a:ext>
            </a:extLst>
          </p:cNvPr>
          <p:cNvSpPr/>
          <p:nvPr/>
        </p:nvSpPr>
        <p:spPr>
          <a:xfrm>
            <a:off x="11451121" y="3632051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B792E8F-50BE-AFEF-FABC-107D4A4117D1}"/>
              </a:ext>
            </a:extLst>
          </p:cNvPr>
          <p:cNvSpPr/>
          <p:nvPr/>
        </p:nvSpPr>
        <p:spPr>
          <a:xfrm>
            <a:off x="9380881" y="440310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C70E88D-9C2B-B5CC-A069-3E0307990DCD}"/>
              </a:ext>
            </a:extLst>
          </p:cNvPr>
          <p:cNvSpPr txBox="1"/>
          <p:nvPr/>
        </p:nvSpPr>
        <p:spPr>
          <a:xfrm>
            <a:off x="7492242" y="2694434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62E297-F486-36A1-62BF-8E11A23ECE19}"/>
              </a:ext>
            </a:extLst>
          </p:cNvPr>
          <p:cNvSpPr txBox="1"/>
          <p:nvPr/>
        </p:nvSpPr>
        <p:spPr>
          <a:xfrm>
            <a:off x="8612877" y="2785829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854F709-8186-272D-99A3-F57F3BB196F6}"/>
              </a:ext>
            </a:extLst>
          </p:cNvPr>
          <p:cNvSpPr txBox="1"/>
          <p:nvPr/>
        </p:nvSpPr>
        <p:spPr>
          <a:xfrm>
            <a:off x="10263806" y="3022834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0C53109-9AE3-4C26-DD27-020538E5C27E}"/>
              </a:ext>
            </a:extLst>
          </p:cNvPr>
          <p:cNvSpPr txBox="1"/>
          <p:nvPr/>
        </p:nvSpPr>
        <p:spPr>
          <a:xfrm>
            <a:off x="8408978" y="3760003"/>
            <a:ext cx="280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A8BF2E9-1917-8178-CD20-D0C2ADC86599}"/>
              </a:ext>
            </a:extLst>
          </p:cNvPr>
          <p:cNvSpPr txBox="1"/>
          <p:nvPr/>
        </p:nvSpPr>
        <p:spPr>
          <a:xfrm>
            <a:off x="8982905" y="4272775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9768283-D911-AC83-FE14-967657CCCC64}"/>
              </a:ext>
            </a:extLst>
          </p:cNvPr>
          <p:cNvSpPr txBox="1"/>
          <p:nvPr/>
        </p:nvSpPr>
        <p:spPr>
          <a:xfrm>
            <a:off x="9818413" y="4658341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34F8A89-DA2A-6C1E-B425-A300F9CD0154}"/>
              </a:ext>
            </a:extLst>
          </p:cNvPr>
          <p:cNvSpPr txBox="1"/>
          <p:nvPr/>
        </p:nvSpPr>
        <p:spPr>
          <a:xfrm>
            <a:off x="10459314" y="4244087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78B79F8-325C-9EB5-4757-47CB697CD9A8}"/>
              </a:ext>
            </a:extLst>
          </p:cNvPr>
          <p:cNvSpPr txBox="1"/>
          <p:nvPr/>
        </p:nvSpPr>
        <p:spPr>
          <a:xfrm>
            <a:off x="7966492" y="5252566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6DF3D48-6FC0-DF4D-CDA2-6A32B45FC249}"/>
              </a:ext>
            </a:extLst>
          </p:cNvPr>
          <p:cNvSpPr txBox="1"/>
          <p:nvPr/>
        </p:nvSpPr>
        <p:spPr>
          <a:xfrm>
            <a:off x="11376370" y="4921224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CB60096-A2F4-8F11-10DF-341F0533FAC5}"/>
              </a:ext>
            </a:extLst>
          </p:cNvPr>
          <p:cNvSpPr txBox="1"/>
          <p:nvPr/>
        </p:nvSpPr>
        <p:spPr>
          <a:xfrm>
            <a:off x="11155844" y="3511675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60AF411-0EBE-76B9-8C90-D8C188D8F8DA}"/>
              </a:ext>
            </a:extLst>
          </p:cNvPr>
          <p:cNvCxnSpPr>
            <a:cxnSpLocks/>
          </p:cNvCxnSpPr>
          <p:nvPr/>
        </p:nvCxnSpPr>
        <p:spPr>
          <a:xfrm flipH="1">
            <a:off x="9424436" y="2548279"/>
            <a:ext cx="955" cy="3873842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568DB51C-B154-2529-4607-53D06FB0F29A}"/>
              </a:ext>
            </a:extLst>
          </p:cNvPr>
          <p:cNvSpPr/>
          <p:nvPr/>
        </p:nvSpPr>
        <p:spPr>
          <a:xfrm>
            <a:off x="3240027" y="2621629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4B7EC58-2157-B3D7-5A45-4D2086343167}"/>
              </a:ext>
            </a:extLst>
          </p:cNvPr>
          <p:cNvCxnSpPr>
            <a:cxnSpLocks/>
          </p:cNvCxnSpPr>
          <p:nvPr/>
        </p:nvCxnSpPr>
        <p:spPr>
          <a:xfrm>
            <a:off x="7364896" y="4092564"/>
            <a:ext cx="2090527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101E55C-DEF2-CD3F-8931-43CBE1B88947}"/>
              </a:ext>
            </a:extLst>
          </p:cNvPr>
          <p:cNvCxnSpPr>
            <a:cxnSpLocks/>
          </p:cNvCxnSpPr>
          <p:nvPr/>
        </p:nvCxnSpPr>
        <p:spPr>
          <a:xfrm>
            <a:off x="9455423" y="4322673"/>
            <a:ext cx="2368342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3AFE30CE-0CAE-3B11-3A32-0B7242BF2BCA}"/>
              </a:ext>
            </a:extLst>
          </p:cNvPr>
          <p:cNvSpPr/>
          <p:nvPr/>
        </p:nvSpPr>
        <p:spPr>
          <a:xfrm>
            <a:off x="1746848" y="3153784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29F85CB-6357-7B43-3130-C07B364FBCDB}"/>
              </a:ext>
            </a:extLst>
          </p:cNvPr>
          <p:cNvSpPr/>
          <p:nvPr/>
        </p:nvSpPr>
        <p:spPr>
          <a:xfrm>
            <a:off x="4414834" y="3264800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G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F456244-7ABE-5C12-903F-8FA0752105EC}"/>
              </a:ext>
            </a:extLst>
          </p:cNvPr>
          <p:cNvCxnSpPr>
            <a:stCxn id="9" idx="3"/>
            <a:endCxn id="42" idx="7"/>
          </p:cNvCxnSpPr>
          <p:nvPr/>
        </p:nvCxnSpPr>
        <p:spPr>
          <a:xfrm flipH="1">
            <a:off x="2244192" y="2901936"/>
            <a:ext cx="1081166" cy="29994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1D0FB67-6220-3AE6-FED2-879E4C650761}"/>
              </a:ext>
            </a:extLst>
          </p:cNvPr>
          <p:cNvCxnSpPr>
            <a:cxnSpLocks/>
            <a:stCxn id="9" idx="5"/>
            <a:endCxn id="43" idx="1"/>
          </p:cNvCxnSpPr>
          <p:nvPr/>
        </p:nvCxnSpPr>
        <p:spPr>
          <a:xfrm>
            <a:off x="3737371" y="2901936"/>
            <a:ext cx="762794" cy="410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A58A6F72-76FE-660E-DC28-3EC4E3413D28}"/>
              </a:ext>
            </a:extLst>
          </p:cNvPr>
          <p:cNvSpPr/>
          <p:nvPr/>
        </p:nvSpPr>
        <p:spPr>
          <a:xfrm>
            <a:off x="8225225" y="3439214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AFE03C2-DE60-CCFB-A77F-BEC30E9155CF}"/>
              </a:ext>
            </a:extLst>
          </p:cNvPr>
          <p:cNvSpPr txBox="1"/>
          <p:nvPr/>
        </p:nvSpPr>
        <p:spPr>
          <a:xfrm>
            <a:off x="7847330" y="3304893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DC7D1A8-C021-4F2B-E7F1-0E198CDAFF57}"/>
              </a:ext>
            </a:extLst>
          </p:cNvPr>
          <p:cNvSpPr/>
          <p:nvPr/>
        </p:nvSpPr>
        <p:spPr>
          <a:xfrm>
            <a:off x="10418837" y="551309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610B140-6A25-B62E-C7F6-5F3785D9D871}"/>
              </a:ext>
            </a:extLst>
          </p:cNvPr>
          <p:cNvSpPr txBox="1"/>
          <p:nvPr/>
        </p:nvSpPr>
        <p:spPr>
          <a:xfrm>
            <a:off x="10040942" y="5378776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C816848-C40C-25C8-78AF-7452AC0ABB9D}"/>
              </a:ext>
            </a:extLst>
          </p:cNvPr>
          <p:cNvSpPr txBox="1"/>
          <p:nvPr/>
        </p:nvSpPr>
        <p:spPr>
          <a:xfrm>
            <a:off x="10112797" y="5385573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K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351E78B-B0C0-3D4B-06B3-811BFFE66575}"/>
              </a:ext>
            </a:extLst>
          </p:cNvPr>
          <p:cNvCxnSpPr>
            <a:cxnSpLocks/>
          </p:cNvCxnSpPr>
          <p:nvPr/>
        </p:nvCxnSpPr>
        <p:spPr>
          <a:xfrm>
            <a:off x="8255761" y="2523885"/>
            <a:ext cx="21262" cy="1591931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AD9637D-3F3A-3487-9AD1-4C3C07B53FC2}"/>
              </a:ext>
            </a:extLst>
          </p:cNvPr>
          <p:cNvCxnSpPr>
            <a:cxnSpLocks/>
          </p:cNvCxnSpPr>
          <p:nvPr/>
        </p:nvCxnSpPr>
        <p:spPr>
          <a:xfrm>
            <a:off x="10620788" y="2513703"/>
            <a:ext cx="0" cy="1803809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8672FF9-DA7F-F779-E35D-7E12ED930755}"/>
              </a:ext>
            </a:extLst>
          </p:cNvPr>
          <p:cNvCxnSpPr>
            <a:cxnSpLocks/>
          </p:cNvCxnSpPr>
          <p:nvPr/>
        </p:nvCxnSpPr>
        <p:spPr>
          <a:xfrm>
            <a:off x="10418837" y="4317512"/>
            <a:ext cx="33885" cy="2087602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D887B628-0321-59C6-FF0F-4FD84385164B}"/>
              </a:ext>
            </a:extLst>
          </p:cNvPr>
          <p:cNvSpPr/>
          <p:nvPr/>
        </p:nvSpPr>
        <p:spPr>
          <a:xfrm>
            <a:off x="2298407" y="3808898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D751162-0736-2CC0-FA92-F0B576CD3F47}"/>
              </a:ext>
            </a:extLst>
          </p:cNvPr>
          <p:cNvSpPr/>
          <p:nvPr/>
        </p:nvSpPr>
        <p:spPr>
          <a:xfrm>
            <a:off x="1103010" y="3787416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8D40D201-84DB-69EB-27B9-A3C0DF23E570}"/>
              </a:ext>
            </a:extLst>
          </p:cNvPr>
          <p:cNvSpPr/>
          <p:nvPr/>
        </p:nvSpPr>
        <p:spPr>
          <a:xfrm>
            <a:off x="5557740" y="3800935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B8089832-E650-C1BE-B24D-9A9D1B4CD49D}"/>
              </a:ext>
            </a:extLst>
          </p:cNvPr>
          <p:cNvSpPr/>
          <p:nvPr/>
        </p:nvSpPr>
        <p:spPr>
          <a:xfrm>
            <a:off x="3240027" y="3808898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52E7AA8F-D874-CD73-E4D3-43A8735B14D9}"/>
              </a:ext>
            </a:extLst>
          </p:cNvPr>
          <p:cNvSpPr/>
          <p:nvPr/>
        </p:nvSpPr>
        <p:spPr>
          <a:xfrm>
            <a:off x="461987" y="4528724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FAF503EE-C18D-71A4-0995-54722E9B0135}"/>
              </a:ext>
            </a:extLst>
          </p:cNvPr>
          <p:cNvSpPr/>
          <p:nvPr/>
        </p:nvSpPr>
        <p:spPr>
          <a:xfrm>
            <a:off x="1513535" y="4528724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A2E21B7-1B61-588C-F3B6-B6B3C30A5E09}"/>
              </a:ext>
            </a:extLst>
          </p:cNvPr>
          <p:cNvSpPr/>
          <p:nvPr/>
        </p:nvSpPr>
        <p:spPr>
          <a:xfrm>
            <a:off x="3799315" y="4514607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ECA19267-DD5A-7898-82CC-B6248D3A4333}"/>
              </a:ext>
            </a:extLst>
          </p:cNvPr>
          <p:cNvSpPr/>
          <p:nvPr/>
        </p:nvSpPr>
        <p:spPr>
          <a:xfrm>
            <a:off x="6348278" y="4536985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885B5B44-A773-FAD7-61F1-1109E129FFBC}"/>
              </a:ext>
            </a:extLst>
          </p:cNvPr>
          <p:cNvSpPr/>
          <p:nvPr/>
        </p:nvSpPr>
        <p:spPr>
          <a:xfrm>
            <a:off x="4853258" y="4536985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BF0109E-3CA5-E5A9-0298-9F3F729993F6}"/>
              </a:ext>
            </a:extLst>
          </p:cNvPr>
          <p:cNvCxnSpPr>
            <a:cxnSpLocks/>
            <a:stCxn id="42" idx="3"/>
            <a:endCxn id="48" idx="0"/>
          </p:cNvCxnSpPr>
          <p:nvPr/>
        </p:nvCxnSpPr>
        <p:spPr>
          <a:xfrm flipH="1">
            <a:off x="1394348" y="3434091"/>
            <a:ext cx="437831" cy="3533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4E52856E-E66D-511E-2BBE-9F73E68E12E7}"/>
              </a:ext>
            </a:extLst>
          </p:cNvPr>
          <p:cNvCxnSpPr>
            <a:cxnSpLocks/>
            <a:stCxn id="42" idx="5"/>
            <a:endCxn id="47" idx="0"/>
          </p:cNvCxnSpPr>
          <p:nvPr/>
        </p:nvCxnSpPr>
        <p:spPr>
          <a:xfrm>
            <a:off x="2244192" y="3434091"/>
            <a:ext cx="345553" cy="3748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5203130-E935-7125-FAE3-414036E27025}"/>
              </a:ext>
            </a:extLst>
          </p:cNvPr>
          <p:cNvCxnSpPr>
            <a:cxnSpLocks/>
            <a:stCxn id="43" idx="3"/>
            <a:endCxn id="55" idx="7"/>
          </p:cNvCxnSpPr>
          <p:nvPr/>
        </p:nvCxnSpPr>
        <p:spPr>
          <a:xfrm flipH="1">
            <a:off x="3737371" y="3545107"/>
            <a:ext cx="762794" cy="3118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FF685035-1E46-E754-171D-042299D5F40D}"/>
              </a:ext>
            </a:extLst>
          </p:cNvPr>
          <p:cNvCxnSpPr>
            <a:cxnSpLocks/>
            <a:stCxn id="43" idx="5"/>
            <a:endCxn id="54" idx="1"/>
          </p:cNvCxnSpPr>
          <p:nvPr/>
        </p:nvCxnSpPr>
        <p:spPr>
          <a:xfrm>
            <a:off x="4912178" y="3545107"/>
            <a:ext cx="730893" cy="3039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D83DA32-F72B-20BF-BB67-C6C827FDE8F6}"/>
              </a:ext>
            </a:extLst>
          </p:cNvPr>
          <p:cNvCxnSpPr>
            <a:cxnSpLocks/>
            <a:stCxn id="55" idx="5"/>
            <a:endCxn id="7" idx="0"/>
          </p:cNvCxnSpPr>
          <p:nvPr/>
        </p:nvCxnSpPr>
        <p:spPr>
          <a:xfrm>
            <a:off x="3737371" y="4089205"/>
            <a:ext cx="353282" cy="4254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30EA0F06-F88E-89F0-6634-EC6FD442F9F4}"/>
              </a:ext>
            </a:extLst>
          </p:cNvPr>
          <p:cNvCxnSpPr>
            <a:cxnSpLocks/>
            <a:stCxn id="48" idx="5"/>
            <a:endCxn id="58" idx="0"/>
          </p:cNvCxnSpPr>
          <p:nvPr/>
        </p:nvCxnSpPr>
        <p:spPr>
          <a:xfrm>
            <a:off x="1600354" y="4067723"/>
            <a:ext cx="204519" cy="4610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F79CC311-AA18-6439-F4B3-FA3172F83C6A}"/>
              </a:ext>
            </a:extLst>
          </p:cNvPr>
          <p:cNvCxnSpPr>
            <a:cxnSpLocks/>
            <a:stCxn id="48" idx="3"/>
            <a:endCxn id="57" idx="0"/>
          </p:cNvCxnSpPr>
          <p:nvPr/>
        </p:nvCxnSpPr>
        <p:spPr>
          <a:xfrm flipH="1">
            <a:off x="753325" y="4067723"/>
            <a:ext cx="435016" cy="4610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C1876754-C553-08D9-845F-E4294CA61C06}"/>
              </a:ext>
            </a:extLst>
          </p:cNvPr>
          <p:cNvCxnSpPr>
            <a:cxnSpLocks/>
            <a:stCxn id="54" idx="3"/>
            <a:endCxn id="56" idx="0"/>
          </p:cNvCxnSpPr>
          <p:nvPr/>
        </p:nvCxnSpPr>
        <p:spPr>
          <a:xfrm flipH="1">
            <a:off x="5144596" y="4081242"/>
            <a:ext cx="498475" cy="4557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93C13351-D54B-60A6-74E9-BCA7CA38C681}"/>
              </a:ext>
            </a:extLst>
          </p:cNvPr>
          <p:cNvCxnSpPr>
            <a:cxnSpLocks/>
            <a:stCxn id="54" idx="5"/>
            <a:endCxn id="44" idx="0"/>
          </p:cNvCxnSpPr>
          <p:nvPr/>
        </p:nvCxnSpPr>
        <p:spPr>
          <a:xfrm>
            <a:off x="6055084" y="4081242"/>
            <a:ext cx="584532" cy="4557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15888444-9857-B7CF-973B-B7CB5193D53C}"/>
              </a:ext>
            </a:extLst>
          </p:cNvPr>
          <p:cNvSpPr/>
          <p:nvPr/>
        </p:nvSpPr>
        <p:spPr>
          <a:xfrm>
            <a:off x="10934084" y="4890146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8CFB3A-E67B-0361-1345-51BCBD9AE28E}"/>
              </a:ext>
            </a:extLst>
          </p:cNvPr>
          <p:cNvSpPr txBox="1"/>
          <p:nvPr/>
        </p:nvSpPr>
        <p:spPr>
          <a:xfrm>
            <a:off x="10607753" y="4746530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Z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3F10AC4-E888-1F7C-3160-56A0F07D23B4}"/>
              </a:ext>
            </a:extLst>
          </p:cNvPr>
          <p:cNvCxnSpPr>
            <a:cxnSpLocks/>
          </p:cNvCxnSpPr>
          <p:nvPr/>
        </p:nvCxnSpPr>
        <p:spPr>
          <a:xfrm flipH="1" flipV="1">
            <a:off x="5002998" y="3150197"/>
            <a:ext cx="987224" cy="481854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B3455BB-B609-9C43-083A-B4550BD2BF13}"/>
              </a:ext>
            </a:extLst>
          </p:cNvPr>
          <p:cNvCxnSpPr>
            <a:stCxn id="18" idx="5"/>
            <a:endCxn id="8" idx="0"/>
          </p:cNvCxnSpPr>
          <p:nvPr/>
        </p:nvCxnSpPr>
        <p:spPr>
          <a:xfrm>
            <a:off x="10829359" y="4351700"/>
            <a:ext cx="141996" cy="538446"/>
          </a:xfrm>
          <a:prstGeom prst="straightConnector1">
            <a:avLst/>
          </a:prstGeom>
          <a:ln w="254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3907D44-728E-A9BC-0B25-B71E4188AE15}"/>
              </a:ext>
            </a:extLst>
          </p:cNvPr>
          <p:cNvCxnSpPr>
            <a:cxnSpLocks/>
            <a:stCxn id="21" idx="2"/>
            <a:endCxn id="8" idx="6"/>
          </p:cNvCxnSpPr>
          <p:nvPr/>
        </p:nvCxnSpPr>
        <p:spPr>
          <a:xfrm flipH="1" flipV="1">
            <a:off x="11008626" y="4931196"/>
            <a:ext cx="189460" cy="118855"/>
          </a:xfrm>
          <a:prstGeom prst="straightConnector1">
            <a:avLst/>
          </a:prstGeom>
          <a:ln w="254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6E465657-CC77-B43D-3816-86818C6DEAFC}"/>
              </a:ext>
            </a:extLst>
          </p:cNvPr>
          <p:cNvCxnSpPr>
            <a:cxnSpLocks/>
            <a:endCxn id="12" idx="3"/>
          </p:cNvCxnSpPr>
          <p:nvPr/>
        </p:nvCxnSpPr>
        <p:spPr>
          <a:xfrm>
            <a:off x="10339527" y="4843007"/>
            <a:ext cx="566811" cy="88189"/>
          </a:xfrm>
          <a:prstGeom prst="straightConnector1">
            <a:avLst/>
          </a:prstGeom>
          <a:ln w="254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1F34FE9-1D4C-5FC8-2E8E-5F116B6DB115}"/>
              </a:ext>
            </a:extLst>
          </p:cNvPr>
          <p:cNvCxnSpPr>
            <a:cxnSpLocks/>
          </p:cNvCxnSpPr>
          <p:nvPr/>
        </p:nvCxnSpPr>
        <p:spPr>
          <a:xfrm flipH="1" flipV="1">
            <a:off x="6140415" y="3760003"/>
            <a:ext cx="860460" cy="725197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C0433E6B-7946-0343-7146-C3B4EC235F62}"/>
              </a:ext>
            </a:extLst>
          </p:cNvPr>
          <p:cNvCxnSpPr>
            <a:cxnSpLocks/>
          </p:cNvCxnSpPr>
          <p:nvPr/>
        </p:nvCxnSpPr>
        <p:spPr>
          <a:xfrm flipH="1" flipV="1">
            <a:off x="3866866" y="2621629"/>
            <a:ext cx="986392" cy="528568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119362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744314-6D82-D0BF-2413-2C9B631424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4D6AF-E7E1-2D5C-B2DA-07328AD8E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104337"/>
          </a:xfrm>
        </p:spPr>
        <p:txBody>
          <a:bodyPr/>
          <a:lstStyle/>
          <a:p>
            <a:pPr algn="ctr"/>
            <a:r>
              <a:rPr lang="en-US" b="1" dirty="0"/>
              <a:t>Mini-Hashes and Sketches</a:t>
            </a:r>
            <a:br>
              <a:rPr lang="en-US" b="1" dirty="0"/>
            </a:br>
            <a:r>
              <a:rPr lang="en-US" b="1" dirty="0"/>
              <a:t>For Similarity Search</a:t>
            </a:r>
          </a:p>
        </p:txBody>
      </p:sp>
    </p:spTree>
    <p:extLst>
      <p:ext uri="{BB962C8B-B14F-4D97-AF65-F5344CB8AC3E}">
        <p14:creationId xmlns:p14="http://schemas.microsoft.com/office/powerpoint/2010/main" val="202804780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Locally Sensitive Hashing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462280" y="898164"/>
                <a:ext cx="11063382" cy="573784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  <a:hlinkClick r:id="rId3"/>
                  </a:rPr>
                  <a:t>Locally sensitive hashing (LSH) </a:t>
                </a:r>
                <a:r>
                  <a:rPr lang="en-US" dirty="0">
                    <a:latin typeface="+mn-lt"/>
                  </a:rPr>
                  <a:t>is a computationally efficient method to measure similarity in high dimensional spaces</a:t>
                </a:r>
                <a:endParaRPr lang="en-US" sz="2400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LSH algorithms perform approximate similarity search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 complexity for high dimensional space      </a:t>
                </a:r>
              </a:p>
              <a:p>
                <a:r>
                  <a:rPr lang="en-US" dirty="0">
                    <a:latin typeface="+mn-lt"/>
                  </a:rPr>
                  <a:t>LSH algorithms can be applied to categorical and numeric data   </a:t>
                </a:r>
              </a:p>
              <a:p>
                <a:pPr lvl="1"/>
                <a:r>
                  <a:rPr lang="en-US" dirty="0">
                    <a:latin typeface="+mn-lt"/>
                  </a:rPr>
                  <a:t>Jaccard similarity  </a:t>
                </a:r>
              </a:p>
              <a:p>
                <a:pPr lvl="1"/>
                <a:r>
                  <a:rPr lang="en-US" dirty="0">
                    <a:latin typeface="+mn-lt"/>
                  </a:rPr>
                  <a:t>Hamming similarity</a:t>
                </a:r>
              </a:p>
              <a:p>
                <a:pPr lvl="1"/>
                <a:r>
                  <a:rPr lang="en-US" dirty="0">
                    <a:latin typeface="+mn-lt"/>
                  </a:rPr>
                  <a:t>Euclidean similarity</a:t>
                </a:r>
              </a:p>
              <a:p>
                <a:pPr lvl="1"/>
                <a:r>
                  <a:rPr lang="en-US" dirty="0">
                    <a:latin typeface="+mn-lt"/>
                  </a:rPr>
                  <a:t>Cosign similarity </a:t>
                </a:r>
              </a:p>
              <a:p>
                <a:pPr lvl="1"/>
                <a:r>
                  <a:rPr lang="en-US" dirty="0">
                    <a:latin typeface="+mn-lt"/>
                  </a:rPr>
                  <a:t>Etc.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462280" y="898164"/>
                <a:ext cx="11063382" cy="5737844"/>
              </a:xfrm>
              <a:blipFill>
                <a:blip r:embed="rId4"/>
                <a:stretch>
                  <a:fillRect l="-1157" t="-16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8725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Locally Sensitive Hashing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62280" y="898164"/>
            <a:ext cx="11063382" cy="26789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Example, process flow for LSH for document similarity    </a:t>
            </a:r>
            <a:endParaRPr lang="en-US" sz="2400" dirty="0">
              <a:latin typeface="+mn-lt"/>
            </a:endParaRPr>
          </a:p>
          <a:p>
            <a:r>
              <a:rPr lang="en-US" dirty="0">
                <a:latin typeface="+mn-lt"/>
              </a:rPr>
              <a:t>Goal is to perform similarity search between documents in corpus</a:t>
            </a:r>
          </a:p>
          <a:p>
            <a:r>
              <a:rPr lang="en-US" dirty="0">
                <a:latin typeface="+mn-lt"/>
              </a:rPr>
              <a:t>Process involves three steps   </a:t>
            </a:r>
          </a:p>
          <a:p>
            <a:r>
              <a:rPr lang="en-US" dirty="0">
                <a:latin typeface="+mn-lt"/>
              </a:rPr>
              <a:t>Similar workflow for images and other content</a:t>
            </a:r>
          </a:p>
        </p:txBody>
      </p:sp>
      <p:sp>
        <p:nvSpPr>
          <p:cNvPr id="4" name="Rectangle: Top Corners Snipped 3">
            <a:extLst>
              <a:ext uri="{FF2B5EF4-FFF2-40B4-BE49-F238E27FC236}">
                <a16:creationId xmlns:a16="http://schemas.microsoft.com/office/drawing/2014/main" id="{5BE6CEA0-9A98-7185-1BBF-C99CD497D715}"/>
              </a:ext>
            </a:extLst>
          </p:cNvPr>
          <p:cNvSpPr/>
          <p:nvPr/>
        </p:nvSpPr>
        <p:spPr>
          <a:xfrm rot="5400000">
            <a:off x="3523477" y="3835104"/>
            <a:ext cx="1796307" cy="1876405"/>
          </a:xfrm>
          <a:prstGeom prst="snip2Same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C4BD74-E833-890F-38FC-78E74B0F4FDE}"/>
              </a:ext>
            </a:extLst>
          </p:cNvPr>
          <p:cNvSpPr txBox="1"/>
          <p:nvPr/>
        </p:nvSpPr>
        <p:spPr>
          <a:xfrm>
            <a:off x="3603170" y="4357807"/>
            <a:ext cx="16369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Shingling of document</a:t>
            </a:r>
          </a:p>
        </p:txBody>
      </p:sp>
      <p:sp>
        <p:nvSpPr>
          <p:cNvPr id="6" name="Rectangle: Top Corners Snipped 5">
            <a:extLst>
              <a:ext uri="{FF2B5EF4-FFF2-40B4-BE49-F238E27FC236}">
                <a16:creationId xmlns:a16="http://schemas.microsoft.com/office/drawing/2014/main" id="{3846E49C-9537-F787-3165-FCB971133079}"/>
              </a:ext>
            </a:extLst>
          </p:cNvPr>
          <p:cNvSpPr/>
          <p:nvPr/>
        </p:nvSpPr>
        <p:spPr>
          <a:xfrm rot="5400000">
            <a:off x="6328621" y="3835102"/>
            <a:ext cx="1796307" cy="1876405"/>
          </a:xfrm>
          <a:prstGeom prst="snip2Same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5811BC-A8E0-00B0-FE64-13565D8044A8}"/>
              </a:ext>
            </a:extLst>
          </p:cNvPr>
          <p:cNvSpPr txBox="1"/>
          <p:nvPr/>
        </p:nvSpPr>
        <p:spPr>
          <a:xfrm>
            <a:off x="6451208" y="3988473"/>
            <a:ext cx="163691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Mini-hashing to create sketch</a:t>
            </a:r>
          </a:p>
        </p:txBody>
      </p:sp>
      <p:sp>
        <p:nvSpPr>
          <p:cNvPr id="8" name="Rectangle: Top Corners Snipped 7">
            <a:extLst>
              <a:ext uri="{FF2B5EF4-FFF2-40B4-BE49-F238E27FC236}">
                <a16:creationId xmlns:a16="http://schemas.microsoft.com/office/drawing/2014/main" id="{CE262769-0F2B-2FDA-DBA2-003E1BDCE022}"/>
              </a:ext>
            </a:extLst>
          </p:cNvPr>
          <p:cNvSpPr/>
          <p:nvPr/>
        </p:nvSpPr>
        <p:spPr>
          <a:xfrm rot="5400000">
            <a:off x="9237460" y="3770804"/>
            <a:ext cx="1796307" cy="2005001"/>
          </a:xfrm>
          <a:prstGeom prst="snip2Same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60F8A8-4F37-25D1-7414-81764AFFEC53}"/>
              </a:ext>
            </a:extLst>
          </p:cNvPr>
          <p:cNvSpPr txBox="1"/>
          <p:nvPr/>
        </p:nvSpPr>
        <p:spPr>
          <a:xfrm>
            <a:off x="9192984" y="4173138"/>
            <a:ext cx="19068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Similarity approximated by LSH</a:t>
            </a:r>
          </a:p>
        </p:txBody>
      </p:sp>
      <p:sp>
        <p:nvSpPr>
          <p:cNvPr id="10" name="Flowchart: Magnetic Disk 9">
            <a:extLst>
              <a:ext uri="{FF2B5EF4-FFF2-40B4-BE49-F238E27FC236}">
                <a16:creationId xmlns:a16="http://schemas.microsoft.com/office/drawing/2014/main" id="{2F3CD132-BF43-FDE1-53FB-9505066B9CD6}"/>
              </a:ext>
            </a:extLst>
          </p:cNvPr>
          <p:cNvSpPr/>
          <p:nvPr/>
        </p:nvSpPr>
        <p:spPr>
          <a:xfrm>
            <a:off x="987532" y="3988473"/>
            <a:ext cx="1594758" cy="1475014"/>
          </a:xfrm>
          <a:prstGeom prst="flowChartMagneticDisk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Document Corpus</a:t>
            </a: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982368E9-1964-4770-9ABD-4B9307DEB008}"/>
              </a:ext>
            </a:extLst>
          </p:cNvPr>
          <p:cNvSpPr/>
          <p:nvPr/>
        </p:nvSpPr>
        <p:spPr>
          <a:xfrm rot="16200000">
            <a:off x="8365866" y="4569194"/>
            <a:ext cx="533400" cy="408215"/>
          </a:xfrm>
          <a:prstGeom prst="downArrow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78623F36-9DD9-01B1-7ECD-15650EB00977}"/>
              </a:ext>
            </a:extLst>
          </p:cNvPr>
          <p:cNvSpPr/>
          <p:nvPr/>
        </p:nvSpPr>
        <p:spPr>
          <a:xfrm rot="16200000">
            <a:off x="2777369" y="4569194"/>
            <a:ext cx="533400" cy="408215"/>
          </a:xfrm>
          <a:prstGeom prst="downArrow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18C529AB-69EA-E73C-E447-68A59CC4E556}"/>
              </a:ext>
            </a:extLst>
          </p:cNvPr>
          <p:cNvSpPr/>
          <p:nvPr/>
        </p:nvSpPr>
        <p:spPr>
          <a:xfrm rot="16200000">
            <a:off x="5628074" y="4569194"/>
            <a:ext cx="533400" cy="408215"/>
          </a:xfrm>
          <a:prstGeom prst="downArrow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420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7" grpId="0"/>
      <p:bldP spid="8" grpId="0" animBg="1"/>
      <p:bldP spid="9" grpId="0"/>
      <p:bldP spid="10" grpId="0" animBg="1"/>
      <p:bldP spid="11" grpId="0" animBg="1"/>
      <p:bldP spid="12" grpId="0" animBg="1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Similarity Search at Scale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We need an efficient way to (approximately) perform similarity joins at massive scale   </a:t>
                </a:r>
              </a:p>
              <a:p>
                <a:r>
                  <a:rPr lang="en-US" dirty="0">
                    <a:latin typeface="+mn-lt"/>
                  </a:rPr>
                  <a:t>If we simply compute the pairwise similarity of n variables there are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>
                    <a:latin typeface="+mn-lt"/>
                  </a:rPr>
                  <a:t> pairs </a:t>
                </a:r>
              </a:p>
              <a:p>
                <a:r>
                  <a:rPr lang="en-US" dirty="0">
                    <a:latin typeface="+mn-lt"/>
                  </a:rPr>
                  <a:t>Simple pairwise similarity is computationally infeasible for large scale problems!</a:t>
                </a:r>
              </a:p>
              <a:p>
                <a:r>
                  <a:rPr lang="en-US" dirty="0">
                    <a:latin typeface="+mn-lt"/>
                  </a:rPr>
                  <a:t>Need an efficient method for large-scale and high-dimensional </a:t>
                </a:r>
                <a:r>
                  <a:rPr lang="en-US" b="1" dirty="0">
                    <a:latin typeface="+mn-lt"/>
                  </a:rPr>
                  <a:t>similarity joins</a:t>
                </a:r>
                <a:r>
                  <a:rPr lang="en-US" dirty="0">
                    <a:latin typeface="+mn-lt"/>
                  </a:rPr>
                  <a:t>! </a:t>
                </a:r>
              </a:p>
              <a:p>
                <a:r>
                  <a:rPr lang="en-US" dirty="0">
                    <a:latin typeface="+mn-lt"/>
                  </a:rPr>
                  <a:t>Find exact low-dimensional similarity with KD-tree   </a:t>
                </a:r>
              </a:p>
              <a:p>
                <a:pPr lvl="1"/>
                <a:r>
                  <a:rPr lang="en-US" sz="2800" dirty="0">
                    <a:latin typeface="+mn-lt"/>
                  </a:rPr>
                  <a:t>Efficient algorithm for finding nearest neighbors in low dimensional spaces </a:t>
                </a:r>
              </a:p>
              <a:p>
                <a:pPr lvl="1"/>
                <a:r>
                  <a:rPr lang="en-US" sz="2800" dirty="0">
                    <a:latin typeface="+mn-lt"/>
                  </a:rPr>
                  <a:t>Works at massive scale </a:t>
                </a:r>
              </a:p>
              <a:p>
                <a:r>
                  <a:rPr lang="en-US" dirty="0">
                    <a:latin typeface="+mn-lt"/>
                  </a:rPr>
                  <a:t>Find high-dimensional approximation using a </a:t>
                </a:r>
                <a:r>
                  <a:rPr lang="en-US" b="1" dirty="0">
                    <a:latin typeface="+mn-lt"/>
                  </a:rPr>
                  <a:t>locally sensitive hashing (LSH)</a:t>
                </a:r>
                <a:r>
                  <a:rPr lang="en-US" dirty="0">
                    <a:latin typeface="+mn-lt"/>
                  </a:rPr>
                  <a:t>   </a:t>
                </a:r>
              </a:p>
              <a:p>
                <a:pPr lvl="1"/>
                <a:r>
                  <a:rPr lang="en-US" sz="2800" dirty="0">
                    <a:latin typeface="+mn-lt"/>
                  </a:rPr>
                  <a:t>The mini-hash approximates </a:t>
                </a:r>
                <a:r>
                  <a:rPr lang="en-US" sz="2800" b="1" dirty="0">
                    <a:latin typeface="+mn-lt"/>
                  </a:rPr>
                  <a:t>distance metric</a:t>
                </a:r>
              </a:p>
              <a:p>
                <a:pPr lvl="1"/>
                <a:r>
                  <a:rPr lang="en-US" sz="2800" dirty="0">
                    <a:latin typeface="+mn-lt"/>
                  </a:rPr>
                  <a:t>Improve accuracy with </a:t>
                </a:r>
                <a:r>
                  <a:rPr lang="en-US" sz="2800" b="1" dirty="0">
                    <a:latin typeface="+mn-lt"/>
                  </a:rPr>
                  <a:t>locally sensitive hashing</a:t>
                </a:r>
              </a:p>
              <a:p>
                <a:pPr lvl="1"/>
                <a:r>
                  <a:rPr lang="en-US" sz="2800" dirty="0">
                    <a:latin typeface="+mn-lt"/>
                  </a:rPr>
                  <a:t>Algorithm works for high dimensional data</a:t>
                </a:r>
              </a:p>
              <a:p>
                <a:r>
                  <a:rPr lang="en-US" dirty="0">
                    <a:latin typeface="+mn-lt"/>
                  </a:rPr>
                  <a:t>Apply to other distance metrics in high-dimensional spaces       </a:t>
                </a:r>
              </a:p>
              <a:p>
                <a:endParaRPr lang="en-US" sz="2400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847" t="-20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231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Shingling Documents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We need an efficient method to measure the similarity of documents </a:t>
            </a:r>
          </a:p>
          <a:p>
            <a:r>
              <a:rPr lang="en-US" dirty="0">
                <a:latin typeface="+mn-lt"/>
              </a:rPr>
              <a:t>Document is any collection of text </a:t>
            </a:r>
          </a:p>
          <a:p>
            <a:pPr lvl="1"/>
            <a:r>
              <a:rPr lang="en-US" dirty="0">
                <a:latin typeface="+mn-lt"/>
              </a:rPr>
              <a:t>Email, or tweet</a:t>
            </a:r>
          </a:p>
          <a:p>
            <a:pPr lvl="1"/>
            <a:r>
              <a:rPr lang="en-US" dirty="0">
                <a:latin typeface="+mn-lt"/>
              </a:rPr>
              <a:t>Web page or part of a web page</a:t>
            </a:r>
          </a:p>
          <a:p>
            <a:pPr lvl="1"/>
            <a:r>
              <a:rPr lang="en-US" dirty="0">
                <a:latin typeface="+mn-lt"/>
              </a:rPr>
              <a:t>Contract </a:t>
            </a:r>
          </a:p>
          <a:p>
            <a:pPr lvl="1"/>
            <a:r>
              <a:rPr lang="en-US" dirty="0">
                <a:latin typeface="+mn-lt"/>
              </a:rPr>
              <a:t>Chapter of a book or entire book</a:t>
            </a:r>
          </a:p>
          <a:p>
            <a:pPr lvl="1"/>
            <a:r>
              <a:rPr lang="en-US" dirty="0">
                <a:latin typeface="+mn-lt"/>
              </a:rPr>
              <a:t>……</a:t>
            </a:r>
          </a:p>
          <a:p>
            <a:r>
              <a:rPr lang="en-US" b="1" dirty="0">
                <a:latin typeface="+mn-lt"/>
              </a:rPr>
              <a:t>Shingling</a:t>
            </a:r>
            <a:r>
              <a:rPr lang="en-US" dirty="0">
                <a:latin typeface="+mn-lt"/>
              </a:rPr>
              <a:t> the document creates a representation used to measure similarity</a:t>
            </a:r>
          </a:p>
          <a:p>
            <a:pPr lvl="1"/>
            <a:r>
              <a:rPr lang="en-US" dirty="0">
                <a:latin typeface="+mn-lt"/>
              </a:rPr>
              <a:t>Shingles are short overlapping strings extracted from the document </a:t>
            </a:r>
          </a:p>
          <a:p>
            <a:pPr lvl="1"/>
            <a:r>
              <a:rPr lang="en-US" dirty="0">
                <a:latin typeface="+mn-lt"/>
              </a:rPr>
              <a:t>A few characters</a:t>
            </a:r>
          </a:p>
          <a:p>
            <a:pPr lvl="1"/>
            <a:r>
              <a:rPr lang="en-US" dirty="0">
                <a:latin typeface="+mn-lt"/>
              </a:rPr>
              <a:t>A few words    </a:t>
            </a:r>
          </a:p>
          <a:p>
            <a:endParaRPr lang="en-US" sz="2400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10516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Shingling Documents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Shingling the document creates a representation for measuring similarity at massive scale</a:t>
            </a:r>
          </a:p>
          <a:p>
            <a:r>
              <a:rPr lang="en-US" dirty="0">
                <a:latin typeface="+mn-lt"/>
              </a:rPr>
              <a:t>Shingles can be different sizes – usually character shingles </a:t>
            </a:r>
          </a:p>
          <a:p>
            <a:r>
              <a:rPr lang="en-US" dirty="0">
                <a:latin typeface="+mn-lt"/>
              </a:rPr>
              <a:t>Example: find the 2-shingles of the following string:   </a:t>
            </a:r>
          </a:p>
          <a:p>
            <a:pPr marL="457200" lvl="1" indent="0">
              <a:buNone/>
            </a:pPr>
            <a:r>
              <a:rPr lang="en-US" dirty="0">
                <a:latin typeface="+mn-lt"/>
              </a:rPr>
              <a:t>String = </a:t>
            </a:r>
            <a:r>
              <a:rPr lang="en-US" dirty="0" err="1">
                <a:latin typeface="+mn-lt"/>
              </a:rPr>
              <a:t>aghetfghqew</a:t>
            </a:r>
            <a:endParaRPr lang="en-US" dirty="0">
              <a:latin typeface="+mn-lt"/>
            </a:endParaRPr>
          </a:p>
          <a:p>
            <a:pPr marL="457200" lvl="1" indent="0">
              <a:buNone/>
            </a:pPr>
            <a:r>
              <a:rPr lang="en-US" dirty="0">
                <a:latin typeface="+mn-lt"/>
              </a:rPr>
              <a:t>Set of 2-shingles = {ag, </a:t>
            </a:r>
            <a:r>
              <a:rPr lang="en-US" dirty="0" err="1">
                <a:latin typeface="+mn-lt"/>
              </a:rPr>
              <a:t>gh</a:t>
            </a:r>
            <a:r>
              <a:rPr lang="en-US" dirty="0">
                <a:latin typeface="+mn-lt"/>
              </a:rPr>
              <a:t>, he, et, </a:t>
            </a:r>
            <a:r>
              <a:rPr lang="en-US" dirty="0" err="1">
                <a:latin typeface="+mn-lt"/>
              </a:rPr>
              <a:t>tf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fg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hq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qe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ew</a:t>
            </a:r>
            <a:r>
              <a:rPr lang="en-US" dirty="0">
                <a:latin typeface="+mn-lt"/>
              </a:rPr>
              <a:t>}</a:t>
            </a:r>
          </a:p>
          <a:p>
            <a:pPr marL="457200" lvl="1" indent="0">
              <a:buNone/>
            </a:pPr>
            <a:r>
              <a:rPr lang="en-US" dirty="0">
                <a:latin typeface="+mn-lt"/>
              </a:rPr>
              <a:t>Shingle, </a:t>
            </a:r>
            <a:r>
              <a:rPr lang="en-US" dirty="0" err="1">
                <a:latin typeface="+mn-lt"/>
              </a:rPr>
              <a:t>gh</a:t>
            </a:r>
            <a:r>
              <a:rPr lang="en-US" dirty="0">
                <a:latin typeface="+mn-lt"/>
              </a:rPr>
              <a:t>, only in set once</a:t>
            </a:r>
          </a:p>
          <a:p>
            <a:r>
              <a:rPr lang="en-US" dirty="0">
                <a:latin typeface="+mn-lt"/>
              </a:rPr>
              <a:t>Example: now find the 3-shingles of the same sting: </a:t>
            </a:r>
          </a:p>
          <a:p>
            <a:pPr marL="457200" lvl="1" indent="0">
              <a:buNone/>
            </a:pPr>
            <a:r>
              <a:rPr lang="en-US" dirty="0">
                <a:latin typeface="+mn-lt"/>
              </a:rPr>
              <a:t>3-shingles = {</a:t>
            </a:r>
            <a:r>
              <a:rPr lang="en-US" dirty="0" err="1">
                <a:latin typeface="+mn-lt"/>
              </a:rPr>
              <a:t>agh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ghe</a:t>
            </a:r>
            <a:r>
              <a:rPr lang="en-US" dirty="0">
                <a:latin typeface="+mn-lt"/>
              </a:rPr>
              <a:t>, het, </a:t>
            </a:r>
            <a:r>
              <a:rPr lang="en-US" dirty="0" err="1">
                <a:latin typeface="+mn-lt"/>
              </a:rPr>
              <a:t>etf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tfg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fgh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ghq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hqe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qew</a:t>
            </a:r>
            <a:r>
              <a:rPr lang="en-US" dirty="0">
                <a:latin typeface="+mn-lt"/>
              </a:rPr>
              <a:t>}</a:t>
            </a:r>
          </a:p>
          <a:p>
            <a:r>
              <a:rPr lang="en-US" dirty="0">
                <a:latin typeface="+mn-lt"/>
              </a:rPr>
              <a:t>Example: find the word 3-shingles of the following sentence:  </a:t>
            </a:r>
          </a:p>
          <a:p>
            <a:pPr marL="457200" lvl="1" indent="0">
              <a:buNone/>
            </a:pPr>
            <a:r>
              <a:rPr lang="en-US" dirty="0">
                <a:latin typeface="+mn-lt"/>
              </a:rPr>
              <a:t>Sentence = this is an uninteresting sentence used for this example </a:t>
            </a:r>
          </a:p>
          <a:p>
            <a:pPr marL="457200" lvl="1" indent="0">
              <a:buNone/>
            </a:pPr>
            <a:r>
              <a:rPr lang="en-US" dirty="0">
                <a:latin typeface="+mn-lt"/>
              </a:rPr>
              <a:t>3-shingles = {this is an, is an uninteresting, an uninteresting sentence, </a:t>
            </a:r>
          </a:p>
          <a:p>
            <a:pPr marL="457200" lvl="1" indent="0">
              <a:buNone/>
            </a:pPr>
            <a:r>
              <a:rPr lang="en-US" dirty="0">
                <a:latin typeface="+mn-lt"/>
              </a:rPr>
              <a:t>                        uninteresting sentence used, sentence used for, </a:t>
            </a:r>
          </a:p>
          <a:p>
            <a:pPr marL="457200" lvl="1" indent="0">
              <a:buNone/>
            </a:pPr>
            <a:r>
              <a:rPr lang="en-US" dirty="0">
                <a:latin typeface="+mn-lt"/>
              </a:rPr>
              <a:t>                        used for this, for this example} </a:t>
            </a:r>
          </a:p>
        </p:txBody>
      </p:sp>
    </p:spTree>
    <p:extLst>
      <p:ext uri="{BB962C8B-B14F-4D97-AF65-F5344CB8AC3E}">
        <p14:creationId xmlns:p14="http://schemas.microsoft.com/office/powerpoint/2010/main" val="2716208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6092825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Example of mini-hashing </a:t>
                </a:r>
              </a:p>
              <a:p>
                <a:r>
                  <a:rPr lang="en-US" sz="2400" dirty="0">
                    <a:latin typeface="+mn-lt"/>
                  </a:rPr>
                  <a:t>For each of 4 strings, encode the shingles – simplified for example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h𝑒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𝑒𝑡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𝑡𝑓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𝑎𝑔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𝑔h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𝑒𝑡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h𝑒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𝑒𝑡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𝑡𝑓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  <a:p>
                <a:r>
                  <a:rPr lang="en-US" sz="2400" dirty="0">
                    <a:latin typeface="+mn-lt"/>
                  </a:rPr>
                  <a:t>Start with a </a:t>
                </a:r>
                <a:r>
                  <a:rPr lang="en-US" sz="2400" b="1" dirty="0">
                    <a:latin typeface="+mn-lt"/>
                  </a:rPr>
                  <a:t>characteristic matrix </a:t>
                </a:r>
                <a:r>
                  <a:rPr lang="en-US" sz="2400" dirty="0">
                    <a:latin typeface="+mn-lt"/>
                  </a:rPr>
                  <a:t>for the 4 strings</a:t>
                </a:r>
              </a:p>
              <a:p>
                <a:r>
                  <a:rPr lang="en-US" sz="2400" dirty="0">
                    <a:latin typeface="+mn-lt"/>
                  </a:rPr>
                  <a:t>Conceptually, rows of the characteristic matrix represent the </a:t>
                </a:r>
                <a:r>
                  <a:rPr lang="en-US" sz="2400" b="1" dirty="0">
                    <a:latin typeface="+mn-lt"/>
                  </a:rPr>
                  <a:t>universal set of shingles </a:t>
                </a:r>
              </a:p>
              <a:p>
                <a:r>
                  <a:rPr lang="en-US" sz="2400" dirty="0">
                    <a:latin typeface="+mn-lt"/>
                  </a:rPr>
                  <a:t>The values in the rows represent </a:t>
                </a:r>
                <a:r>
                  <a:rPr lang="en-US" sz="2400" b="1" dirty="0">
                    <a:latin typeface="+mn-lt"/>
                  </a:rPr>
                  <a:t>membership in the universal set of shingles</a:t>
                </a:r>
              </a:p>
              <a:p>
                <a:endParaRPr lang="en-US" sz="2400" dirty="0">
                  <a:latin typeface="+mn-lt"/>
                </a:endParaRPr>
              </a:p>
              <a:p>
                <a:endParaRPr lang="en-US" sz="2400" dirty="0">
                  <a:latin typeface="+mn-lt"/>
                </a:endParaRPr>
              </a:p>
              <a:p>
                <a:endParaRPr lang="en-US" sz="2400" dirty="0">
                  <a:latin typeface="+mn-lt"/>
                </a:endParaRPr>
              </a:p>
              <a:p>
                <a:endParaRPr lang="en-US" sz="2400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6092825" cy="5698998"/>
              </a:xfrm>
              <a:blipFill>
                <a:blip r:embed="rId3"/>
                <a:stretch>
                  <a:fillRect l="-2102" t="-1818" r="-19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D4C4513-959A-419D-84E8-F1D6C50640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4294742"/>
              </p:ext>
            </p:extLst>
          </p:nvPr>
        </p:nvGraphicFramePr>
        <p:xfrm>
          <a:off x="6741160" y="1938866"/>
          <a:ext cx="5054600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4140">
                  <a:extLst>
                    <a:ext uri="{9D8B030D-6E8A-4147-A177-3AD203B41FA5}">
                      <a16:colId xmlns:a16="http://schemas.microsoft.com/office/drawing/2014/main" val="3577078365"/>
                    </a:ext>
                  </a:extLst>
                </a:gridCol>
                <a:gridCol w="882402">
                  <a:extLst>
                    <a:ext uri="{9D8B030D-6E8A-4147-A177-3AD203B41FA5}">
                      <a16:colId xmlns:a16="http://schemas.microsoft.com/office/drawing/2014/main" val="921207114"/>
                    </a:ext>
                  </a:extLst>
                </a:gridCol>
                <a:gridCol w="808042">
                  <a:extLst>
                    <a:ext uri="{9D8B030D-6E8A-4147-A177-3AD203B41FA5}">
                      <a16:colId xmlns:a16="http://schemas.microsoft.com/office/drawing/2014/main" val="3714788857"/>
                    </a:ext>
                  </a:extLst>
                </a:gridCol>
                <a:gridCol w="892316">
                  <a:extLst>
                    <a:ext uri="{9D8B030D-6E8A-4147-A177-3AD203B41FA5}">
                      <a16:colId xmlns:a16="http://schemas.microsoft.com/office/drawing/2014/main" val="4044165954"/>
                    </a:ext>
                  </a:extLst>
                </a:gridCol>
                <a:gridCol w="847700">
                  <a:extLst>
                    <a:ext uri="{9D8B030D-6E8A-4147-A177-3AD203B41FA5}">
                      <a16:colId xmlns:a16="http://schemas.microsoft.com/office/drawing/2014/main" val="6778344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Universal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631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600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olidFill>
                            <a:schemeClr val="tx1"/>
                          </a:solidFill>
                        </a:rPr>
                        <a:t>gh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363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139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285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olidFill>
                            <a:schemeClr val="tx1"/>
                          </a:solidFill>
                        </a:rPr>
                        <a:t>tf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3765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1758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6092825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Example of mini-hashing </a:t>
                </a:r>
              </a:p>
              <a:p>
                <a:r>
                  <a:rPr lang="en-US" sz="2400" dirty="0">
                    <a:latin typeface="+mn-lt"/>
                  </a:rPr>
                  <a:t>Start with a </a:t>
                </a:r>
                <a:r>
                  <a:rPr lang="en-US" sz="2400" b="1" dirty="0">
                    <a:latin typeface="+mn-lt"/>
                  </a:rPr>
                  <a:t>random permutation</a:t>
                </a:r>
                <a:r>
                  <a:rPr lang="en-US" sz="2400" dirty="0">
                    <a:latin typeface="+mn-lt"/>
                  </a:rPr>
                  <a:t> of the rows of the characteristic matrix</a:t>
                </a:r>
              </a:p>
              <a:p>
                <a:r>
                  <a:rPr lang="en-US" sz="2400" dirty="0">
                    <a:latin typeface="+mn-lt"/>
                  </a:rPr>
                  <a:t>The </a:t>
                </a:r>
                <a:r>
                  <a:rPr lang="en-US" sz="2400" b="1" dirty="0">
                    <a:latin typeface="+mn-lt"/>
                  </a:rPr>
                  <a:t>mini-hash</a:t>
                </a:r>
                <a:r>
                  <a:rPr lang="en-US" sz="2400" dirty="0">
                    <a:latin typeface="+mn-lt"/>
                  </a:rPr>
                  <a:t> of each column is the shingle represented by the first non-zero in the column with permuted rows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𝑒𝑡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𝑡𝑓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𝑔h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𝑡𝑓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>
                  <a:latin typeface="+mn-lt"/>
                </a:endParaRPr>
              </a:p>
              <a:p>
                <a:endParaRPr lang="en-US" sz="2400" dirty="0">
                  <a:latin typeface="+mn-lt"/>
                </a:endParaRPr>
              </a:p>
              <a:p>
                <a:endParaRPr lang="en-US" sz="2400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6092825" cy="5698998"/>
              </a:xfrm>
              <a:blipFill>
                <a:blip r:embed="rId3"/>
                <a:stretch>
                  <a:fillRect l="-2102" t="-1818" r="-16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D4C4513-959A-419D-84E8-F1D6C50640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4651143"/>
              </p:ext>
            </p:extLst>
          </p:nvPr>
        </p:nvGraphicFramePr>
        <p:xfrm>
          <a:off x="6741160" y="1938866"/>
          <a:ext cx="50546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4140">
                  <a:extLst>
                    <a:ext uri="{9D8B030D-6E8A-4147-A177-3AD203B41FA5}">
                      <a16:colId xmlns:a16="http://schemas.microsoft.com/office/drawing/2014/main" val="3577078365"/>
                    </a:ext>
                  </a:extLst>
                </a:gridCol>
                <a:gridCol w="882402">
                  <a:extLst>
                    <a:ext uri="{9D8B030D-6E8A-4147-A177-3AD203B41FA5}">
                      <a16:colId xmlns:a16="http://schemas.microsoft.com/office/drawing/2014/main" val="921207114"/>
                    </a:ext>
                  </a:extLst>
                </a:gridCol>
                <a:gridCol w="808042">
                  <a:extLst>
                    <a:ext uri="{9D8B030D-6E8A-4147-A177-3AD203B41FA5}">
                      <a16:colId xmlns:a16="http://schemas.microsoft.com/office/drawing/2014/main" val="3714788857"/>
                    </a:ext>
                  </a:extLst>
                </a:gridCol>
                <a:gridCol w="892316">
                  <a:extLst>
                    <a:ext uri="{9D8B030D-6E8A-4147-A177-3AD203B41FA5}">
                      <a16:colId xmlns:a16="http://schemas.microsoft.com/office/drawing/2014/main" val="4044165954"/>
                    </a:ext>
                  </a:extLst>
                </a:gridCol>
                <a:gridCol w="847700">
                  <a:extLst>
                    <a:ext uri="{9D8B030D-6E8A-4147-A177-3AD203B41FA5}">
                      <a16:colId xmlns:a16="http://schemas.microsoft.com/office/drawing/2014/main" val="6778344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Character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631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olidFill>
                            <a:schemeClr val="tx1"/>
                          </a:solidFill>
                        </a:rPr>
                        <a:t>gh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142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600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olidFill>
                            <a:schemeClr val="tx1"/>
                          </a:solidFill>
                        </a:rPr>
                        <a:t>tf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363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285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3765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659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8"/>
                <a:ext cx="11525250" cy="580435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Relationship between a mini-hash and </a:t>
                </a:r>
                <a:r>
                  <a:rPr lang="en-US">
                    <a:latin typeface="+mn-lt"/>
                  </a:rPr>
                  <a:t>Jaccard similarity</a:t>
                </a:r>
                <a:endParaRPr lang="en-US" dirty="0">
                  <a:latin typeface="+mn-lt"/>
                </a:endParaRPr>
              </a:p>
              <a:p>
                <a:r>
                  <a:rPr lang="en-US" sz="2400" dirty="0">
                    <a:latin typeface="+mn-lt"/>
                  </a:rPr>
                  <a:t>Mini-hashing a </a:t>
                </a:r>
                <a:r>
                  <a:rPr lang="en-US" sz="2400" b="1" dirty="0">
                    <a:latin typeface="+mn-lt"/>
                  </a:rPr>
                  <a:t>similarity preserving </a:t>
                </a:r>
                <a:r>
                  <a:rPr lang="en-US" sz="2400" dirty="0">
                    <a:latin typeface="+mn-lt"/>
                  </a:rPr>
                  <a:t>transformation </a:t>
                </a:r>
              </a:p>
              <a:p>
                <a:r>
                  <a:rPr lang="en-US" sz="2400" dirty="0">
                    <a:latin typeface="+mn-lt"/>
                  </a:rPr>
                  <a:t>Consider the following three possibilities for the relationship between the values in a row for two strings: 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</m:t>
                      </m:r>
                    </m:oMath>
                  </m:oMathPara>
                </a14:m>
                <a:endParaRPr lang="en-US" sz="2400" dirty="0">
                  <a:latin typeface="+mn-lt"/>
                </a:endParaRPr>
              </a:p>
              <a:p>
                <a:r>
                  <a:rPr lang="en-US" sz="2400" dirty="0">
                    <a:latin typeface="+mn-lt"/>
                  </a:rPr>
                  <a:t>The case of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sz="2400" dirty="0">
                    <a:latin typeface="+mn-lt"/>
                  </a:rPr>
                  <a:t> is neglected since either or both of the hashes is not in the universal set</a:t>
                </a:r>
              </a:p>
              <a:p>
                <a:r>
                  <a:rPr lang="en-US" sz="2400" dirty="0">
                    <a:latin typeface="+mn-lt"/>
                  </a:rPr>
                  <a:t>The similarity of these mini-hashes is: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𝑠𝑖𝑚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𝐽𝑎𝑐𝑐𝑎𝑟𝑑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𝑖𝑛𝑡𝑒𝑟𝑠𝑒𝑐𝑡𝑖𝑜𝑛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𝑢𝑛𝑖𝑜𝑛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400" dirty="0">
                  <a:latin typeface="+mn-lt"/>
                </a:endParaRPr>
              </a:p>
              <a:p>
                <a:r>
                  <a:rPr lang="en-US" sz="2400" dirty="0">
                    <a:latin typeface="+mn-lt"/>
                  </a:rPr>
                  <a:t>Therefore, the expected value of Jaccard similarity is given by the above relationship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8"/>
                <a:ext cx="11525250" cy="5804355"/>
              </a:xfrm>
              <a:blipFill>
                <a:blip r:embed="rId3"/>
                <a:stretch>
                  <a:fillRect l="-1111" t="-1786" r="-7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295627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Scaling mini-hashing</a:t>
                </a:r>
              </a:p>
              <a:p>
                <a:r>
                  <a:rPr lang="en-US" dirty="0">
                    <a:latin typeface="+mn-lt"/>
                  </a:rPr>
                  <a:t>Storing the characteristic matrix is problematic   </a:t>
                </a:r>
              </a:p>
              <a:p>
                <a:pPr lvl="1"/>
                <a:r>
                  <a:rPr lang="en-US" dirty="0">
                    <a:latin typeface="+mn-lt"/>
                  </a:rPr>
                  <a:t>For large corpus, matrix will be enormous!  </a:t>
                </a:r>
              </a:p>
              <a:p>
                <a:pPr lvl="1"/>
                <a:r>
                  <a:rPr lang="en-US" dirty="0">
                    <a:latin typeface="+mn-lt"/>
                  </a:rPr>
                  <a:t>Unique 5-shingles with 27 characters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27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1.4×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7</m:t>
                        </m:r>
                      </m:sup>
                    </m:sSup>
                  </m:oMath>
                </a14:m>
                <a:endParaRPr lang="en-US" dirty="0">
                  <a:latin typeface="+mn-lt"/>
                </a:endParaRPr>
              </a:p>
              <a:p>
                <a:pPr lvl="1"/>
                <a:r>
                  <a:rPr lang="en-US" dirty="0">
                    <a:latin typeface="+mn-lt"/>
                  </a:rPr>
                  <a:t>Matrix is very sparse, most shingle do not occur in most documents </a:t>
                </a:r>
              </a:p>
              <a:p>
                <a:r>
                  <a:rPr lang="en-US" dirty="0">
                    <a:latin typeface="+mn-lt"/>
                  </a:rPr>
                  <a:t>Use a </a:t>
                </a:r>
                <a:r>
                  <a:rPr lang="en-US" b="1" dirty="0">
                    <a:latin typeface="+mn-lt"/>
                  </a:rPr>
                  <a:t>sparse representation </a:t>
                </a:r>
              </a:p>
              <a:p>
                <a:pPr lvl="1"/>
                <a:r>
                  <a:rPr lang="en-US" dirty="0">
                    <a:latin typeface="+mn-lt"/>
                  </a:rPr>
                  <a:t>Only store tuple when shingle present,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𝑠h𝑖𝑛𝑔𝑙𝑒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𝑑𝑜𝑐𝑢𝑚𝑒𝑛𝑡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𝑖𝑑</m:t>
                        </m:r>
                      </m:e>
                    </m:d>
                  </m:oMath>
                </a14:m>
                <a:endParaRPr lang="en-US" dirty="0">
                  <a:latin typeface="+mn-lt"/>
                </a:endParaRPr>
              </a:p>
              <a:p>
                <a:pPr lvl="1"/>
                <a:r>
                  <a:rPr lang="en-US" dirty="0">
                    <a:latin typeface="+mn-lt"/>
                  </a:rPr>
                  <a:t>e.g. the </a:t>
                </a:r>
                <a:r>
                  <a:rPr lang="en-US" b="1" dirty="0">
                    <a:latin typeface="+mn-lt"/>
                  </a:rPr>
                  <a:t>Yale representation 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7652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Scaling mini-hashing</a:t>
            </a:r>
          </a:p>
          <a:p>
            <a:r>
              <a:rPr lang="en-US" dirty="0">
                <a:latin typeface="+mn-lt"/>
              </a:rPr>
              <a:t>Large scale applications can have millions of shingled documents </a:t>
            </a:r>
          </a:p>
          <a:p>
            <a:r>
              <a:rPr lang="en-US" b="1" dirty="0">
                <a:latin typeface="+mn-lt"/>
              </a:rPr>
              <a:t>Permuting rows at scale is clearly impractical!</a:t>
            </a:r>
            <a:r>
              <a:rPr lang="en-US" dirty="0">
                <a:latin typeface="+mn-lt"/>
              </a:rPr>
              <a:t>  </a:t>
            </a:r>
          </a:p>
          <a:p>
            <a:r>
              <a:rPr lang="en-US" dirty="0">
                <a:latin typeface="+mn-lt"/>
              </a:rPr>
              <a:t>What is a better approach?  </a:t>
            </a:r>
          </a:p>
          <a:p>
            <a:r>
              <a:rPr lang="en-US" dirty="0">
                <a:latin typeface="+mn-lt"/>
              </a:rPr>
              <a:t>Use a </a:t>
            </a:r>
            <a:r>
              <a:rPr lang="en-US" b="1" dirty="0">
                <a:latin typeface="+mn-lt"/>
              </a:rPr>
              <a:t>mini-hash</a:t>
            </a:r>
            <a:r>
              <a:rPr lang="en-US" dirty="0">
                <a:latin typeface="+mn-lt"/>
              </a:rPr>
              <a:t> to compute a randomized index (bucket) for each row</a:t>
            </a:r>
          </a:p>
          <a:p>
            <a:r>
              <a:rPr lang="en-US" dirty="0">
                <a:latin typeface="+mn-lt"/>
              </a:rPr>
              <a:t>Can create many mini-hashes by using different row bucket hashes  </a:t>
            </a:r>
          </a:p>
        </p:txBody>
      </p:sp>
    </p:spTree>
    <p:extLst>
      <p:ext uri="{BB962C8B-B14F-4D97-AF65-F5344CB8AC3E}">
        <p14:creationId xmlns:p14="http://schemas.microsoft.com/office/powerpoint/2010/main" val="2868585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Relationship between a mini-hash and Jaccard distance</a:t>
                </a:r>
              </a:p>
              <a:p>
                <a:r>
                  <a:rPr lang="en-US" dirty="0">
                    <a:latin typeface="+mn-lt"/>
                  </a:rPr>
                  <a:t>The similarity computed from a single set of mini-hashes is approximate: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𝑠𝑖𝑚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𝑖𝑛𝑡𝑒𝑟𝑠𝑒𝑐𝑡𝑖𝑜𝑛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𝑢𝑛𝑖𝑜𝑛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𝑠𝑖𝑚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𝐽𝑎𝑐𝑐𝑎𝑟𝑑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But, this estimate has </a:t>
                </a:r>
                <a:r>
                  <a:rPr lang="en-US" b="1" dirty="0">
                    <a:latin typeface="+mn-lt"/>
                  </a:rPr>
                  <a:t>high variance</a:t>
                </a:r>
                <a:r>
                  <a:rPr lang="en-US" dirty="0">
                    <a:latin typeface="+mn-lt"/>
                  </a:rPr>
                  <a:t> </a:t>
                </a:r>
              </a:p>
              <a:p>
                <a:r>
                  <a:rPr lang="en-US" dirty="0">
                    <a:latin typeface="+mn-lt"/>
                  </a:rPr>
                  <a:t>What can we do to improve the result?  </a:t>
                </a:r>
              </a:p>
              <a:p>
                <a:r>
                  <a:rPr lang="en-US" dirty="0">
                    <a:latin typeface="+mn-lt"/>
                  </a:rPr>
                  <a:t>Use many permutations of the shingles </a:t>
                </a:r>
              </a:p>
              <a:p>
                <a:pPr lvl="1"/>
                <a:r>
                  <a:rPr lang="en-US" dirty="0">
                    <a:latin typeface="+mn-lt"/>
                  </a:rPr>
                  <a:t>Yields multiple </a:t>
                </a:r>
                <a:r>
                  <a:rPr lang="en-US" b="1" dirty="0">
                    <a:latin typeface="+mn-lt"/>
                  </a:rPr>
                  <a:t>statistically independent estimates </a:t>
                </a:r>
                <a:r>
                  <a:rPr lang="en-US" dirty="0">
                    <a:latin typeface="+mn-lt"/>
                  </a:rPr>
                  <a:t>of Jaccard similarity  </a:t>
                </a:r>
              </a:p>
              <a:p>
                <a:pPr lvl="1"/>
                <a:r>
                  <a:rPr lang="en-US" b="1" dirty="0">
                    <a:latin typeface="+mn-lt"/>
                  </a:rPr>
                  <a:t>Errors are independent </a:t>
                </a:r>
                <a:r>
                  <a:rPr lang="en-US" dirty="0">
                    <a:latin typeface="+mn-lt"/>
                  </a:rPr>
                  <a:t>and average out to reduce variance </a:t>
                </a:r>
              </a:p>
              <a:p>
                <a:pPr lvl="1"/>
                <a:r>
                  <a:rPr lang="en-US" dirty="0">
                    <a:latin typeface="+mn-lt"/>
                  </a:rPr>
                  <a:t>This is a form of an </a:t>
                </a:r>
                <a:r>
                  <a:rPr lang="en-US" b="1" dirty="0">
                    <a:latin typeface="+mn-lt"/>
                  </a:rPr>
                  <a:t>ensemble</a:t>
                </a:r>
                <a:r>
                  <a:rPr lang="en-US" dirty="0">
                    <a:latin typeface="+mn-lt"/>
                  </a:rPr>
                  <a:t> 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1519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Algorithm to compute a </a:t>
                </a:r>
                <a:r>
                  <a:rPr lang="en-US" b="1" dirty="0">
                    <a:latin typeface="+mn-lt"/>
                  </a:rPr>
                  <a:t>signature matrix </a:t>
                </a:r>
                <a:r>
                  <a:rPr lang="en-US" dirty="0">
                    <a:latin typeface="+mn-lt"/>
                  </a:rPr>
                  <a:t>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latin typeface="+mn-lt"/>
                  </a:rPr>
                  <a:t> hashes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>
                    <a:latin typeface="+mn-lt"/>
                  </a:rPr>
                  <a:t> columns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Initialize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𝑛</m:t>
                    </m:r>
                  </m:oMath>
                </a14:m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hash by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𝑐</m:t>
                    </m:r>
                  </m:oMath>
                </a14:m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column signature matrix with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∞</m:t>
                    </m:r>
                  </m:oMath>
                </a14:m>
                <a:endParaRPr lang="en-US" sz="24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Compute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hashes of the row index,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…,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sz="24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for each row index:  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for each column c and hash h: 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if row == 0: do nothing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else: 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	if hash value &lt; signature value: 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		signature value = hash value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	else: do nothing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780236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292735" y="1193800"/>
            <a:ext cx="11525250" cy="52171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Working with multiple mini-hashes </a:t>
            </a:r>
          </a:p>
          <a:p>
            <a:r>
              <a:rPr lang="en-US" dirty="0">
                <a:latin typeface="+mn-lt"/>
              </a:rPr>
              <a:t>Example: using two independent hashes creates two sets of random permutations of row indices:  </a:t>
            </a: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Use many more hash function in practice </a:t>
            </a:r>
          </a:p>
          <a:p>
            <a:endParaRPr lang="en-US" dirty="0">
              <a:latin typeface="+mn-lt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C4AEF79-D0F8-41D2-BB94-A082DB7C30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5300322"/>
              </p:ext>
            </p:extLst>
          </p:nvPr>
        </p:nvGraphicFramePr>
        <p:xfrm>
          <a:off x="484827" y="2617405"/>
          <a:ext cx="10337798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5168">
                  <a:extLst>
                    <a:ext uri="{9D8B030D-6E8A-4147-A177-3AD203B41FA5}">
                      <a16:colId xmlns:a16="http://schemas.microsoft.com/office/drawing/2014/main" val="3577078365"/>
                    </a:ext>
                  </a:extLst>
                </a:gridCol>
                <a:gridCol w="856472">
                  <a:extLst>
                    <a:ext uri="{9D8B030D-6E8A-4147-A177-3AD203B41FA5}">
                      <a16:colId xmlns:a16="http://schemas.microsoft.com/office/drawing/2014/main" val="921207114"/>
                    </a:ext>
                  </a:extLst>
                </a:gridCol>
                <a:gridCol w="904240">
                  <a:extLst>
                    <a:ext uri="{9D8B030D-6E8A-4147-A177-3AD203B41FA5}">
                      <a16:colId xmlns:a16="http://schemas.microsoft.com/office/drawing/2014/main" val="3714788857"/>
                    </a:ext>
                  </a:extLst>
                </a:gridCol>
                <a:gridCol w="883920">
                  <a:extLst>
                    <a:ext uri="{9D8B030D-6E8A-4147-A177-3AD203B41FA5}">
                      <a16:colId xmlns:a16="http://schemas.microsoft.com/office/drawing/2014/main" val="4044165954"/>
                    </a:ext>
                  </a:extLst>
                </a:gridCol>
                <a:gridCol w="881379">
                  <a:extLst>
                    <a:ext uri="{9D8B030D-6E8A-4147-A177-3AD203B41FA5}">
                      <a16:colId xmlns:a16="http://schemas.microsoft.com/office/drawing/2014/main" val="677834410"/>
                    </a:ext>
                  </a:extLst>
                </a:gridCol>
                <a:gridCol w="2527301">
                  <a:extLst>
                    <a:ext uri="{9D8B030D-6E8A-4147-A177-3AD203B41FA5}">
                      <a16:colId xmlns:a16="http://schemas.microsoft.com/office/drawing/2014/main" val="84624979"/>
                    </a:ext>
                  </a:extLst>
                </a:gridCol>
                <a:gridCol w="2179318">
                  <a:extLst>
                    <a:ext uri="{9D8B030D-6E8A-4147-A177-3AD203B41FA5}">
                      <a16:colId xmlns:a16="http://schemas.microsoft.com/office/drawing/2014/main" val="42605731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Initial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>
                          <a:solidFill>
                            <a:schemeClr val="tx1"/>
                          </a:solidFill>
                        </a:rPr>
                        <a:t>3x + 1 mod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>
                          <a:solidFill>
                            <a:schemeClr val="tx1"/>
                          </a:solidFill>
                        </a:rPr>
                        <a:t>7x + 1 mod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631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142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600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363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285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3765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428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EE17D7-21DC-66AE-C2EF-027E391314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18980-3914-1E64-27D6-1F2D5C1F8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Similarity Search at Scale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602C7-4FC9-9193-085A-D535901ABF2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+mn-lt"/>
              </a:rPr>
              <a:t>Dimensionality reduction </a:t>
            </a:r>
            <a:r>
              <a:rPr lang="en-US" dirty="0">
                <a:latin typeface="+mn-lt"/>
              </a:rPr>
              <a:t>often applied to similarity </a:t>
            </a:r>
            <a:r>
              <a:rPr lang="en-US" dirty="0" err="1">
                <a:latin typeface="+mn-lt"/>
              </a:rPr>
              <a:t>serarch</a:t>
            </a: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It is easier to search in a lower-dimensional space</a:t>
            </a:r>
          </a:p>
          <a:p>
            <a:r>
              <a:rPr lang="en-US" dirty="0">
                <a:latin typeface="+mn-lt"/>
              </a:rPr>
              <a:t>Many possible transformations to lower-dimensional embedding space</a:t>
            </a:r>
          </a:p>
          <a:p>
            <a:pPr lvl="1"/>
            <a:r>
              <a:rPr lang="en-US" dirty="0">
                <a:latin typeface="+mn-lt"/>
              </a:rPr>
              <a:t>Often need a nearest neighbor similarity search first!  </a:t>
            </a:r>
          </a:p>
          <a:p>
            <a:pPr lvl="1"/>
            <a:r>
              <a:rPr lang="en-US" dirty="0">
                <a:latin typeface="+mn-lt"/>
              </a:rPr>
              <a:t>Can use a neural network to find an embedding space, but computationally intensive</a:t>
            </a:r>
          </a:p>
          <a:p>
            <a:r>
              <a:rPr lang="en-US" dirty="0">
                <a:latin typeface="+mn-lt"/>
              </a:rPr>
              <a:t>Ideally want an orthogonal embedding space</a:t>
            </a:r>
          </a:p>
          <a:p>
            <a:r>
              <a:rPr lang="en-US" dirty="0">
                <a:latin typeface="+mn-lt"/>
              </a:rPr>
              <a:t>More on dimensionality reduction later in the course </a:t>
            </a:r>
          </a:p>
          <a:p>
            <a:pPr lvl="1"/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46611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Improving similarity estimates </a:t>
                </a:r>
              </a:p>
              <a:p>
                <a:r>
                  <a:rPr lang="en-US" b="1" dirty="0">
                    <a:latin typeface="+mn-lt"/>
                  </a:rPr>
                  <a:t>Signature matrix </a:t>
                </a:r>
                <a:r>
                  <a:rPr lang="en-US" dirty="0">
                    <a:latin typeface="+mn-lt"/>
                  </a:rPr>
                  <a:t>contains a summary of the mini hash for each row index permutation </a:t>
                </a:r>
              </a:p>
              <a:p>
                <a:r>
                  <a:rPr lang="en-US" dirty="0">
                    <a:latin typeface="+mn-lt"/>
                  </a:rPr>
                  <a:t>The initialize signature matrix with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dirty="0">
                    <a:latin typeface="+mn-lt"/>
                  </a:rPr>
                  <a:t> values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ADAD19D4-B2DE-468A-A06C-C8C4C7DB7C7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57086330"/>
                  </p:ext>
                </p:extLst>
              </p:nvPr>
            </p:nvGraphicFramePr>
            <p:xfrm>
              <a:off x="1445495" y="3191706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ADAD19D4-B2DE-468A-A06C-C8C4C7DB7C7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57086330"/>
                  </p:ext>
                </p:extLst>
              </p:nvPr>
            </p:nvGraphicFramePr>
            <p:xfrm>
              <a:off x="1445495" y="3191706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3636" t="-107895" r="-29030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12000" t="-107895" r="-21933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289" t="-107895" r="-9819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203" t="-107895" r="-3165" b="-12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3636" t="-210667" r="-290303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12000" t="-210667" r="-219333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289" t="-210667" r="-98193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203" t="-210667" r="-3165" b="-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025456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96192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Working with multiple mini-hashes </a:t>
                </a:r>
              </a:p>
              <a:p>
                <a:r>
                  <a:rPr lang="en-US" dirty="0">
                    <a:latin typeface="+mn-lt"/>
                  </a:rPr>
                  <a:t>Start with row index 0 </a:t>
                </a: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Both hash values are 1, only column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0⟹</m:t>
                    </m:r>
                  </m:oMath>
                </a14:m>
                <a:r>
                  <a:rPr lang="en-US" dirty="0">
                    <a:latin typeface="+mn-lt"/>
                  </a:rPr>
                  <a:t> updated signature matrix: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961921"/>
              </a:xfrm>
              <a:blipFill>
                <a:blip r:embed="rId3"/>
                <a:stretch>
                  <a:fillRect l="-1111" t="-17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C4AEF79-D0F8-41D2-BB94-A082DB7C30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77019"/>
              </p:ext>
            </p:extLst>
          </p:nvPr>
        </p:nvGraphicFramePr>
        <p:xfrm>
          <a:off x="723901" y="1917700"/>
          <a:ext cx="7754619" cy="2189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9135">
                  <a:extLst>
                    <a:ext uri="{9D8B030D-6E8A-4147-A177-3AD203B41FA5}">
                      <a16:colId xmlns:a16="http://schemas.microsoft.com/office/drawing/2014/main" val="3577078365"/>
                    </a:ext>
                  </a:extLst>
                </a:gridCol>
                <a:gridCol w="642460">
                  <a:extLst>
                    <a:ext uri="{9D8B030D-6E8A-4147-A177-3AD203B41FA5}">
                      <a16:colId xmlns:a16="http://schemas.microsoft.com/office/drawing/2014/main" val="921207114"/>
                    </a:ext>
                  </a:extLst>
                </a:gridCol>
                <a:gridCol w="678291">
                  <a:extLst>
                    <a:ext uri="{9D8B030D-6E8A-4147-A177-3AD203B41FA5}">
                      <a16:colId xmlns:a16="http://schemas.microsoft.com/office/drawing/2014/main" val="3714788857"/>
                    </a:ext>
                  </a:extLst>
                </a:gridCol>
                <a:gridCol w="663048">
                  <a:extLst>
                    <a:ext uri="{9D8B030D-6E8A-4147-A177-3AD203B41FA5}">
                      <a16:colId xmlns:a16="http://schemas.microsoft.com/office/drawing/2014/main" val="4044165954"/>
                    </a:ext>
                  </a:extLst>
                </a:gridCol>
                <a:gridCol w="735450">
                  <a:extLst>
                    <a:ext uri="{9D8B030D-6E8A-4147-A177-3AD203B41FA5}">
                      <a16:colId xmlns:a16="http://schemas.microsoft.com/office/drawing/2014/main" val="677834410"/>
                    </a:ext>
                  </a:extLst>
                </a:gridCol>
                <a:gridCol w="1821478">
                  <a:extLst>
                    <a:ext uri="{9D8B030D-6E8A-4147-A177-3AD203B41FA5}">
                      <a16:colId xmlns:a16="http://schemas.microsoft.com/office/drawing/2014/main" val="84624979"/>
                    </a:ext>
                  </a:extLst>
                </a:gridCol>
                <a:gridCol w="1634757">
                  <a:extLst>
                    <a:ext uri="{9D8B030D-6E8A-4147-A177-3AD203B41FA5}">
                      <a16:colId xmlns:a16="http://schemas.microsoft.com/office/drawing/2014/main" val="42605731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Initial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3x + 1 mod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7x + 1 mod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631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142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600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363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285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37659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93668700"/>
                  </p:ext>
                </p:extLst>
              </p:nvPr>
            </p:nvGraphicFramePr>
            <p:xfrm>
              <a:off x="778499" y="4864859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  <a:highlight>
                              <a:srgbClr val="FFFF00"/>
                            </a:highlight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  <a:highlight>
                              <a:srgbClr val="FFFF00"/>
                            </a:highlight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93668700"/>
                  </p:ext>
                </p:extLst>
              </p:nvPr>
            </p:nvGraphicFramePr>
            <p:xfrm>
              <a:off x="778499" y="4864859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5366" t="-109211" r="-29207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9934" t="-109211" r="-217219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892" t="-109211" r="-97590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835" t="-109211" r="-2532" b="-127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5366" t="-212000" r="-292073" b="-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9934" t="-212000" r="-217219" b="-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892" t="-212000" r="-97590" b="-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835" t="-212000" r="-2532" b="-29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080586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96192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Working with multiple mini-hashes </a:t>
                </a:r>
              </a:p>
              <a:p>
                <a:r>
                  <a:rPr lang="en-US" dirty="0">
                    <a:latin typeface="+mn-lt"/>
                  </a:rPr>
                  <a:t>Next row index = 1 </a:t>
                </a: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Only column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>
                    <a:latin typeface="+mn-lt"/>
                  </a:rPr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1&lt;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>
                    <a:latin typeface="+mn-lt"/>
                  </a:rPr>
                  <a:t>no update of signature matrix: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961921"/>
              </a:xfrm>
              <a:blipFill>
                <a:blip r:embed="rId3"/>
                <a:stretch>
                  <a:fillRect l="-1111" t="-17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C4AEF79-D0F8-41D2-BB94-A082DB7C30A0}"/>
              </a:ext>
            </a:extLst>
          </p:cNvPr>
          <p:cNvGraphicFramePr>
            <a:graphicFrameLocks noGrp="1"/>
          </p:cNvGraphicFramePr>
          <p:nvPr/>
        </p:nvGraphicFramePr>
        <p:xfrm>
          <a:off x="723901" y="1917700"/>
          <a:ext cx="7754619" cy="2189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9135">
                  <a:extLst>
                    <a:ext uri="{9D8B030D-6E8A-4147-A177-3AD203B41FA5}">
                      <a16:colId xmlns:a16="http://schemas.microsoft.com/office/drawing/2014/main" val="3577078365"/>
                    </a:ext>
                  </a:extLst>
                </a:gridCol>
                <a:gridCol w="642460">
                  <a:extLst>
                    <a:ext uri="{9D8B030D-6E8A-4147-A177-3AD203B41FA5}">
                      <a16:colId xmlns:a16="http://schemas.microsoft.com/office/drawing/2014/main" val="921207114"/>
                    </a:ext>
                  </a:extLst>
                </a:gridCol>
                <a:gridCol w="678291">
                  <a:extLst>
                    <a:ext uri="{9D8B030D-6E8A-4147-A177-3AD203B41FA5}">
                      <a16:colId xmlns:a16="http://schemas.microsoft.com/office/drawing/2014/main" val="3714788857"/>
                    </a:ext>
                  </a:extLst>
                </a:gridCol>
                <a:gridCol w="663048">
                  <a:extLst>
                    <a:ext uri="{9D8B030D-6E8A-4147-A177-3AD203B41FA5}">
                      <a16:colId xmlns:a16="http://schemas.microsoft.com/office/drawing/2014/main" val="4044165954"/>
                    </a:ext>
                  </a:extLst>
                </a:gridCol>
                <a:gridCol w="735450">
                  <a:extLst>
                    <a:ext uri="{9D8B030D-6E8A-4147-A177-3AD203B41FA5}">
                      <a16:colId xmlns:a16="http://schemas.microsoft.com/office/drawing/2014/main" val="677834410"/>
                    </a:ext>
                  </a:extLst>
                </a:gridCol>
                <a:gridCol w="1821478">
                  <a:extLst>
                    <a:ext uri="{9D8B030D-6E8A-4147-A177-3AD203B41FA5}">
                      <a16:colId xmlns:a16="http://schemas.microsoft.com/office/drawing/2014/main" val="84624979"/>
                    </a:ext>
                  </a:extLst>
                </a:gridCol>
                <a:gridCol w="1634757">
                  <a:extLst>
                    <a:ext uri="{9D8B030D-6E8A-4147-A177-3AD203B41FA5}">
                      <a16:colId xmlns:a16="http://schemas.microsoft.com/office/drawing/2014/main" val="42605731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Initial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3x + 1 mod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7x + 1 mod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631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142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600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363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285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37659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23901" y="4907280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23901" y="4907280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5366" t="-110667" r="-292073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9934" t="-110667" r="-217219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892" t="-110667" r="-97590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835" t="-110667" r="-2532" b="-1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5366" t="-210667" r="-292073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9934" t="-210667" r="-217219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892" t="-210667" r="-97590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835" t="-210667" r="-2532" b="-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153236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96192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Working with multiple mini-hashes </a:t>
                </a:r>
              </a:p>
              <a:p>
                <a:r>
                  <a:rPr lang="en-US" dirty="0">
                    <a:latin typeface="+mn-lt"/>
                  </a:rPr>
                  <a:t>Next row index = 2 </a:t>
                </a: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 </m:t>
                    </m:r>
                  </m:oMath>
                </a14:m>
                <a:r>
                  <a:rPr lang="en-US" dirty="0">
                    <a:latin typeface="+mn-lt"/>
                  </a:rPr>
                  <a:t>update signature matrix: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961921"/>
              </a:xfrm>
              <a:blipFill>
                <a:blip r:embed="rId3"/>
                <a:stretch>
                  <a:fillRect l="-1111" t="-17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C4AEF79-D0F8-41D2-BB94-A082DB7C30A0}"/>
              </a:ext>
            </a:extLst>
          </p:cNvPr>
          <p:cNvGraphicFramePr>
            <a:graphicFrameLocks noGrp="1"/>
          </p:cNvGraphicFramePr>
          <p:nvPr/>
        </p:nvGraphicFramePr>
        <p:xfrm>
          <a:off x="723901" y="1917700"/>
          <a:ext cx="7754619" cy="2189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9135">
                  <a:extLst>
                    <a:ext uri="{9D8B030D-6E8A-4147-A177-3AD203B41FA5}">
                      <a16:colId xmlns:a16="http://schemas.microsoft.com/office/drawing/2014/main" val="3577078365"/>
                    </a:ext>
                  </a:extLst>
                </a:gridCol>
                <a:gridCol w="642460">
                  <a:extLst>
                    <a:ext uri="{9D8B030D-6E8A-4147-A177-3AD203B41FA5}">
                      <a16:colId xmlns:a16="http://schemas.microsoft.com/office/drawing/2014/main" val="921207114"/>
                    </a:ext>
                  </a:extLst>
                </a:gridCol>
                <a:gridCol w="678291">
                  <a:extLst>
                    <a:ext uri="{9D8B030D-6E8A-4147-A177-3AD203B41FA5}">
                      <a16:colId xmlns:a16="http://schemas.microsoft.com/office/drawing/2014/main" val="3714788857"/>
                    </a:ext>
                  </a:extLst>
                </a:gridCol>
                <a:gridCol w="663048">
                  <a:extLst>
                    <a:ext uri="{9D8B030D-6E8A-4147-A177-3AD203B41FA5}">
                      <a16:colId xmlns:a16="http://schemas.microsoft.com/office/drawing/2014/main" val="4044165954"/>
                    </a:ext>
                  </a:extLst>
                </a:gridCol>
                <a:gridCol w="735450">
                  <a:extLst>
                    <a:ext uri="{9D8B030D-6E8A-4147-A177-3AD203B41FA5}">
                      <a16:colId xmlns:a16="http://schemas.microsoft.com/office/drawing/2014/main" val="677834410"/>
                    </a:ext>
                  </a:extLst>
                </a:gridCol>
                <a:gridCol w="1821478">
                  <a:extLst>
                    <a:ext uri="{9D8B030D-6E8A-4147-A177-3AD203B41FA5}">
                      <a16:colId xmlns:a16="http://schemas.microsoft.com/office/drawing/2014/main" val="84624979"/>
                    </a:ext>
                  </a:extLst>
                </a:gridCol>
                <a:gridCol w="1634757">
                  <a:extLst>
                    <a:ext uri="{9D8B030D-6E8A-4147-A177-3AD203B41FA5}">
                      <a16:colId xmlns:a16="http://schemas.microsoft.com/office/drawing/2014/main" val="42605731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Initial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3x + 1 mod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7x + 1 mod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631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142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600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363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285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37659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75428759"/>
                  </p:ext>
                </p:extLst>
              </p:nvPr>
            </p:nvGraphicFramePr>
            <p:xfrm>
              <a:off x="723901" y="4907280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  <a:highlight>
                              <a:srgbClr val="FFFF00"/>
                            </a:highlight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  <a:highlight>
                              <a:srgbClr val="FFFF00"/>
                            </a:highlight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  <a:highlight>
                              <a:srgbClr val="FFFF00"/>
                            </a:highlight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  <a:highlight>
                              <a:srgbClr val="FFFF00"/>
                            </a:highlight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75428759"/>
                  </p:ext>
                </p:extLst>
              </p:nvPr>
            </p:nvGraphicFramePr>
            <p:xfrm>
              <a:off x="723901" y="4907280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5366" t="-110667" r="-292073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9934" t="-110667" r="-217219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892" t="-110667" r="-97590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835" t="-110667" r="-2532" b="-1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5366" t="-210667" r="-292073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9934" t="-210667" r="-217219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892" t="-210667" r="-97590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835" t="-210667" r="-2532" b="-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126871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96192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Working with multiple mini-hashes </a:t>
                </a:r>
              </a:p>
              <a:p>
                <a:r>
                  <a:rPr lang="en-US" dirty="0">
                    <a:latin typeface="+mn-lt"/>
                  </a:rPr>
                  <a:t>Next row index = 3 </a:t>
                </a: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≠0</m:t>
                        </m:r>
                        <m:r>
                          <m:rPr>
                            <m:nor/>
                          </m:rPr>
                          <a:rPr lang="en-US" dirty="0"/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 </m:t>
                    </m:r>
                  </m:oMath>
                </a14:m>
                <a:r>
                  <a:rPr lang="en-US" dirty="0">
                    <a:latin typeface="+mn-lt"/>
                  </a:rPr>
                  <a:t>update signature matrix: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961921"/>
              </a:xfrm>
              <a:blipFill>
                <a:blip r:embed="rId3"/>
                <a:stretch>
                  <a:fillRect l="-1111" t="-17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C4AEF79-D0F8-41D2-BB94-A082DB7C30A0}"/>
              </a:ext>
            </a:extLst>
          </p:cNvPr>
          <p:cNvGraphicFramePr>
            <a:graphicFrameLocks noGrp="1"/>
          </p:cNvGraphicFramePr>
          <p:nvPr/>
        </p:nvGraphicFramePr>
        <p:xfrm>
          <a:off x="723901" y="1917700"/>
          <a:ext cx="7754619" cy="2189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9135">
                  <a:extLst>
                    <a:ext uri="{9D8B030D-6E8A-4147-A177-3AD203B41FA5}">
                      <a16:colId xmlns:a16="http://schemas.microsoft.com/office/drawing/2014/main" val="3577078365"/>
                    </a:ext>
                  </a:extLst>
                </a:gridCol>
                <a:gridCol w="642460">
                  <a:extLst>
                    <a:ext uri="{9D8B030D-6E8A-4147-A177-3AD203B41FA5}">
                      <a16:colId xmlns:a16="http://schemas.microsoft.com/office/drawing/2014/main" val="921207114"/>
                    </a:ext>
                  </a:extLst>
                </a:gridCol>
                <a:gridCol w="678291">
                  <a:extLst>
                    <a:ext uri="{9D8B030D-6E8A-4147-A177-3AD203B41FA5}">
                      <a16:colId xmlns:a16="http://schemas.microsoft.com/office/drawing/2014/main" val="3714788857"/>
                    </a:ext>
                  </a:extLst>
                </a:gridCol>
                <a:gridCol w="663048">
                  <a:extLst>
                    <a:ext uri="{9D8B030D-6E8A-4147-A177-3AD203B41FA5}">
                      <a16:colId xmlns:a16="http://schemas.microsoft.com/office/drawing/2014/main" val="4044165954"/>
                    </a:ext>
                  </a:extLst>
                </a:gridCol>
                <a:gridCol w="735450">
                  <a:extLst>
                    <a:ext uri="{9D8B030D-6E8A-4147-A177-3AD203B41FA5}">
                      <a16:colId xmlns:a16="http://schemas.microsoft.com/office/drawing/2014/main" val="677834410"/>
                    </a:ext>
                  </a:extLst>
                </a:gridCol>
                <a:gridCol w="1821478">
                  <a:extLst>
                    <a:ext uri="{9D8B030D-6E8A-4147-A177-3AD203B41FA5}">
                      <a16:colId xmlns:a16="http://schemas.microsoft.com/office/drawing/2014/main" val="84624979"/>
                    </a:ext>
                  </a:extLst>
                </a:gridCol>
                <a:gridCol w="1634757">
                  <a:extLst>
                    <a:ext uri="{9D8B030D-6E8A-4147-A177-3AD203B41FA5}">
                      <a16:colId xmlns:a16="http://schemas.microsoft.com/office/drawing/2014/main" val="42605731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Initial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3x + 1 mod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7x + 1 mod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631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142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600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363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285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37659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5902232"/>
                  </p:ext>
                </p:extLst>
              </p:nvPr>
            </p:nvGraphicFramePr>
            <p:xfrm>
              <a:off x="723901" y="4907280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  <a:highlight>
                              <a:srgbClr val="FFFF00"/>
                            </a:highlight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  <a:highlight>
                              <a:srgbClr val="FFFF00"/>
                            </a:highlight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  <a:highlight>
                              <a:srgbClr val="FFFF00"/>
                            </a:highlight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  <a:highlight>
                              <a:srgbClr val="FFFF00"/>
                            </a:highlight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5902232"/>
                  </p:ext>
                </p:extLst>
              </p:nvPr>
            </p:nvGraphicFramePr>
            <p:xfrm>
              <a:off x="723901" y="4907280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5366" t="-110667" r="-292073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9934" t="-110667" r="-217219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892" t="-110667" r="-97590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835" t="-110667" r="-2532" b="-1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5366" t="-210667" r="-292073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9934" t="-210667" r="-217219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892" t="-210667" r="-97590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835" t="-210667" r="-2532" b="-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780748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96192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Working with multiple mini-hashes </a:t>
                </a:r>
              </a:p>
              <a:p>
                <a:r>
                  <a:rPr lang="en-US" dirty="0">
                    <a:latin typeface="+mn-lt"/>
                  </a:rPr>
                  <a:t>Next row index = 4 </a:t>
                </a: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≠0</m:t>
                        </m:r>
                        <m:r>
                          <m:rPr>
                            <m:nor/>
                          </m:rPr>
                          <a:rPr lang="en-US" dirty="0"/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 </m:t>
                    </m:r>
                  </m:oMath>
                </a14:m>
                <a:r>
                  <a:rPr lang="en-US" dirty="0">
                    <a:latin typeface="+mn-lt"/>
                  </a:rPr>
                  <a:t>no update of signature matrix: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961921"/>
              </a:xfrm>
              <a:blipFill>
                <a:blip r:embed="rId3"/>
                <a:stretch>
                  <a:fillRect l="-1111" t="-17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C4AEF79-D0F8-41D2-BB94-A082DB7C30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6794886"/>
              </p:ext>
            </p:extLst>
          </p:nvPr>
        </p:nvGraphicFramePr>
        <p:xfrm>
          <a:off x="723901" y="1917700"/>
          <a:ext cx="7754619" cy="2189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9135">
                  <a:extLst>
                    <a:ext uri="{9D8B030D-6E8A-4147-A177-3AD203B41FA5}">
                      <a16:colId xmlns:a16="http://schemas.microsoft.com/office/drawing/2014/main" val="3577078365"/>
                    </a:ext>
                  </a:extLst>
                </a:gridCol>
                <a:gridCol w="642460">
                  <a:extLst>
                    <a:ext uri="{9D8B030D-6E8A-4147-A177-3AD203B41FA5}">
                      <a16:colId xmlns:a16="http://schemas.microsoft.com/office/drawing/2014/main" val="921207114"/>
                    </a:ext>
                  </a:extLst>
                </a:gridCol>
                <a:gridCol w="678291">
                  <a:extLst>
                    <a:ext uri="{9D8B030D-6E8A-4147-A177-3AD203B41FA5}">
                      <a16:colId xmlns:a16="http://schemas.microsoft.com/office/drawing/2014/main" val="3714788857"/>
                    </a:ext>
                  </a:extLst>
                </a:gridCol>
                <a:gridCol w="663048">
                  <a:extLst>
                    <a:ext uri="{9D8B030D-6E8A-4147-A177-3AD203B41FA5}">
                      <a16:colId xmlns:a16="http://schemas.microsoft.com/office/drawing/2014/main" val="4044165954"/>
                    </a:ext>
                  </a:extLst>
                </a:gridCol>
                <a:gridCol w="735450">
                  <a:extLst>
                    <a:ext uri="{9D8B030D-6E8A-4147-A177-3AD203B41FA5}">
                      <a16:colId xmlns:a16="http://schemas.microsoft.com/office/drawing/2014/main" val="677834410"/>
                    </a:ext>
                  </a:extLst>
                </a:gridCol>
                <a:gridCol w="1821478">
                  <a:extLst>
                    <a:ext uri="{9D8B030D-6E8A-4147-A177-3AD203B41FA5}">
                      <a16:colId xmlns:a16="http://schemas.microsoft.com/office/drawing/2014/main" val="84624979"/>
                    </a:ext>
                  </a:extLst>
                </a:gridCol>
                <a:gridCol w="1634757">
                  <a:extLst>
                    <a:ext uri="{9D8B030D-6E8A-4147-A177-3AD203B41FA5}">
                      <a16:colId xmlns:a16="http://schemas.microsoft.com/office/drawing/2014/main" val="42605731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Initial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3x + 1 mod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7x + 1 mod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631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142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600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363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285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37659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63407991"/>
                  </p:ext>
                </p:extLst>
              </p:nvPr>
            </p:nvGraphicFramePr>
            <p:xfrm>
              <a:off x="723901" y="4907280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63407991"/>
                  </p:ext>
                </p:extLst>
              </p:nvPr>
            </p:nvGraphicFramePr>
            <p:xfrm>
              <a:off x="723901" y="4907280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5366" t="-110667" r="-292073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9934" t="-110667" r="-217219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892" t="-110667" r="-97590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835" t="-110667" r="-2532" b="-1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5366" t="-210667" r="-292073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9934" t="-210667" r="-217219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892" t="-210667" r="-97590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835" t="-210667" r="-2532" b="-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687522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794479"/>
                <a:ext cx="11525250" cy="596192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Computing similarity with multiple mini-hashes </a:t>
                </a:r>
              </a:p>
              <a:p>
                <a:pPr>
                  <a:spcAft>
                    <a:spcPts val="1200"/>
                  </a:spcAft>
                </a:pPr>
                <a:r>
                  <a:rPr lang="en-US" dirty="0">
                    <a:latin typeface="+mn-lt"/>
                  </a:rPr>
                  <a:t>Final signature matrix:</a:t>
                </a:r>
              </a:p>
              <a:p>
                <a:pPr>
                  <a:spcAft>
                    <a:spcPts val="1200"/>
                  </a:spcAft>
                </a:pPr>
                <a:endParaRPr lang="en-US" dirty="0">
                  <a:latin typeface="+mn-lt"/>
                </a:endParaRPr>
              </a:p>
              <a:p>
                <a:pPr marL="0" indent="0">
                  <a:spcAft>
                    <a:spcPts val="1200"/>
                  </a:spcAft>
                  <a:buNone/>
                </a:pPr>
                <a:endParaRPr lang="en-US" dirty="0">
                  <a:latin typeface="+mn-lt"/>
                </a:endParaRPr>
              </a:p>
              <a:p>
                <a:pPr>
                  <a:spcAft>
                    <a:spcPts val="1200"/>
                  </a:spcAft>
                </a:pPr>
                <a:r>
                  <a:rPr lang="en-US" dirty="0">
                    <a:latin typeface="+mn-lt"/>
                  </a:rPr>
                  <a:t>There are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latin typeface="+mn-lt"/>
                  </a:rPr>
                  <a:t> hashes per document   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dirty="0">
                    <a:latin typeface="+mn-lt"/>
                  </a:rPr>
                  <a:t>Complexity of computing Jaccard similarity is between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latin typeface="+mn-lt"/>
                  </a:rPr>
                  <a:t> document is now only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dirty="0">
                  <a:latin typeface="+mn-lt"/>
                </a:endParaRP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dirty="0">
                    <a:latin typeface="+mn-lt"/>
                  </a:rPr>
                  <a:t>Or, using KD-tree is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 since k is low-dimensional 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dirty="0">
                    <a:latin typeface="+mn-lt"/>
                  </a:rPr>
                  <a:t>But, we can do even better!  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794479"/>
                <a:ext cx="11525250" cy="5961921"/>
              </a:xfrm>
              <a:blipFill>
                <a:blip r:embed="rId3"/>
                <a:stretch>
                  <a:fillRect l="-1111" t="-1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72579116"/>
                  </p:ext>
                </p:extLst>
              </p:nvPr>
            </p:nvGraphicFramePr>
            <p:xfrm>
              <a:off x="627381" y="1722273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72579116"/>
                  </p:ext>
                </p:extLst>
              </p:nvPr>
            </p:nvGraphicFramePr>
            <p:xfrm>
              <a:off x="627381" y="1722273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5366" t="-107895" r="-29207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9934" t="-107895" r="-217219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892" t="-107895" r="-97590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835" t="-107895" r="-2532" b="-12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5366" t="-210667" r="-292073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9934" t="-210667" r="-217219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892" t="-210667" r="-97590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835" t="-210667" r="-2532" b="-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249002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794479"/>
            <a:ext cx="11525250" cy="59619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Computing similarity with multiple mini-hashes </a:t>
            </a:r>
          </a:p>
          <a:p>
            <a:r>
              <a:rPr lang="en-US" dirty="0">
                <a:latin typeface="+mn-lt"/>
              </a:rPr>
              <a:t>Final signature matrix:</a:t>
            </a:r>
          </a:p>
          <a:p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Compute pairwise similarity 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27381" y="1722273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27381" y="1722273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85366" t="-107895" r="-29207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9934" t="-107895" r="-217219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72892" t="-107895" r="-97590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96835" t="-107895" r="-2532" b="-12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85366" t="-210667" r="-292073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9934" t="-210667" r="-217219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72892" t="-210667" r="-97590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96835" t="-210667" r="-2532" b="-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5E1C365A-5C54-41E1-A30D-A545A5C48A55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27380" y="3435608"/>
              <a:ext cx="7663180" cy="3200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70100">
                      <a:extLst>
                        <a:ext uri="{9D8B030D-6E8A-4147-A177-3AD203B41FA5}">
                          <a16:colId xmlns:a16="http://schemas.microsoft.com/office/drawing/2014/main" val="3993624156"/>
                        </a:ext>
                      </a:extLst>
                    </a:gridCol>
                    <a:gridCol w="2880360">
                      <a:extLst>
                        <a:ext uri="{9D8B030D-6E8A-4147-A177-3AD203B41FA5}">
                          <a16:colId xmlns:a16="http://schemas.microsoft.com/office/drawing/2014/main" val="690135370"/>
                        </a:ext>
                      </a:extLst>
                    </a:gridCol>
                    <a:gridCol w="2712720">
                      <a:extLst>
                        <a:ext uri="{9D8B030D-6E8A-4147-A177-3AD203B41FA5}">
                          <a16:colId xmlns:a16="http://schemas.microsoft.com/office/drawing/2014/main" val="86256638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Pair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Mini-hash similarity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Exact Jaccard sim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729668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sim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2/5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231154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sim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2/5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292148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sim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4/5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451734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sim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1/5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513591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sim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3/5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245317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sim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1/5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5788579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5E1C365A-5C54-41E1-A30D-A545A5C48A55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27380" y="3435608"/>
              <a:ext cx="7663180" cy="3200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70100">
                      <a:extLst>
                        <a:ext uri="{9D8B030D-6E8A-4147-A177-3AD203B41FA5}">
                          <a16:colId xmlns:a16="http://schemas.microsoft.com/office/drawing/2014/main" val="3993624156"/>
                        </a:ext>
                      </a:extLst>
                    </a:gridCol>
                    <a:gridCol w="2880360">
                      <a:extLst>
                        <a:ext uri="{9D8B030D-6E8A-4147-A177-3AD203B41FA5}">
                          <a16:colId xmlns:a16="http://schemas.microsoft.com/office/drawing/2014/main" val="690135370"/>
                        </a:ext>
                      </a:extLst>
                    </a:gridCol>
                    <a:gridCol w="2712720">
                      <a:extLst>
                        <a:ext uri="{9D8B030D-6E8A-4147-A177-3AD203B41FA5}">
                          <a16:colId xmlns:a16="http://schemas.microsoft.com/office/drawing/2014/main" val="862566381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Pair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Mini-hash similarity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Exact Jaccard sim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7296688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94" t="-109333" r="-271471" b="-53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2/5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2311540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94" t="-209333" r="-271471" b="-43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2/5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2921484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94" t="-305263" r="-271471" b="-326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4/5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45173446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94" t="-410667" r="-271471" b="-2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1/5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5135915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94" t="-510667" r="-271471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3/5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2453171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94" t="-610667" r="-271471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1/5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5788579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990637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794479"/>
            <a:ext cx="11525250" cy="59619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Compare similarity metrics </a:t>
            </a: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Poor agreement between min-hash and Jaccard similarity</a:t>
            </a:r>
          </a:p>
          <a:p>
            <a:pPr lvl="1"/>
            <a:r>
              <a:rPr lang="en-US" dirty="0">
                <a:latin typeface="+mn-lt"/>
              </a:rPr>
              <a:t>Agreement will improve with more mini-hashes</a:t>
            </a:r>
          </a:p>
          <a:p>
            <a:r>
              <a:rPr lang="en-US" dirty="0">
                <a:latin typeface="+mn-lt"/>
              </a:rPr>
              <a:t>Compare non-Euclidean Jaccard and Cosine similarity</a:t>
            </a:r>
          </a:p>
          <a:p>
            <a:pPr lvl="1"/>
            <a:r>
              <a:rPr lang="en-US" dirty="0">
                <a:latin typeface="+mn-lt"/>
              </a:rPr>
              <a:t>We don’t expect perfect agreement </a:t>
            </a:r>
          </a:p>
          <a:p>
            <a:pPr lvl="1"/>
            <a:r>
              <a:rPr lang="en-US" dirty="0">
                <a:latin typeface="+mn-lt"/>
              </a:rPr>
              <a:t>But rank approximately the same 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5E1C365A-5C54-41E1-A30D-A545A5C48A5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09871125"/>
                  </p:ext>
                </p:extLst>
              </p:nvPr>
            </p:nvGraphicFramePr>
            <p:xfrm>
              <a:off x="401320" y="1271528"/>
              <a:ext cx="8448040" cy="2773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04668">
                      <a:extLst>
                        <a:ext uri="{9D8B030D-6E8A-4147-A177-3AD203B41FA5}">
                          <a16:colId xmlns:a16="http://schemas.microsoft.com/office/drawing/2014/main" val="3993624156"/>
                        </a:ext>
                      </a:extLst>
                    </a:gridCol>
                    <a:gridCol w="2371893">
                      <a:extLst>
                        <a:ext uri="{9D8B030D-6E8A-4147-A177-3AD203B41FA5}">
                          <a16:colId xmlns:a16="http://schemas.microsoft.com/office/drawing/2014/main" val="690135370"/>
                        </a:ext>
                      </a:extLst>
                    </a:gridCol>
                    <a:gridCol w="2233847">
                      <a:extLst>
                        <a:ext uri="{9D8B030D-6E8A-4147-A177-3AD203B41FA5}">
                          <a16:colId xmlns:a16="http://schemas.microsoft.com/office/drawing/2014/main" val="862566381"/>
                        </a:ext>
                      </a:extLst>
                    </a:gridCol>
                    <a:gridCol w="2137632">
                      <a:extLst>
                        <a:ext uri="{9D8B030D-6E8A-4147-A177-3AD203B41FA5}">
                          <a16:colId xmlns:a16="http://schemas.microsoft.com/office/drawing/2014/main" val="385855919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Pair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Mini-hash similarity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Exact Jaccard sim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Cosine Sim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729668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sim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2/5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231154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sim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2/5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0.32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292148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sim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4/5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0.64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451734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sim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1/5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513591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sim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3/5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0.37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245317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sim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1/5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0.29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5788579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5E1C365A-5C54-41E1-A30D-A545A5C48A5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09871125"/>
                  </p:ext>
                </p:extLst>
              </p:nvPr>
            </p:nvGraphicFramePr>
            <p:xfrm>
              <a:off x="401320" y="1271528"/>
              <a:ext cx="8448040" cy="2773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04668">
                      <a:extLst>
                        <a:ext uri="{9D8B030D-6E8A-4147-A177-3AD203B41FA5}">
                          <a16:colId xmlns:a16="http://schemas.microsoft.com/office/drawing/2014/main" val="3993624156"/>
                        </a:ext>
                      </a:extLst>
                    </a:gridCol>
                    <a:gridCol w="2371893">
                      <a:extLst>
                        <a:ext uri="{9D8B030D-6E8A-4147-A177-3AD203B41FA5}">
                          <a16:colId xmlns:a16="http://schemas.microsoft.com/office/drawing/2014/main" val="690135370"/>
                        </a:ext>
                      </a:extLst>
                    </a:gridCol>
                    <a:gridCol w="2233847">
                      <a:extLst>
                        <a:ext uri="{9D8B030D-6E8A-4147-A177-3AD203B41FA5}">
                          <a16:colId xmlns:a16="http://schemas.microsoft.com/office/drawing/2014/main" val="862566381"/>
                        </a:ext>
                      </a:extLst>
                    </a:gridCol>
                    <a:gridCol w="2137632">
                      <a:extLst>
                        <a:ext uri="{9D8B030D-6E8A-4147-A177-3AD203B41FA5}">
                          <a16:colId xmlns:a16="http://schemas.microsoft.com/office/drawing/2014/main" val="3858559195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Pair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Mini-hash similarity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Exact Jaccard sim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Cosine Sim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72966889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57" t="-107692" r="-396786" b="-5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2/5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23115403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57" t="-207692" r="-396786" b="-4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2/5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0.32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29214848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57" t="-303030" r="-396786" b="-32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4/5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0.64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45173446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57" t="-409231" r="-396786" b="-2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1/5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51359150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57" t="-509231" r="-396786" b="-1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3/5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0.37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24531719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57" t="-609231" r="-396786" b="-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1/5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0.29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5788579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821971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257B35-8AF8-3E3F-9285-48A0C513AD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81325-53CA-D7CB-C924-BDFCCF4AE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104337"/>
          </a:xfrm>
        </p:spPr>
        <p:txBody>
          <a:bodyPr/>
          <a:lstStyle/>
          <a:p>
            <a:pPr algn="ctr"/>
            <a:r>
              <a:rPr lang="en-US" b="1" dirty="0"/>
              <a:t>Locally Sensitive Hashing</a:t>
            </a:r>
          </a:p>
        </p:txBody>
      </p:sp>
    </p:spTree>
    <p:extLst>
      <p:ext uri="{BB962C8B-B14F-4D97-AF65-F5344CB8AC3E}">
        <p14:creationId xmlns:p14="http://schemas.microsoft.com/office/powerpoint/2010/main" val="40457166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68E5C-26FC-0635-F972-C05CE8066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104337"/>
          </a:xfrm>
        </p:spPr>
        <p:txBody>
          <a:bodyPr/>
          <a:lstStyle/>
          <a:p>
            <a:pPr algn="ctr"/>
            <a:r>
              <a:rPr lang="en-US" b="1" dirty="0"/>
              <a:t>Flat Similarity Search</a:t>
            </a:r>
          </a:p>
        </p:txBody>
      </p:sp>
    </p:spTree>
    <p:extLst>
      <p:ext uri="{BB962C8B-B14F-4D97-AF65-F5344CB8AC3E}">
        <p14:creationId xmlns:p14="http://schemas.microsoft.com/office/powerpoint/2010/main" val="27556349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Locally Sensitive Hashing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228299"/>
                <a:ext cx="11525250" cy="552810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Probability of error from mini-hashing</a:t>
                </a:r>
              </a:p>
              <a:p>
                <a:r>
                  <a:rPr lang="en-US" dirty="0">
                    <a:latin typeface="+mn-lt"/>
                  </a:rPr>
                  <a:t>Consider the Jaccard similarity between two documents: 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𝑠𝑖𝑚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𝐽𝑎𝑐𝑐𝑎𝑟𝑑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r>
                  <a:rPr lang="en-US" dirty="0">
                    <a:latin typeface="+mn-lt"/>
                  </a:rPr>
                  <a:t>The probability that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>
                    <a:latin typeface="+mn-lt"/>
                  </a:rPr>
                  <a:t> mini-hashes agree is: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The probability that at least 1 of the mini-hashes disagree: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</m:oMath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228299"/>
                <a:ext cx="11525250" cy="5528101"/>
              </a:xfrm>
              <a:blipFill>
                <a:blip r:embed="rId3"/>
                <a:stretch>
                  <a:fillRect l="-1111" t="-17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474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Locally Sensitive Hashing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794479"/>
                <a:ext cx="11525250" cy="5961921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Probability of error from mini-hashing</a:t>
                </a:r>
              </a:p>
              <a:p>
                <a:r>
                  <a:rPr lang="en-US" dirty="0">
                    <a:latin typeface="+mn-lt"/>
                  </a:rPr>
                  <a:t>The probability that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>
                    <a:latin typeface="+mn-lt"/>
                  </a:rPr>
                  <a:t> mini-hash signatures agree is: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The probability that at least 1 of the mini-hashes disagree: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dirty="0">
                    <a:latin typeface="+mn-lt"/>
                  </a:rPr>
                  <a:t> we see the following sensitivity of the decision function:</a:t>
                </a: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The sensitivity to positive cases is low, </a:t>
                </a:r>
                <a:r>
                  <a:rPr lang="en-US" b="1" dirty="0">
                    <a:latin typeface="+mn-lt"/>
                  </a:rPr>
                  <a:t>poor sensitivity to discoveries</a:t>
                </a:r>
                <a:r>
                  <a:rPr lang="en-US" dirty="0">
                    <a:latin typeface="+mn-lt"/>
                  </a:rPr>
                  <a:t>!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794479"/>
                <a:ext cx="11525250" cy="5961921"/>
              </a:xfrm>
              <a:blipFill>
                <a:blip r:embed="rId3"/>
                <a:stretch>
                  <a:fillRect l="-1111" t="-22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3E8DFA8-709B-4A59-83BD-A10EDB1924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3935892"/>
              </p:ext>
            </p:extLst>
          </p:nvPr>
        </p:nvGraphicFramePr>
        <p:xfrm>
          <a:off x="831850" y="2732723"/>
          <a:ext cx="7226300" cy="32423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27100">
                  <a:extLst>
                    <a:ext uri="{9D8B030D-6E8A-4147-A177-3AD203B41FA5}">
                      <a16:colId xmlns:a16="http://schemas.microsoft.com/office/drawing/2014/main" val="1348499085"/>
                    </a:ext>
                  </a:extLst>
                </a:gridCol>
                <a:gridCol w="2044700">
                  <a:extLst>
                    <a:ext uri="{9D8B030D-6E8A-4147-A177-3AD203B41FA5}">
                      <a16:colId xmlns:a16="http://schemas.microsoft.com/office/drawing/2014/main" val="3636187950"/>
                    </a:ext>
                  </a:extLst>
                </a:gridCol>
                <a:gridCol w="2044700">
                  <a:extLst>
                    <a:ext uri="{9D8B030D-6E8A-4147-A177-3AD203B41FA5}">
                      <a16:colId xmlns:a16="http://schemas.microsoft.com/office/drawing/2014/main" val="3545225520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167031338"/>
                    </a:ext>
                  </a:extLst>
                </a:gridCol>
              </a:tblGrid>
              <a:tr h="59436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Probability Positive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Probability Negative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>
                          <a:effectLst/>
                        </a:rPr>
                        <a:t>Expected Positive Pairs per 1000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/>
                </a:tc>
                <a:extLst>
                  <a:ext uri="{0D108BD9-81ED-4DB2-BD59-A6C34878D82A}">
                    <a16:rowId xmlns:a16="http://schemas.microsoft.com/office/drawing/2014/main" val="2651749079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1.0000E-05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9.9999E-01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735860653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3.2000E-04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9.9968E-01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0.32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888757740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2.4300E-03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9.9757E-01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2.43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834933263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1.0240E-02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9.8976E-01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10.24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194136730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3.1250E-02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9.6875E-01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31.25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494267193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7.7760E-02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9.2224E-01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77.76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740691520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1.6807E-01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8.3193E-01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168.07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561374244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3.2768E-01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6.7232E-01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327.68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848314776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5.9049E-01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4.0951E-01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590.49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3481895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1433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Locally Sensitive Hashing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270000"/>
            <a:ext cx="6331585" cy="5486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Probability of error from mini-hashing</a:t>
            </a:r>
          </a:p>
          <a:p>
            <a:r>
              <a:rPr lang="en-US" dirty="0">
                <a:latin typeface="+mn-lt"/>
              </a:rPr>
              <a:t>Using mini-hashes yields low sensitivity to positive cases</a:t>
            </a:r>
          </a:p>
          <a:p>
            <a:r>
              <a:rPr lang="en-US" dirty="0">
                <a:latin typeface="+mn-lt"/>
              </a:rPr>
              <a:t>How can we improve on </a:t>
            </a:r>
            <a:r>
              <a:rPr lang="en-US" b="1" dirty="0">
                <a:latin typeface="+mn-lt"/>
              </a:rPr>
              <a:t>local sensitivity?</a:t>
            </a:r>
          </a:p>
          <a:p>
            <a:r>
              <a:rPr lang="en-US" dirty="0">
                <a:latin typeface="+mn-lt"/>
              </a:rPr>
              <a:t>We employ </a:t>
            </a:r>
            <a:r>
              <a:rPr lang="en-US" b="1" dirty="0">
                <a:latin typeface="+mn-lt"/>
              </a:rPr>
              <a:t>b bands of r mini-hashes</a:t>
            </a:r>
            <a:r>
              <a:rPr lang="en-US" dirty="0">
                <a:latin typeface="+mn-lt"/>
              </a:rPr>
              <a:t> per band</a:t>
            </a:r>
            <a:endParaRPr lang="en-US" b="1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4F473CA-D09B-4BDA-97FE-949D0E7E67F5}"/>
              </a:ext>
            </a:extLst>
          </p:cNvPr>
          <p:cNvSpPr/>
          <p:nvPr/>
        </p:nvSpPr>
        <p:spPr>
          <a:xfrm>
            <a:off x="8292775" y="1152735"/>
            <a:ext cx="1598809" cy="123080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F421A98-1BAA-4ECE-BDA1-5E38BA12BFDD}"/>
              </a:ext>
            </a:extLst>
          </p:cNvPr>
          <p:cNvSpPr/>
          <p:nvPr/>
        </p:nvSpPr>
        <p:spPr>
          <a:xfrm>
            <a:off x="8292775" y="1152743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E470E0-3C32-4879-A663-5CACF1F6B52B}"/>
              </a:ext>
            </a:extLst>
          </p:cNvPr>
          <p:cNvSpPr/>
          <p:nvPr/>
        </p:nvSpPr>
        <p:spPr>
          <a:xfrm>
            <a:off x="8292775" y="1465389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B8AFD31-D172-419D-AFA0-BFAD413C28B7}"/>
              </a:ext>
            </a:extLst>
          </p:cNvPr>
          <p:cNvSpPr/>
          <p:nvPr/>
        </p:nvSpPr>
        <p:spPr>
          <a:xfrm>
            <a:off x="8292775" y="2080790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A84D261-FA4B-4DC9-B14C-2D23523BC7E7}"/>
              </a:ext>
            </a:extLst>
          </p:cNvPr>
          <p:cNvSpPr/>
          <p:nvPr/>
        </p:nvSpPr>
        <p:spPr>
          <a:xfrm>
            <a:off x="8292775" y="1778037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A7DAD05-DAF6-4261-A7CB-BD57638829DF}"/>
              </a:ext>
            </a:extLst>
          </p:cNvPr>
          <p:cNvSpPr/>
          <p:nvPr/>
        </p:nvSpPr>
        <p:spPr>
          <a:xfrm>
            <a:off x="8292775" y="3614337"/>
            <a:ext cx="1598809" cy="123080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8A14463-A07F-42A1-A51B-ADF868166DF1}"/>
              </a:ext>
            </a:extLst>
          </p:cNvPr>
          <p:cNvSpPr txBox="1"/>
          <p:nvPr/>
        </p:nvSpPr>
        <p:spPr>
          <a:xfrm>
            <a:off x="7183802" y="1561607"/>
            <a:ext cx="1207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Band 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53C4FAA-F577-4D27-A1E4-4DABB5B2CEF1}"/>
              </a:ext>
            </a:extLst>
          </p:cNvPr>
          <p:cNvSpPr txBox="1"/>
          <p:nvPr/>
        </p:nvSpPr>
        <p:spPr>
          <a:xfrm>
            <a:off x="7183802" y="2675836"/>
            <a:ext cx="1207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Band 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3C727D-D847-4660-8DAB-7FDC7AE443D4}"/>
              </a:ext>
            </a:extLst>
          </p:cNvPr>
          <p:cNvSpPr txBox="1"/>
          <p:nvPr/>
        </p:nvSpPr>
        <p:spPr>
          <a:xfrm>
            <a:off x="7183802" y="5243592"/>
            <a:ext cx="1207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Band b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299ED6E-37A5-451E-B67B-6FFDDD4A0935}"/>
              </a:ext>
            </a:extLst>
          </p:cNvPr>
          <p:cNvSpPr/>
          <p:nvPr/>
        </p:nvSpPr>
        <p:spPr>
          <a:xfrm>
            <a:off x="8292775" y="2393429"/>
            <a:ext cx="1598809" cy="1230809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5A74B55-C89F-4060-A95F-FD34C1BF7F93}"/>
              </a:ext>
            </a:extLst>
          </p:cNvPr>
          <p:cNvSpPr/>
          <p:nvPr/>
        </p:nvSpPr>
        <p:spPr>
          <a:xfrm>
            <a:off x="8292775" y="2393437"/>
            <a:ext cx="1598809" cy="3027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7AD5DE2-C40D-4351-A6C2-7C3B66705A64}"/>
              </a:ext>
            </a:extLst>
          </p:cNvPr>
          <p:cNvSpPr/>
          <p:nvPr/>
        </p:nvSpPr>
        <p:spPr>
          <a:xfrm>
            <a:off x="8292775" y="2706083"/>
            <a:ext cx="1598809" cy="3027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17FE512-038E-4233-8509-DF4DA2667A6A}"/>
              </a:ext>
            </a:extLst>
          </p:cNvPr>
          <p:cNvSpPr/>
          <p:nvPr/>
        </p:nvSpPr>
        <p:spPr>
          <a:xfrm>
            <a:off x="8292775" y="3321484"/>
            <a:ext cx="1598809" cy="3027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298035A-4F1D-4D13-BA0C-065ADAE13C0F}"/>
              </a:ext>
            </a:extLst>
          </p:cNvPr>
          <p:cNvSpPr/>
          <p:nvPr/>
        </p:nvSpPr>
        <p:spPr>
          <a:xfrm>
            <a:off x="8292775" y="3018731"/>
            <a:ext cx="1598809" cy="3027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867C58B-1764-4809-8951-8040ACBE5597}"/>
              </a:ext>
            </a:extLst>
          </p:cNvPr>
          <p:cNvSpPr/>
          <p:nvPr/>
        </p:nvSpPr>
        <p:spPr>
          <a:xfrm>
            <a:off x="8217712" y="4889717"/>
            <a:ext cx="1598809" cy="123080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557542E-402E-4F02-A93E-2C228BA76619}"/>
              </a:ext>
            </a:extLst>
          </p:cNvPr>
          <p:cNvSpPr/>
          <p:nvPr/>
        </p:nvSpPr>
        <p:spPr>
          <a:xfrm>
            <a:off x="8217712" y="4889725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1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EDAE0EB-7E2A-4E90-84C1-DEA478FC12D1}"/>
              </a:ext>
            </a:extLst>
          </p:cNvPr>
          <p:cNvSpPr/>
          <p:nvPr/>
        </p:nvSpPr>
        <p:spPr>
          <a:xfrm>
            <a:off x="8217712" y="5202371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2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FE16C37-4E54-43A0-A897-0BF29F425253}"/>
              </a:ext>
            </a:extLst>
          </p:cNvPr>
          <p:cNvSpPr/>
          <p:nvPr/>
        </p:nvSpPr>
        <p:spPr>
          <a:xfrm>
            <a:off x="8217712" y="5817772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r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2643539-9CF6-4E9D-A50E-F7DF7F792F43}"/>
              </a:ext>
            </a:extLst>
          </p:cNvPr>
          <p:cNvSpPr/>
          <p:nvPr/>
        </p:nvSpPr>
        <p:spPr>
          <a:xfrm>
            <a:off x="8217712" y="5515019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78847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11" grpId="0" animBg="1"/>
      <p:bldP spid="12" grpId="0" animBg="1"/>
      <p:bldP spid="13" grpId="0" animBg="1"/>
      <p:bldP spid="15" grpId="0"/>
      <p:bldP spid="17" grpId="0"/>
      <p:bldP spid="18" grpId="0"/>
      <p:bldP spid="19" grpId="0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Locally Sensitive Hashing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323833"/>
                <a:ext cx="11525250" cy="543256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Probability of error from mini-hashing</a:t>
                </a:r>
              </a:p>
              <a:p>
                <a:r>
                  <a:rPr lang="en-US" dirty="0">
                    <a:latin typeface="+mn-lt"/>
                  </a:rPr>
                  <a:t>With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1" dirty="0">
                    <a:latin typeface="+mn-lt"/>
                  </a:rPr>
                  <a:t>bands of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US" b="1" dirty="0">
                    <a:latin typeface="+mn-lt"/>
                  </a:rPr>
                  <a:t> mini-hashes </a:t>
                </a:r>
                <a:r>
                  <a:rPr lang="en-US" dirty="0">
                    <a:latin typeface="+mn-lt"/>
                  </a:rPr>
                  <a:t>we can find the sensitivity of positives for a given Jaccard similarity between two documents</a:t>
                </a:r>
              </a:p>
              <a:p>
                <a:r>
                  <a:rPr lang="en-US" dirty="0">
                    <a:latin typeface="+mn-lt"/>
                  </a:rPr>
                  <a:t>The probability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>
                    <a:latin typeface="+mn-lt"/>
                  </a:rPr>
                  <a:t> bands that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>
                    <a:latin typeface="+mn-lt"/>
                  </a:rPr>
                  <a:t> mini-hashes agree is: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The probability that at least 1 of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>
                    <a:latin typeface="+mn-lt"/>
                  </a:rPr>
                  <a:t> mini-hashes disagree in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>
                    <a:latin typeface="+mn-lt"/>
                  </a:rPr>
                  <a:t> bands: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323833"/>
                <a:ext cx="11525250" cy="5432567"/>
              </a:xfrm>
              <a:blipFill>
                <a:blip r:embed="rId3"/>
                <a:stretch>
                  <a:fillRect l="-1111" t="-17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0850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Locally Sensitive Hashing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09935"/>
                <a:ext cx="11525250" cy="567822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Probability of error from banded mini-hashing</a:t>
                </a:r>
              </a:p>
              <a:p>
                <a:r>
                  <a:rPr lang="en-US" dirty="0">
                    <a:latin typeface="+mn-lt"/>
                  </a:rPr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dirty="0">
                    <a:latin typeface="+mn-lt"/>
                  </a:rPr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=20</m:t>
                    </m:r>
                  </m:oMath>
                </a14:m>
                <a:r>
                  <a:rPr lang="en-US" dirty="0">
                    <a:latin typeface="+mn-lt"/>
                  </a:rPr>
                  <a:t> we find the following sensitivities:</a:t>
                </a: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Sensitivity to positive cases has increased significantly!  </a:t>
                </a:r>
              </a:p>
              <a:p>
                <a:r>
                  <a:rPr lang="en-US" dirty="0">
                    <a:latin typeface="+mn-lt"/>
                  </a:rPr>
                  <a:t>Some increase in false positive cases, increased false discovery rate   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09935"/>
                <a:ext cx="11525250" cy="5678227"/>
              </a:xfrm>
              <a:blipFill>
                <a:blip r:embed="rId3"/>
                <a:stretch>
                  <a:fillRect l="-1111" t="-1826" b="-5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0E0D948-42FC-4C88-86EE-F00DB89C98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2287182"/>
              </p:ext>
            </p:extLst>
          </p:nvPr>
        </p:nvGraphicFramePr>
        <p:xfrm>
          <a:off x="584200" y="2154952"/>
          <a:ext cx="7226300" cy="32423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27100">
                  <a:extLst>
                    <a:ext uri="{9D8B030D-6E8A-4147-A177-3AD203B41FA5}">
                      <a16:colId xmlns:a16="http://schemas.microsoft.com/office/drawing/2014/main" val="1173808786"/>
                    </a:ext>
                  </a:extLst>
                </a:gridCol>
                <a:gridCol w="2044700">
                  <a:extLst>
                    <a:ext uri="{9D8B030D-6E8A-4147-A177-3AD203B41FA5}">
                      <a16:colId xmlns:a16="http://schemas.microsoft.com/office/drawing/2014/main" val="209242712"/>
                    </a:ext>
                  </a:extLst>
                </a:gridCol>
                <a:gridCol w="2044700">
                  <a:extLst>
                    <a:ext uri="{9D8B030D-6E8A-4147-A177-3AD203B41FA5}">
                      <a16:colId xmlns:a16="http://schemas.microsoft.com/office/drawing/2014/main" val="1638027075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1159970967"/>
                    </a:ext>
                  </a:extLst>
                </a:gridCol>
              </a:tblGrid>
              <a:tr h="59436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Probability Positive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Probability Negative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>
                          <a:effectLst/>
                        </a:rPr>
                        <a:t>Expected Positive Pairs per 1000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/>
                </a:tc>
                <a:extLst>
                  <a:ext uri="{0D108BD9-81ED-4DB2-BD59-A6C34878D82A}">
                    <a16:rowId xmlns:a16="http://schemas.microsoft.com/office/drawing/2014/main" val="1057922954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1.9998E-04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9.9980E-01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0.20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696848441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6.3806E-03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9.9362E-01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6.38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888894866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4.7494E-02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9.5251E-01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47.49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775360577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1.8605E-01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8.1395E-01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186.05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263846373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4.7005E-01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5.2995E-01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470.05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438305809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8.0190E-01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1.9810E-01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801.90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572789319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9.7478E-01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2.5219E-02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974.78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889178676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9.9964E-01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3.5606E-04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999.64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07915115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1.0000E+00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1.7591E-08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1000.00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5169081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3208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Locally Sensitive Hashing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09936"/>
            <a:ext cx="11525250" cy="5959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Probabilities from banded mini-hashing</a:t>
            </a: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3389CA6-DD76-7409-13C6-FA538BC376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2638" y="1605888"/>
            <a:ext cx="6273932" cy="503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29687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707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Locally Sensitive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09935"/>
                <a:ext cx="11525250" cy="5678227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Model to understand locally sensitive hashing  </a:t>
                </a:r>
              </a:p>
              <a:p>
                <a:r>
                  <a:rPr lang="en-US" dirty="0">
                    <a:latin typeface="+mn-lt"/>
                  </a:rPr>
                  <a:t>Set </a:t>
                </a:r>
                <a:r>
                  <a:rPr lang="en-US" b="1" dirty="0">
                    <a:latin typeface="+mn-lt"/>
                  </a:rPr>
                  <a:t>thresholds</a:t>
                </a:r>
                <a:r>
                  <a:rPr lang="en-US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, to define a </a:t>
                </a:r>
                <a:r>
                  <a:rPr lang="en-US" b="1" dirty="0">
                    <a:latin typeface="+mn-lt"/>
                  </a:rPr>
                  <a:t>decision rule</a:t>
                </a:r>
              </a:p>
              <a:p>
                <a:r>
                  <a:rPr lang="en-US" dirty="0">
                    <a:latin typeface="+mn-lt"/>
                  </a:rPr>
                  <a:t>Consider distance measures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 generated from a family of functions,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dirty="0">
                    <a:latin typeface="+mn-lt"/>
                  </a:rPr>
                  <a:t> with decision rule:</a:t>
                </a:r>
              </a:p>
              <a:p>
                <a:pPr lvl="1"/>
                <a:r>
                  <a:rPr lang="en-US" dirty="0">
                    <a:latin typeface="+mn-lt"/>
                  </a:rPr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,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𝑚𝑎𝑡𝑐h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>
                  <a:latin typeface="+mn-lt"/>
                  <a:ea typeface="Cambria Math" panose="02040503050406030204" pitchFamily="18" charset="0"/>
                </a:endParaRPr>
              </a:p>
              <a:p>
                <a:pPr lvl="1"/>
                <a:r>
                  <a:rPr lang="en-US" dirty="0">
                    <a:latin typeface="+mn-lt"/>
                  </a:rPr>
                  <a:t>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, then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𝑓𝑎𝑙𝑠𝑒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𝑚𝑎𝑡𝑐h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</a:p>
              <a:p>
                <a:pPr lvl="1"/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We say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 is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 </a:t>
                </a:r>
                <a:r>
                  <a:rPr lang="en-US" b="1" dirty="0">
                    <a:latin typeface="+mn-lt"/>
                    <a:ea typeface="Cambria Math" panose="02040503050406030204" pitchFamily="18" charset="0"/>
                  </a:rPr>
                  <a:t>sensitive</a:t>
                </a:r>
              </a:p>
              <a:p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Consider how local sensitivity is constructed for Jaccard similarity: 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𝑠𝑖𝑚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latin typeface="+mn-lt"/>
                  <a:ea typeface="Cambria Math" panose="02040503050406030204" pitchFamily="18" charset="0"/>
                </a:endParaRPr>
              </a:p>
              <a:p>
                <a:pPr lvl="1"/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For mini-hash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𝑠𝑖𝑚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</m:t>
                        </m:r>
                      </m:sub>
                    </m:sSub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</m:e>
                    </m:d>
                  </m:oMath>
                </a14:m>
                <a:endParaRPr lang="en-US" dirty="0">
                  <a:latin typeface="+mn-lt"/>
                  <a:ea typeface="Cambria Math" panose="02040503050406030204" pitchFamily="18" charset="0"/>
                </a:endParaRPr>
              </a:p>
              <a:p>
                <a:pPr lvl="1"/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Therefore,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sz="2000" dirty="0">
                    <a:latin typeface="+mn-lt"/>
                    <a:ea typeface="Cambria Math" panose="02040503050406030204" pitchFamily="18" charset="0"/>
                  </a:rPr>
                  <a:t> </a:t>
                </a:r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is</a:t>
                </a:r>
                <a:r>
                  <a:rPr lang="en-US" sz="2000" dirty="0">
                    <a:latin typeface="+mn-lt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 </a:t>
                </a:r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sensitive</a:t>
                </a:r>
              </a:p>
              <a:p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It is easy to see the </a:t>
                </a:r>
                <a:r>
                  <a:rPr lang="en-US" b="1" dirty="0">
                    <a:latin typeface="+mn-lt"/>
                    <a:ea typeface="Cambria Math" panose="02040503050406030204" pitchFamily="18" charset="0"/>
                  </a:rPr>
                  <a:t>more sensitive the hash function the more sensitive the decision rule</a:t>
                </a:r>
                <a:endParaRPr lang="en-US" dirty="0">
                  <a:latin typeface="+mn-lt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09935"/>
                <a:ext cx="11525250" cy="5678227"/>
              </a:xfrm>
              <a:blipFill>
                <a:blip r:embed="rId3"/>
                <a:stretch>
                  <a:fillRect l="-1111" t="-2470" r="-1270" b="-3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3501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Locally Sensitive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09935"/>
                <a:ext cx="11525250" cy="567822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Model to understand locally sensitive hashing  </a:t>
                </a:r>
              </a:p>
              <a:p>
                <a:r>
                  <a:rPr lang="en-US" dirty="0">
                    <a:latin typeface="+mn-lt"/>
                  </a:rPr>
                  <a:t>Example of the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 family for Jaccard similarity </a:t>
                </a:r>
              </a:p>
              <a:p>
                <a:r>
                  <a:rPr lang="en-US" dirty="0">
                    <a:latin typeface="+mn-lt"/>
                  </a:rPr>
                  <a:t>Set the thresholds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=0.3</m:t>
                    </m:r>
                  </m:oMath>
                </a14:m>
                <a:r>
                  <a:rPr lang="en-US" dirty="0">
                    <a:latin typeface="+mn-lt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=0.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>
                    <a:latin typeface="+mn-lt"/>
                  </a:rPr>
                  <a:t>Then: </a:t>
                </a:r>
              </a:p>
              <a:p>
                <a:pPr lvl="1"/>
                <a:r>
                  <a:rPr lang="en-US" dirty="0">
                    <a:latin typeface="+mn-lt"/>
                  </a:rPr>
                  <a:t>Probability of match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=1−0.3=0.7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pPr lvl="1"/>
                <a:r>
                  <a:rPr lang="en-US" dirty="0">
                    <a:latin typeface="+mn-lt"/>
                  </a:rPr>
                  <a:t>Probability of false positive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=1−0.6=0.4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Is 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0.3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0.6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0.7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0.4</m:t>
                        </m:r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 family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09935"/>
                <a:ext cx="11525250" cy="5678227"/>
              </a:xfrm>
              <a:blipFill>
                <a:blip r:embed="rId3"/>
                <a:stretch>
                  <a:fillRect l="-1111" t="-18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1833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Locally Sensitive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09935"/>
                <a:ext cx="11525250" cy="1997425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Model to understand locally sensitive hashing  </a:t>
                </a:r>
              </a:p>
              <a:p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Can visualize relationship between hash function and sensitivity of the decision rule </a:t>
                </a:r>
              </a:p>
              <a:p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Higher sensitivity, smaller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 and larger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, increases probability of correct decision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09935"/>
                <a:ext cx="11525250" cy="1997425"/>
              </a:xfrm>
              <a:blipFill>
                <a:blip r:embed="rId3"/>
                <a:stretch>
                  <a:fillRect l="-952" t="-7951" b="-6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8FF35517-4F73-4034-8FDD-6EB5CD0073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6002" y="2902336"/>
            <a:ext cx="5403998" cy="362492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2468D23-BF29-497D-A119-A80232340E6A}"/>
              </a:ext>
            </a:extLst>
          </p:cNvPr>
          <p:cNvSpPr txBox="1"/>
          <p:nvPr/>
        </p:nvSpPr>
        <p:spPr>
          <a:xfrm>
            <a:off x="3241040" y="6527264"/>
            <a:ext cx="4942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Credit; </a:t>
            </a:r>
            <a:r>
              <a:rPr lang="en-US" dirty="0" err="1"/>
              <a:t>Leskovec</a:t>
            </a:r>
            <a:r>
              <a:rPr lang="en-US" dirty="0"/>
              <a:t> et.al. 2020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D5231F-CF4C-88FC-DE8E-FF7D0CAA88A2}"/>
              </a:ext>
            </a:extLst>
          </p:cNvPr>
          <p:cNvSpPr txBox="1"/>
          <p:nvPr/>
        </p:nvSpPr>
        <p:spPr>
          <a:xfrm>
            <a:off x="6824421" y="5014144"/>
            <a:ext cx="10073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False Positive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6B24DD-E961-A0FF-562A-F974593993CF}"/>
              </a:ext>
            </a:extLst>
          </p:cNvPr>
          <p:cNvSpPr txBox="1"/>
          <p:nvPr/>
        </p:nvSpPr>
        <p:spPr>
          <a:xfrm>
            <a:off x="3985645" y="2782669"/>
            <a:ext cx="10977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False Negative</a:t>
            </a:r>
          </a:p>
        </p:txBody>
      </p:sp>
    </p:spTree>
    <p:extLst>
      <p:ext uri="{BB962C8B-B14F-4D97-AF65-F5344CB8AC3E}">
        <p14:creationId xmlns:p14="http://schemas.microsoft.com/office/powerpoint/2010/main" val="131686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" grpId="0"/>
      <p:bldP spid="7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F81614-7556-0990-89BE-B6D81C2615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85547-44B4-22A7-AAC8-A7BBF3D53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104337"/>
          </a:xfrm>
        </p:spPr>
        <p:txBody>
          <a:bodyPr/>
          <a:lstStyle/>
          <a:p>
            <a:pPr algn="ctr"/>
            <a:r>
              <a:rPr lang="en-US" b="1" dirty="0"/>
              <a:t>Improving LSH</a:t>
            </a:r>
          </a:p>
        </p:txBody>
      </p:sp>
    </p:spTree>
    <p:extLst>
      <p:ext uri="{BB962C8B-B14F-4D97-AF65-F5344CB8AC3E}">
        <p14:creationId xmlns:p14="http://schemas.microsoft.com/office/powerpoint/2010/main" val="414199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C8C6B3-08C0-7742-AB1F-8E4D168C1E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150A9-E2F1-00D7-C164-1FD356563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Flat similarity search finds exact solution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352624-8568-61DF-C50F-2278B397F55F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8"/>
                <a:ext cx="11525250" cy="5871459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b="1" dirty="0">
                    <a:latin typeface="+mn-lt"/>
                  </a:rPr>
                  <a:t>Flat similarity search </a:t>
                </a:r>
                <a:r>
                  <a:rPr lang="en-US" dirty="0">
                    <a:latin typeface="+mn-lt"/>
                  </a:rPr>
                  <a:t>finds an </a:t>
                </a:r>
                <a:r>
                  <a:rPr lang="en-US" b="1" dirty="0">
                    <a:latin typeface="+mn-lt"/>
                  </a:rPr>
                  <a:t>exact solution </a:t>
                </a:r>
                <a:r>
                  <a:rPr lang="en-US" dirty="0">
                    <a:latin typeface="+mn-lt"/>
                  </a:rPr>
                  <a:t>to the nearest neighbor problem </a:t>
                </a:r>
              </a:p>
              <a:p>
                <a:r>
                  <a:rPr lang="en-US" dirty="0">
                    <a:latin typeface="+mn-lt"/>
                  </a:rPr>
                  <a:t>Flat similarity search computes exact similarity to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>
                    <a:latin typeface="+mn-lt"/>
                  </a:rPr>
                  <a:t> length </a:t>
                </a:r>
                <a:r>
                  <a:rPr lang="en-US" b="1" dirty="0">
                    <a:latin typeface="+mn-lt"/>
                  </a:rPr>
                  <a:t>query vector,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+mn-lt"/>
                      </a:rPr>
                      <m:t>𝒒</m:t>
                    </m:r>
                  </m:oMath>
                </a14:m>
                <a:endParaRPr lang="en-US" b="1" dirty="0">
                  <a:latin typeface="+mn-lt"/>
                </a:endParaRPr>
              </a:p>
              <a:p>
                <a:pPr>
                  <a:spcAft>
                    <a:spcPts val="1800"/>
                  </a:spcAft>
                </a:pPr>
                <a:r>
                  <a:rPr lang="en-US" dirty="0">
                    <a:latin typeface="+mn-lt"/>
                  </a:rPr>
                  <a:t>Goal is to find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+mn-lt"/>
                      </a:rPr>
                      <m:t>𝑘</m:t>
                    </m:r>
                  </m:oMath>
                </a14:m>
                <a:r>
                  <a:rPr lang="en-US" dirty="0">
                    <a:latin typeface="+mn-lt"/>
                  </a:rPr>
                  <a:t> vectors, , that are closest to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𝒒</m:t>
                    </m:r>
                  </m:oMath>
                </a14:m>
                <a:r>
                  <a:rPr lang="en-US" dirty="0">
                    <a:latin typeface="+mn-lt"/>
                  </a:rPr>
                  <a:t> from the set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D</m:t>
                    </m:r>
                  </m:oMath>
                </a14:m>
                <a:r>
                  <a:rPr lang="en-US" dirty="0">
                    <a:latin typeface="+mn-lt"/>
                  </a:rPr>
                  <a:t>-length vector-valued observations,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</m:oMath>
                </a14:m>
                <a:endParaRPr lang="en-US" dirty="0">
                  <a:latin typeface="+mn-lt"/>
                </a:endParaRPr>
              </a:p>
              <a:p>
                <a:pPr marL="0" indent="0">
                  <a:spcBef>
                    <a:spcPts val="30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argmin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lim>
                          </m:limLow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argmin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𝑜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</m:sSup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457200" lvl="1" indent="0">
                  <a:buNone/>
                </a:pPr>
                <a:r>
                  <a:rPr lang="en-US" dirty="0">
                    <a:latin typeface="+mn-lt"/>
                  </a:rPr>
                  <a:t>Where,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>
                    <a:latin typeface="+mn-lt"/>
                  </a:rPr>
                  <a:t> is a </a:t>
                </a:r>
                <a:r>
                  <a:rPr lang="en-US" b="1" dirty="0">
                    <a:latin typeface="+mn-lt"/>
                  </a:rPr>
                  <a:t>distance metric</a:t>
                </a:r>
              </a:p>
              <a:p>
                <a:pPr marL="457200" lvl="1" indent="0">
                  <a:buNone/>
                </a:pPr>
                <a:r>
                  <a:rPr lang="en-US" dirty="0">
                    <a:latin typeface="+mn-lt"/>
                  </a:rPr>
                  <a:t>Note that alternatively we can </a:t>
                </a:r>
                <a:r>
                  <a:rPr lang="en-US" b="1" dirty="0">
                    <a:latin typeface="+mn-lt"/>
                  </a:rPr>
                  <a:t>use max of a similarity metric </a:t>
                </a:r>
                <a:r>
                  <a:rPr lang="en-US" dirty="0">
                    <a:latin typeface="+mn-lt"/>
                  </a:rPr>
                  <a:t>for the search</a:t>
                </a:r>
              </a:p>
              <a:p>
                <a:r>
                  <a:rPr lang="en-US" dirty="0">
                    <a:latin typeface="+mn-lt"/>
                  </a:rPr>
                  <a:t>We can perform a flat similarity search for any distance metric we choose</a:t>
                </a:r>
              </a:p>
              <a:p>
                <a:pPr lvl="1"/>
                <a:r>
                  <a:rPr lang="en-US" dirty="0">
                    <a:latin typeface="+mn-lt"/>
                  </a:rPr>
                  <a:t>Euclidean</a:t>
                </a:r>
              </a:p>
              <a:p>
                <a:pPr lvl="1"/>
                <a:r>
                  <a:rPr lang="en-US" dirty="0">
                    <a:latin typeface="+mn-lt"/>
                  </a:rPr>
                  <a:t>L1 or Manhattan</a:t>
                </a:r>
              </a:p>
              <a:p>
                <a:pPr lvl="1"/>
                <a:r>
                  <a:rPr lang="en-US" dirty="0">
                    <a:latin typeface="+mn-lt"/>
                  </a:rPr>
                  <a:t>Cosine</a:t>
                </a:r>
              </a:p>
              <a:p>
                <a:pPr lvl="1"/>
                <a:r>
                  <a:rPr lang="en-US" dirty="0">
                    <a:latin typeface="+mn-lt"/>
                  </a:rPr>
                  <a:t>Hamming, for binary strings</a:t>
                </a:r>
              </a:p>
              <a:p>
                <a:pPr lvl="1"/>
                <a:r>
                  <a:rPr lang="en-US" dirty="0">
                    <a:latin typeface="+mn-lt"/>
                  </a:rPr>
                  <a:t>Jaccard, for categorical variables</a:t>
                </a:r>
              </a:p>
              <a:p>
                <a:pPr lvl="1"/>
                <a:r>
                  <a:rPr lang="en-US" dirty="0">
                    <a:latin typeface="+mn-lt"/>
                  </a:rPr>
                  <a:t>Etc. 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352624-8568-61DF-C50F-2278B397F5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8"/>
                <a:ext cx="11525250" cy="5871459"/>
              </a:xfrm>
              <a:blipFill>
                <a:blip r:embed="rId3"/>
                <a:stretch>
                  <a:fillRect l="-952" t="-2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366105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Improving Locally Sensitive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09935"/>
                <a:ext cx="11525250" cy="578710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How can we improve local sensitivity of a family of functions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dirty="0">
                    <a:latin typeface="+mn-lt"/>
                  </a:rPr>
                  <a:t>?</a:t>
                </a:r>
              </a:p>
              <a:p>
                <a:r>
                  <a:rPr lang="en-US" dirty="0">
                    <a:latin typeface="+mn-lt"/>
                  </a:rPr>
                  <a:t>Start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𝑠𝑒𝑛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ℱ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  </a:t>
                </a:r>
              </a:p>
              <a:p>
                <a:r>
                  <a:rPr lang="en-US" dirty="0">
                    <a:latin typeface="+mn-lt"/>
                  </a:rPr>
                  <a:t>Construct a new family from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dirty="0">
                    <a:latin typeface="+mn-lt"/>
                  </a:rPr>
                  <a:t>, called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>
                    <a:latin typeface="+mn-lt"/>
                  </a:rPr>
                  <a:t> by </a:t>
                </a:r>
                <a:r>
                  <a:rPr lang="en-US" b="1" dirty="0">
                    <a:latin typeface="+mn-lt"/>
                  </a:rPr>
                  <a:t>AND-construction</a:t>
                </a:r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Construct family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>
                    <a:latin typeface="+mn-lt"/>
                  </a:rPr>
                  <a:t> distance function: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ℱ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e>
                    </m:d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Assuming </a:t>
                </a:r>
                <a:r>
                  <a:rPr lang="en-US" b="1" dirty="0">
                    <a:latin typeface="+mn-lt"/>
                  </a:rPr>
                  <a:t>independence of the distance functions</a:t>
                </a:r>
                <a:r>
                  <a:rPr lang="en-US" dirty="0">
                    <a:latin typeface="+mn-lt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𝑠𝑒𝑛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ℱ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 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AND-construction uses agreement – logical AND</a:t>
                </a:r>
              </a:p>
              <a:p>
                <a:r>
                  <a:rPr lang="en-US" dirty="0">
                    <a:latin typeface="+mn-lt"/>
                  </a:rPr>
                  <a:t>AND-construction </a:t>
                </a:r>
                <a:r>
                  <a:rPr lang="en-US" b="1" dirty="0">
                    <a:latin typeface="+mn-lt"/>
                  </a:rPr>
                  <a:t>decreases</a:t>
                </a:r>
                <a:r>
                  <a:rPr lang="en-US" dirty="0">
                    <a:latin typeface="+mn-lt"/>
                  </a:rPr>
                  <a:t> both decision thresholds, since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09935"/>
                <a:ext cx="11525250" cy="5787105"/>
              </a:xfrm>
              <a:blipFill>
                <a:blip r:embed="rId3"/>
                <a:stretch>
                  <a:fillRect l="-1111" t="-17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4070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Improving Locally Sensitive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09935"/>
                <a:ext cx="11525250" cy="578710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How can we improve local sensitivity of a family of functions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dirty="0">
                    <a:latin typeface="+mn-lt"/>
                  </a:rPr>
                  <a:t>?</a:t>
                </a:r>
              </a:p>
              <a:p>
                <a:r>
                  <a:rPr lang="en-US" dirty="0">
                    <a:latin typeface="+mn-lt"/>
                  </a:rPr>
                  <a:t>Can also use </a:t>
                </a:r>
                <a:r>
                  <a:rPr lang="en-US" b="1" dirty="0">
                    <a:latin typeface="+mn-lt"/>
                  </a:rPr>
                  <a:t>OR-construction</a:t>
                </a:r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Construct family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latin typeface="+mn-lt"/>
                  </a:rPr>
                  <a:t>distance function: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ℱ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Assume independence of the distance functions: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𝑠𝑒𝑛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ℱ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1−( 1−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OR-construction is positive if any mini-hash exceeds threshold – OR operator </a:t>
                </a:r>
              </a:p>
              <a:p>
                <a:r>
                  <a:rPr lang="en-US" dirty="0">
                    <a:latin typeface="+mn-lt"/>
                  </a:rPr>
                  <a:t>OR-construction </a:t>
                </a:r>
                <a:r>
                  <a:rPr lang="en-US" b="1" dirty="0">
                    <a:latin typeface="+mn-lt"/>
                  </a:rPr>
                  <a:t>increases</a:t>
                </a:r>
                <a:r>
                  <a:rPr lang="en-US" dirty="0">
                    <a:latin typeface="+mn-lt"/>
                  </a:rPr>
                  <a:t> both decision thresholds, since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09935"/>
                <a:ext cx="11525250" cy="5787105"/>
              </a:xfrm>
              <a:blipFill>
                <a:blip r:embed="rId3"/>
                <a:stretch>
                  <a:fillRect l="-1111" t="-1791" r="-11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5093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Improving Locally Sensitive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09935"/>
                <a:ext cx="11525250" cy="562607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How can we improve local sensitivity of a family of functions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dirty="0">
                    <a:latin typeface="+mn-lt"/>
                  </a:rPr>
                  <a:t>?</a:t>
                </a:r>
              </a:p>
              <a:p>
                <a:r>
                  <a:rPr lang="en-US" dirty="0">
                    <a:latin typeface="+mn-lt"/>
                  </a:rPr>
                  <a:t>Can get the best of both by combining AND-construction and OR-construction </a:t>
                </a:r>
              </a:p>
              <a:p>
                <a:pPr lvl="1"/>
                <a:r>
                  <a:rPr lang="en-US" dirty="0">
                    <a:latin typeface="+mn-lt"/>
                  </a:rPr>
                  <a:t>r hashes per band</a:t>
                </a:r>
              </a:p>
              <a:p>
                <a:pPr lvl="1"/>
                <a:r>
                  <a:rPr lang="en-US" dirty="0">
                    <a:latin typeface="+mn-lt"/>
                  </a:rPr>
                  <a:t>d bands</a:t>
                </a:r>
              </a:p>
              <a:p>
                <a:r>
                  <a:rPr lang="en-US" dirty="0">
                    <a:latin typeface="+mn-lt"/>
                  </a:rPr>
                  <a:t>Option 1: AND-OR-Construction – apply AND-Construction first then apply OR-Construction, giving sensitivity: 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Option 2: OR-AND-Construction – apply OR-Construction first then apply AND-Construction, giving sensitivity: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</m:sSup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09935"/>
                <a:ext cx="11525250" cy="5626073"/>
              </a:xfrm>
              <a:blipFill>
                <a:blip r:embed="rId3"/>
                <a:stretch>
                  <a:fillRect l="-1111" t="-1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7141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Improving Locally Sensitive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939801"/>
                <a:ext cx="11525250" cy="57912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How can we improve local sensitivity of a family of functions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dirty="0">
                    <a:latin typeface="+mn-lt"/>
                  </a:rPr>
                  <a:t>?</a:t>
                </a:r>
              </a:p>
              <a:p>
                <a:r>
                  <a:rPr lang="en-US" dirty="0">
                    <a:latin typeface="+mn-lt"/>
                  </a:rPr>
                  <a:t>Example: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US" dirty="0">
                    <a:latin typeface="+mn-lt"/>
                  </a:rPr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Increased sensitivity for both constructions </a:t>
                </a:r>
              </a:p>
              <a:p>
                <a:pPr lvl="1"/>
                <a:r>
                  <a:rPr lang="en-US" dirty="0">
                    <a:latin typeface="+mn-lt"/>
                  </a:rPr>
                  <a:t>AND-OR-Construction slightly biased to negative cases</a:t>
                </a:r>
              </a:p>
              <a:p>
                <a:pPr lvl="1"/>
                <a:r>
                  <a:rPr lang="en-US" dirty="0">
                    <a:latin typeface="+mn-lt"/>
                  </a:rPr>
                  <a:t>OR-AND-Construction slightly biased to positive cases  </a:t>
                </a:r>
              </a:p>
              <a:p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939801"/>
                <a:ext cx="11525250" cy="5791200"/>
              </a:xfrm>
              <a:blipFill>
                <a:blip r:embed="rId3"/>
                <a:stretch>
                  <a:fillRect l="-1111" t="-16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2C449DD-1C2F-4286-8E14-84FE2D4849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7612809"/>
              </p:ext>
            </p:extLst>
          </p:nvPr>
        </p:nvGraphicFramePr>
        <p:xfrm>
          <a:off x="735291" y="1945005"/>
          <a:ext cx="5231366" cy="29679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62566">
                  <a:extLst>
                    <a:ext uri="{9D8B030D-6E8A-4147-A177-3AD203B41FA5}">
                      <a16:colId xmlns:a16="http://schemas.microsoft.com/office/drawing/2014/main" val="1651001826"/>
                    </a:ext>
                  </a:extLst>
                </a:gridCol>
                <a:gridCol w="2171700">
                  <a:extLst>
                    <a:ext uri="{9D8B030D-6E8A-4147-A177-3AD203B41FA5}">
                      <a16:colId xmlns:a16="http://schemas.microsoft.com/office/drawing/2014/main" val="3033534380"/>
                    </a:ext>
                  </a:extLst>
                </a:gridCol>
                <a:gridCol w="2197100">
                  <a:extLst>
                    <a:ext uri="{9D8B030D-6E8A-4147-A177-3AD203B41FA5}">
                      <a16:colId xmlns:a16="http://schemas.microsoft.com/office/drawing/2014/main" val="1413428995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p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AND-OR-Construction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OR-AND-Construction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/>
                </a:tc>
                <a:extLst>
                  <a:ext uri="{0D108BD9-81ED-4DB2-BD59-A6C34878D82A}">
                    <a16:rowId xmlns:a16="http://schemas.microsoft.com/office/drawing/2014/main" val="2835787505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3.9994E-04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1.3987E-02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956081572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6.3847E-03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1.2150E-01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322690640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3.2008E-02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3.3345E-01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894495679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9.8535E-02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5.7395E-01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888174521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2.2752E-01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7.7248E-01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79552502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4.2605E-01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9.0147E-01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733985634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6.6655E-01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9.6799E-01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613072975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8.7850E-01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9.9362E-01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232855051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9.8601E-01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9.9960E-01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0238727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246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Improving Locally Sensitive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939801"/>
                <a:ext cx="11525250" cy="57912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How can we improve local sensitivity of a family of functions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dirty="0">
                    <a:latin typeface="+mn-lt"/>
                  </a:rPr>
                  <a:t>?</a:t>
                </a:r>
              </a:p>
              <a:p>
                <a:r>
                  <a:rPr lang="en-US" dirty="0">
                    <a:latin typeface="+mn-lt"/>
                  </a:rPr>
                  <a:t>Example: AND-OR construction of LSH decision function</a:t>
                </a: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Optimal choice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>
                    <a:latin typeface="+mn-lt"/>
                  </a:rPr>
                  <a:t> 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Notice, slope of decision function increases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939801"/>
                <a:ext cx="11525250" cy="5791200"/>
              </a:xfrm>
              <a:blipFill>
                <a:blip r:embed="rId3"/>
                <a:stretch>
                  <a:fillRect l="-1111" t="-16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734DE209-6B3F-2C8B-F81E-6731A59B3E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0334" y="2054053"/>
            <a:ext cx="4998257" cy="3375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704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Efficient LSH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270000"/>
                <a:ext cx="11010128" cy="54864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What is an efficient algorithm for LSH? </a:t>
                </a:r>
              </a:p>
              <a:p>
                <a:r>
                  <a:rPr lang="en-US" dirty="0">
                    <a:latin typeface="+mn-lt"/>
                  </a:rPr>
                  <a:t>Pairwise comparison is inefficient      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>
                    <a:latin typeface="+mn-lt"/>
                  </a:rPr>
                  <a:t> pairs   </a:t>
                </a:r>
              </a:p>
              <a:p>
                <a:pPr lvl="1"/>
                <a:r>
                  <a:rPr lang="en-US" dirty="0">
                    <a:latin typeface="+mn-lt"/>
                  </a:rPr>
                  <a:t>Computational complexity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dirty="0">
                  <a:latin typeface="+mn-lt"/>
                </a:endParaRPr>
              </a:p>
              <a:p>
                <a:pPr lvl="1"/>
                <a:r>
                  <a:rPr lang="en-US" dirty="0">
                    <a:latin typeface="+mn-lt"/>
                  </a:rPr>
                  <a:t>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 for KD-tree</a:t>
                </a:r>
              </a:p>
              <a:p>
                <a:r>
                  <a:rPr lang="en-US" dirty="0">
                    <a:latin typeface="+mn-lt"/>
                  </a:rPr>
                  <a:t>Use hash buckets to find candidate pairs      </a:t>
                </a:r>
              </a:p>
              <a:p>
                <a:pPr lvl="1"/>
                <a:r>
                  <a:rPr lang="en-US" dirty="0">
                    <a:latin typeface="+mn-lt"/>
                  </a:rPr>
                  <a:t>Band of signature matrix hash to bucket   </a:t>
                </a:r>
              </a:p>
              <a:p>
                <a:pPr lvl="1"/>
                <a:r>
                  <a:rPr lang="en-US" b="1" dirty="0">
                    <a:latin typeface="+mn-lt"/>
                  </a:rPr>
                  <a:t>More than one hash in bucket is candidate pair  </a:t>
                </a:r>
              </a:p>
              <a:p>
                <a:pPr lvl="1"/>
                <a:r>
                  <a:rPr lang="en-US" dirty="0">
                    <a:latin typeface="+mn-lt"/>
                  </a:rPr>
                  <a:t>Hashing algorithm with </a:t>
                </a:r>
                <a:r>
                  <a:rPr lang="en-US" b="1" dirty="0">
                    <a:latin typeface="+mn-lt"/>
                  </a:rPr>
                  <a:t>computational complexity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𝑶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b="1" dirty="0">
                    <a:latin typeface="+mn-lt"/>
                  </a:rPr>
                  <a:t>! 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270000"/>
                <a:ext cx="11010128" cy="5486400"/>
              </a:xfrm>
              <a:blipFill>
                <a:blip r:embed="rId3"/>
                <a:stretch>
                  <a:fillRect l="-1163" t="-1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9716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3648435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Efficient LSH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6" y="1201918"/>
            <a:ext cx="3800278" cy="55544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Efficient algorithm for LSH uses hash table </a:t>
            </a:r>
          </a:p>
          <a:p>
            <a:r>
              <a:rPr lang="en-US" dirty="0">
                <a:latin typeface="+mn-lt"/>
              </a:rPr>
              <a:t>Start with hash table</a:t>
            </a:r>
          </a:p>
          <a:p>
            <a:r>
              <a:rPr lang="en-US" dirty="0">
                <a:latin typeface="+mn-lt"/>
              </a:rPr>
              <a:t>Signatures arranged in bands</a:t>
            </a:r>
          </a:p>
          <a:p>
            <a:r>
              <a:rPr lang="en-US" dirty="0">
                <a:latin typeface="+mn-lt"/>
              </a:rPr>
              <a:t>Hash signatures in bands to hash buckets   </a:t>
            </a:r>
          </a:p>
          <a:p>
            <a:r>
              <a:rPr lang="en-US" dirty="0">
                <a:latin typeface="+mn-lt"/>
              </a:rPr>
              <a:t>Match hash to same bucket indicates high similarity  </a:t>
            </a:r>
            <a:endParaRPr lang="en-US" b="1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4F473CA-D09B-4BDA-97FE-949D0E7E67F5}"/>
              </a:ext>
            </a:extLst>
          </p:cNvPr>
          <p:cNvSpPr/>
          <p:nvPr/>
        </p:nvSpPr>
        <p:spPr>
          <a:xfrm>
            <a:off x="5341608" y="1050531"/>
            <a:ext cx="1598809" cy="123080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F421A98-1BAA-4ECE-BDA1-5E38BA12BFDD}"/>
              </a:ext>
            </a:extLst>
          </p:cNvPr>
          <p:cNvSpPr/>
          <p:nvPr/>
        </p:nvSpPr>
        <p:spPr>
          <a:xfrm>
            <a:off x="5341608" y="1050539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E470E0-3C32-4879-A663-5CACF1F6B52B}"/>
              </a:ext>
            </a:extLst>
          </p:cNvPr>
          <p:cNvSpPr/>
          <p:nvPr/>
        </p:nvSpPr>
        <p:spPr>
          <a:xfrm>
            <a:off x="5341608" y="1363185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B8AFD31-D172-419D-AFA0-BFAD413C28B7}"/>
              </a:ext>
            </a:extLst>
          </p:cNvPr>
          <p:cNvSpPr/>
          <p:nvPr/>
        </p:nvSpPr>
        <p:spPr>
          <a:xfrm>
            <a:off x="5341608" y="1978586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A84D261-FA4B-4DC9-B14C-2D23523BC7E7}"/>
              </a:ext>
            </a:extLst>
          </p:cNvPr>
          <p:cNvSpPr/>
          <p:nvPr/>
        </p:nvSpPr>
        <p:spPr>
          <a:xfrm>
            <a:off x="5341608" y="1675833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A7DAD05-DAF6-4261-A7CB-BD57638829DF}"/>
              </a:ext>
            </a:extLst>
          </p:cNvPr>
          <p:cNvSpPr/>
          <p:nvPr/>
        </p:nvSpPr>
        <p:spPr>
          <a:xfrm>
            <a:off x="5341608" y="3512133"/>
            <a:ext cx="1598809" cy="123080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8A14463-A07F-42A1-A51B-ADF868166DF1}"/>
              </a:ext>
            </a:extLst>
          </p:cNvPr>
          <p:cNvSpPr txBox="1"/>
          <p:nvPr/>
        </p:nvSpPr>
        <p:spPr>
          <a:xfrm>
            <a:off x="4232635" y="1459403"/>
            <a:ext cx="1207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Band 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53C4FAA-F577-4D27-A1E4-4DABB5B2CEF1}"/>
              </a:ext>
            </a:extLst>
          </p:cNvPr>
          <p:cNvSpPr txBox="1"/>
          <p:nvPr/>
        </p:nvSpPr>
        <p:spPr>
          <a:xfrm>
            <a:off x="4232635" y="2573632"/>
            <a:ext cx="1207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Band 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3C727D-D847-4660-8DAB-7FDC7AE443D4}"/>
              </a:ext>
            </a:extLst>
          </p:cNvPr>
          <p:cNvSpPr txBox="1"/>
          <p:nvPr/>
        </p:nvSpPr>
        <p:spPr>
          <a:xfrm>
            <a:off x="4307698" y="5146101"/>
            <a:ext cx="1207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Band b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299ED6E-37A5-451E-B67B-6FFDDD4A0935}"/>
              </a:ext>
            </a:extLst>
          </p:cNvPr>
          <p:cNvSpPr/>
          <p:nvPr/>
        </p:nvSpPr>
        <p:spPr>
          <a:xfrm>
            <a:off x="5341608" y="2291225"/>
            <a:ext cx="1598809" cy="1230809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5A74B55-C89F-4060-A95F-FD34C1BF7F93}"/>
              </a:ext>
            </a:extLst>
          </p:cNvPr>
          <p:cNvSpPr/>
          <p:nvPr/>
        </p:nvSpPr>
        <p:spPr>
          <a:xfrm>
            <a:off x="5341608" y="2291233"/>
            <a:ext cx="1598809" cy="3027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7AD5DE2-C40D-4351-A6C2-7C3B66705A64}"/>
              </a:ext>
            </a:extLst>
          </p:cNvPr>
          <p:cNvSpPr/>
          <p:nvPr/>
        </p:nvSpPr>
        <p:spPr>
          <a:xfrm>
            <a:off x="5341608" y="2603879"/>
            <a:ext cx="1598809" cy="3027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17FE512-038E-4233-8509-DF4DA2667A6A}"/>
              </a:ext>
            </a:extLst>
          </p:cNvPr>
          <p:cNvSpPr/>
          <p:nvPr/>
        </p:nvSpPr>
        <p:spPr>
          <a:xfrm>
            <a:off x="5341608" y="3219280"/>
            <a:ext cx="1598809" cy="3027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298035A-4F1D-4D13-BA0C-065ADAE13C0F}"/>
              </a:ext>
            </a:extLst>
          </p:cNvPr>
          <p:cNvSpPr/>
          <p:nvPr/>
        </p:nvSpPr>
        <p:spPr>
          <a:xfrm>
            <a:off x="5341608" y="2916527"/>
            <a:ext cx="1598809" cy="3027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867C58B-1764-4809-8951-8040ACBE5597}"/>
              </a:ext>
            </a:extLst>
          </p:cNvPr>
          <p:cNvSpPr/>
          <p:nvPr/>
        </p:nvSpPr>
        <p:spPr>
          <a:xfrm>
            <a:off x="5341608" y="4792226"/>
            <a:ext cx="1598809" cy="123080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557542E-402E-4F02-A93E-2C228BA76619}"/>
              </a:ext>
            </a:extLst>
          </p:cNvPr>
          <p:cNvSpPr/>
          <p:nvPr/>
        </p:nvSpPr>
        <p:spPr>
          <a:xfrm>
            <a:off x="5341608" y="4792234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1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EDAE0EB-7E2A-4E90-84C1-DEA478FC12D1}"/>
              </a:ext>
            </a:extLst>
          </p:cNvPr>
          <p:cNvSpPr/>
          <p:nvPr/>
        </p:nvSpPr>
        <p:spPr>
          <a:xfrm>
            <a:off x="5341608" y="5104880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2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FE16C37-4E54-43A0-A897-0BF29F425253}"/>
              </a:ext>
            </a:extLst>
          </p:cNvPr>
          <p:cNvSpPr/>
          <p:nvPr/>
        </p:nvSpPr>
        <p:spPr>
          <a:xfrm>
            <a:off x="5341608" y="5720281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r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2643539-9CF6-4E9D-A50E-F7DF7F792F43}"/>
              </a:ext>
            </a:extLst>
          </p:cNvPr>
          <p:cNvSpPr/>
          <p:nvPr/>
        </p:nvSpPr>
        <p:spPr>
          <a:xfrm>
            <a:off x="5341608" y="5417528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FA3BFEC-B0B0-8D88-D86B-118F7B27561C}"/>
              </a:ext>
            </a:extLst>
          </p:cNvPr>
          <p:cNvSpPr/>
          <p:nvPr/>
        </p:nvSpPr>
        <p:spPr>
          <a:xfrm>
            <a:off x="7492490" y="1050523"/>
            <a:ext cx="1598809" cy="123080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11D2CF4-C34A-567D-429B-C19106C59626}"/>
              </a:ext>
            </a:extLst>
          </p:cNvPr>
          <p:cNvSpPr/>
          <p:nvPr/>
        </p:nvSpPr>
        <p:spPr>
          <a:xfrm>
            <a:off x="7492490" y="1050531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1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2A86E49-220F-BC93-132F-710957492C1D}"/>
              </a:ext>
            </a:extLst>
          </p:cNvPr>
          <p:cNvSpPr/>
          <p:nvPr/>
        </p:nvSpPr>
        <p:spPr>
          <a:xfrm>
            <a:off x="7492490" y="1363177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2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D96FB1B-C024-7392-D628-23DC237AF3A0}"/>
              </a:ext>
            </a:extLst>
          </p:cNvPr>
          <p:cNvSpPr/>
          <p:nvPr/>
        </p:nvSpPr>
        <p:spPr>
          <a:xfrm>
            <a:off x="7492490" y="1978578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r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98544A0-839D-4B85-7970-A09B24F3747D}"/>
              </a:ext>
            </a:extLst>
          </p:cNvPr>
          <p:cNvSpPr/>
          <p:nvPr/>
        </p:nvSpPr>
        <p:spPr>
          <a:xfrm>
            <a:off x="7492490" y="1675825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AF5575F-53D5-B21B-0E6A-D923B15812BC}"/>
              </a:ext>
            </a:extLst>
          </p:cNvPr>
          <p:cNvSpPr/>
          <p:nvPr/>
        </p:nvSpPr>
        <p:spPr>
          <a:xfrm>
            <a:off x="7492490" y="3512125"/>
            <a:ext cx="1598809" cy="123080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1DCEF96-C558-89E9-E7AE-BFD9ADCDF185}"/>
              </a:ext>
            </a:extLst>
          </p:cNvPr>
          <p:cNvSpPr/>
          <p:nvPr/>
        </p:nvSpPr>
        <p:spPr>
          <a:xfrm>
            <a:off x="7492490" y="2291217"/>
            <a:ext cx="1598809" cy="1230809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7406779-AF2C-7238-14E5-3736CCEC906D}"/>
              </a:ext>
            </a:extLst>
          </p:cNvPr>
          <p:cNvSpPr/>
          <p:nvPr/>
        </p:nvSpPr>
        <p:spPr>
          <a:xfrm>
            <a:off x="7492490" y="2291225"/>
            <a:ext cx="1598809" cy="3027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1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413EEC0-5304-754C-1721-FC7882632151}"/>
              </a:ext>
            </a:extLst>
          </p:cNvPr>
          <p:cNvSpPr/>
          <p:nvPr/>
        </p:nvSpPr>
        <p:spPr>
          <a:xfrm>
            <a:off x="7492490" y="2603871"/>
            <a:ext cx="1598809" cy="3027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2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2127302-7B5C-46B9-6110-C47174F93164}"/>
              </a:ext>
            </a:extLst>
          </p:cNvPr>
          <p:cNvSpPr/>
          <p:nvPr/>
        </p:nvSpPr>
        <p:spPr>
          <a:xfrm>
            <a:off x="7492490" y="3219272"/>
            <a:ext cx="1598809" cy="3027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r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51BFE77-B80F-A3ED-1E0C-418D55CD6920}"/>
              </a:ext>
            </a:extLst>
          </p:cNvPr>
          <p:cNvSpPr/>
          <p:nvPr/>
        </p:nvSpPr>
        <p:spPr>
          <a:xfrm>
            <a:off x="7492490" y="2916519"/>
            <a:ext cx="1598809" cy="3027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52F76B9-DE1A-1907-A6F8-12566A91BF53}"/>
              </a:ext>
            </a:extLst>
          </p:cNvPr>
          <p:cNvSpPr/>
          <p:nvPr/>
        </p:nvSpPr>
        <p:spPr>
          <a:xfrm>
            <a:off x="7492490" y="4792218"/>
            <a:ext cx="1598809" cy="123080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EC334C5-220D-1C71-CD2A-0E2C2C1E4C24}"/>
              </a:ext>
            </a:extLst>
          </p:cNvPr>
          <p:cNvSpPr/>
          <p:nvPr/>
        </p:nvSpPr>
        <p:spPr>
          <a:xfrm>
            <a:off x="7492490" y="4792226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1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179CB35-E639-752D-FFEF-4FB6C498B5F5}"/>
              </a:ext>
            </a:extLst>
          </p:cNvPr>
          <p:cNvSpPr/>
          <p:nvPr/>
        </p:nvSpPr>
        <p:spPr>
          <a:xfrm>
            <a:off x="7492490" y="5104872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2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DF718EE-9D20-3ABE-0A87-0FEC8F6E31C7}"/>
              </a:ext>
            </a:extLst>
          </p:cNvPr>
          <p:cNvSpPr/>
          <p:nvPr/>
        </p:nvSpPr>
        <p:spPr>
          <a:xfrm>
            <a:off x="7492490" y="5720273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r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9166B62-CF11-E096-5375-F3E57E9785AB}"/>
              </a:ext>
            </a:extLst>
          </p:cNvPr>
          <p:cNvSpPr/>
          <p:nvPr/>
        </p:nvSpPr>
        <p:spPr>
          <a:xfrm>
            <a:off x="7492490" y="5417520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95C169E-1F6F-034C-BA93-BDDEC716A2DB}"/>
              </a:ext>
            </a:extLst>
          </p:cNvPr>
          <p:cNvSpPr txBox="1"/>
          <p:nvPr/>
        </p:nvSpPr>
        <p:spPr>
          <a:xfrm>
            <a:off x="5186680" y="581144"/>
            <a:ext cx="1879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Candidate 1 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3DB6D78-BDFC-EB2D-5E57-36ECB97BF9DB}"/>
              </a:ext>
            </a:extLst>
          </p:cNvPr>
          <p:cNvSpPr txBox="1"/>
          <p:nvPr/>
        </p:nvSpPr>
        <p:spPr>
          <a:xfrm>
            <a:off x="7340600" y="546755"/>
            <a:ext cx="18795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Candidate 2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FF04DF74-5597-4709-13F8-BB4004AF7179}"/>
              </a:ext>
            </a:extLst>
          </p:cNvPr>
          <p:cNvSpPr/>
          <p:nvPr/>
        </p:nvSpPr>
        <p:spPr>
          <a:xfrm>
            <a:off x="10581588" y="1050523"/>
            <a:ext cx="1410932" cy="123080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FB75AD25-829B-FAEB-85D7-DF7676719B0F}"/>
              </a:ext>
            </a:extLst>
          </p:cNvPr>
          <p:cNvSpPr/>
          <p:nvPr/>
        </p:nvSpPr>
        <p:spPr>
          <a:xfrm>
            <a:off x="10581588" y="1050531"/>
            <a:ext cx="1410932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Hash 1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38C6272E-6B75-357B-B79D-58BE6B6B7B54}"/>
              </a:ext>
            </a:extLst>
          </p:cNvPr>
          <p:cNvSpPr/>
          <p:nvPr/>
        </p:nvSpPr>
        <p:spPr>
          <a:xfrm>
            <a:off x="10581588" y="1363177"/>
            <a:ext cx="1410932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Hash 2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CB5B1C40-60FA-7549-3216-3802B6E8A1E4}"/>
              </a:ext>
            </a:extLst>
          </p:cNvPr>
          <p:cNvSpPr/>
          <p:nvPr/>
        </p:nvSpPr>
        <p:spPr>
          <a:xfrm>
            <a:off x="10581588" y="1978578"/>
            <a:ext cx="1410932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Hash 4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6B09281-4119-6423-5AD7-CD009B7805D9}"/>
              </a:ext>
            </a:extLst>
          </p:cNvPr>
          <p:cNvSpPr/>
          <p:nvPr/>
        </p:nvSpPr>
        <p:spPr>
          <a:xfrm>
            <a:off x="10581588" y="1675825"/>
            <a:ext cx="1410932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Hash 3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076BBFF4-6AA5-5FF4-CA73-90F446A02266}"/>
              </a:ext>
            </a:extLst>
          </p:cNvPr>
          <p:cNvSpPr/>
          <p:nvPr/>
        </p:nvSpPr>
        <p:spPr>
          <a:xfrm>
            <a:off x="10581588" y="3512125"/>
            <a:ext cx="1410932" cy="123080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4B8224A4-0040-6B89-CC40-5C487AB2AAAE}"/>
              </a:ext>
            </a:extLst>
          </p:cNvPr>
          <p:cNvSpPr/>
          <p:nvPr/>
        </p:nvSpPr>
        <p:spPr>
          <a:xfrm>
            <a:off x="10581588" y="2291217"/>
            <a:ext cx="1410932" cy="123080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D58BABB8-8542-7F6C-8DB8-8F1E4852D4ED}"/>
              </a:ext>
            </a:extLst>
          </p:cNvPr>
          <p:cNvSpPr/>
          <p:nvPr/>
        </p:nvSpPr>
        <p:spPr>
          <a:xfrm>
            <a:off x="10581588" y="2291225"/>
            <a:ext cx="1410932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Hash 5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61C3CAB-C727-88DD-00D3-9399BDC84CCB}"/>
              </a:ext>
            </a:extLst>
          </p:cNvPr>
          <p:cNvSpPr/>
          <p:nvPr/>
        </p:nvSpPr>
        <p:spPr>
          <a:xfrm>
            <a:off x="10581588" y="2603871"/>
            <a:ext cx="1410932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Hash 6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B136A7B6-866F-F898-D626-4686BCF10F2F}"/>
              </a:ext>
            </a:extLst>
          </p:cNvPr>
          <p:cNvSpPr/>
          <p:nvPr/>
        </p:nvSpPr>
        <p:spPr>
          <a:xfrm>
            <a:off x="10581588" y="3219272"/>
            <a:ext cx="1410932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Hash 8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6590397B-B6ED-DFBA-7DA7-A46EEEA57898}"/>
              </a:ext>
            </a:extLst>
          </p:cNvPr>
          <p:cNvSpPr/>
          <p:nvPr/>
        </p:nvSpPr>
        <p:spPr>
          <a:xfrm>
            <a:off x="10581588" y="2916519"/>
            <a:ext cx="1410932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Hash 7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35F19986-E1E9-C2EB-D8D9-47F88CFFDB40}"/>
              </a:ext>
            </a:extLst>
          </p:cNvPr>
          <p:cNvSpPr/>
          <p:nvPr/>
        </p:nvSpPr>
        <p:spPr>
          <a:xfrm>
            <a:off x="10581588" y="4792218"/>
            <a:ext cx="1410932" cy="92805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A27F2AC5-C171-8A7F-3A77-607274ACEDB9}"/>
              </a:ext>
            </a:extLst>
          </p:cNvPr>
          <p:cNvSpPr/>
          <p:nvPr/>
        </p:nvSpPr>
        <p:spPr>
          <a:xfrm>
            <a:off x="10581588" y="4792226"/>
            <a:ext cx="1410932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Hash n-2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1FD21400-69A4-B5AF-E4BF-779566F21B42}"/>
              </a:ext>
            </a:extLst>
          </p:cNvPr>
          <p:cNvSpPr/>
          <p:nvPr/>
        </p:nvSpPr>
        <p:spPr>
          <a:xfrm>
            <a:off x="10581588" y="5104872"/>
            <a:ext cx="1410932" cy="3027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Hash 2 n-1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64AFDE12-04E9-7D98-761F-4C2F5ABF015A}"/>
              </a:ext>
            </a:extLst>
          </p:cNvPr>
          <p:cNvSpPr/>
          <p:nvPr/>
        </p:nvSpPr>
        <p:spPr>
          <a:xfrm>
            <a:off x="10581588" y="5417520"/>
            <a:ext cx="1410932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Hash n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B8B2178-88B9-A2FA-2DD4-A1C9D450A8D8}"/>
              </a:ext>
            </a:extLst>
          </p:cNvPr>
          <p:cNvSpPr txBox="1"/>
          <p:nvPr/>
        </p:nvSpPr>
        <p:spPr>
          <a:xfrm>
            <a:off x="10393710" y="546755"/>
            <a:ext cx="15988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Hash Table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161F262-CB81-6079-D692-BBFD768C8F93}"/>
              </a:ext>
            </a:extLst>
          </p:cNvPr>
          <p:cNvCxnSpPr>
            <a:endCxn id="67" idx="1"/>
          </p:cNvCxnSpPr>
          <p:nvPr/>
        </p:nvCxnSpPr>
        <p:spPr>
          <a:xfrm flipV="1">
            <a:off x="6940417" y="1514555"/>
            <a:ext cx="3641171" cy="30481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4912841D-3F1E-6959-16B8-23B8AD4D971A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9091299" y="1827203"/>
            <a:ext cx="1490289" cy="23857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6CAB399A-1967-996C-4FA6-C188ED96A861}"/>
              </a:ext>
            </a:extLst>
          </p:cNvPr>
          <p:cNvCxnSpPr>
            <a:cxnSpLocks/>
            <a:stCxn id="23" idx="3"/>
            <a:endCxn id="78" idx="1"/>
          </p:cNvCxnSpPr>
          <p:nvPr/>
        </p:nvCxnSpPr>
        <p:spPr>
          <a:xfrm>
            <a:off x="6940417" y="3370658"/>
            <a:ext cx="3641171" cy="188559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C5525133-E5CD-36C8-313A-42EA8D53A463}"/>
              </a:ext>
            </a:extLst>
          </p:cNvPr>
          <p:cNvCxnSpPr>
            <a:cxnSpLocks/>
            <a:stCxn id="38" idx="3"/>
            <a:endCxn id="78" idx="1"/>
          </p:cNvCxnSpPr>
          <p:nvPr/>
        </p:nvCxnSpPr>
        <p:spPr>
          <a:xfrm>
            <a:off x="9091299" y="2755249"/>
            <a:ext cx="1490289" cy="250100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6199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11" grpId="0" animBg="1"/>
      <p:bldP spid="12" grpId="0" animBg="1"/>
      <p:bldP spid="13" grpId="0" animBg="1"/>
      <p:bldP spid="15" grpId="0"/>
      <p:bldP spid="17" grpId="0"/>
      <p:bldP spid="18" grpId="0"/>
      <p:bldP spid="19" grpId="0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/>
      <p:bldP spid="47" grpId="0"/>
      <p:bldP spid="65" grpId="0" animBg="1"/>
      <p:bldP spid="66" grpId="0" animBg="1"/>
      <p:bldP spid="67" grpId="0" animBg="1"/>
      <p:bldP spid="68" grpId="0" animBg="1"/>
      <p:bldP spid="69" grpId="0" animBg="1"/>
      <p:bldP spid="70" grpId="0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80" grpId="0" animBg="1"/>
      <p:bldP spid="81" grpId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B34FEE-F730-20D7-BB7C-47B6DCCF39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85589-00E9-A33E-686B-906EA3FAA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104337"/>
          </a:xfrm>
        </p:spPr>
        <p:txBody>
          <a:bodyPr/>
          <a:lstStyle/>
          <a:p>
            <a:pPr algn="ctr"/>
            <a:r>
              <a:rPr lang="en-US" b="1" dirty="0"/>
              <a:t>LSH With Other Similarity Metrics</a:t>
            </a:r>
          </a:p>
        </p:txBody>
      </p:sp>
    </p:spTree>
    <p:extLst>
      <p:ext uri="{BB962C8B-B14F-4D97-AF65-F5344CB8AC3E}">
        <p14:creationId xmlns:p14="http://schemas.microsoft.com/office/powerpoint/2010/main" val="1837630975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LSH with Hamming Distance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270000"/>
                <a:ext cx="11010128" cy="54864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Can create a locally sensitive hash family from Hamming distance </a:t>
                </a:r>
              </a:p>
              <a:p>
                <a:r>
                  <a:rPr lang="en-US" dirty="0">
                    <a:latin typeface="+mn-lt"/>
                  </a:rPr>
                  <a:t>Hamming distance,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, is number of symbol differences between two strings </a:t>
                </a:r>
              </a:p>
              <a:p>
                <a:r>
                  <a:rPr lang="en-US" dirty="0">
                    <a:latin typeface="+mn-lt"/>
                  </a:rPr>
                  <a:t>For strings of length </a:t>
                </a:r>
                <a:r>
                  <a:rPr lang="en-US" i="1" dirty="0">
                    <a:latin typeface="+mn-lt"/>
                  </a:rPr>
                  <a:t>l</a:t>
                </a:r>
                <a:r>
                  <a:rPr lang="en-US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 </a:t>
                </a:r>
                <a:r>
                  <a:rPr lang="en-US" i="1" dirty="0" err="1">
                    <a:latin typeface="+mn-lt"/>
                  </a:rPr>
                  <a:t>iff</a:t>
                </a:r>
                <a:r>
                  <a:rPr lang="en-US" dirty="0">
                    <a:latin typeface="+mn-lt"/>
                  </a:rPr>
                  <a:t> vectors x and y agree in </a:t>
                </a:r>
                <a:r>
                  <a:rPr lang="en-US" i="1" dirty="0" err="1">
                    <a:latin typeface="+mn-lt"/>
                  </a:rPr>
                  <a:t>ith</a:t>
                </a:r>
                <a:r>
                  <a:rPr lang="en-US" dirty="0">
                    <a:latin typeface="+mn-lt"/>
                  </a:rPr>
                  <a:t> position with probability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dirty="0">
                    <a:latin typeface="+mn-lt"/>
                  </a:rPr>
                  <a:t>   </a:t>
                </a:r>
              </a:p>
              <a:p>
                <a:r>
                  <a:rPr lang="en-US" dirty="0">
                    <a:latin typeface="+mn-lt"/>
                  </a:rPr>
                  <a:t>For the hash family,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>
                    <a:latin typeface="+mn-lt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𝑠𝑒𝑛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ℱ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,1−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For string length l limited to l hashes</a:t>
                </a:r>
              </a:p>
              <a:p>
                <a:pPr lvl="1"/>
                <a:r>
                  <a:rPr lang="en-US" dirty="0">
                    <a:latin typeface="+mn-lt"/>
                  </a:rPr>
                  <a:t>Limits steepness of the decision function </a:t>
                </a: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270000"/>
                <a:ext cx="11010128" cy="5486400"/>
              </a:xfrm>
              <a:blipFill>
                <a:blip r:embed="rId3"/>
                <a:stretch>
                  <a:fillRect l="-1163" t="-1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0927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LSH for Numeric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270000"/>
            <a:ext cx="11010128" cy="5486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How can LSH be applied to numeric variables? </a:t>
            </a:r>
          </a:p>
          <a:p>
            <a:r>
              <a:rPr lang="en-US" dirty="0">
                <a:latin typeface="+mn-lt"/>
              </a:rPr>
              <a:t>Can create hashes to </a:t>
            </a:r>
            <a:r>
              <a:rPr lang="en-US" b="1" dirty="0">
                <a:latin typeface="+mn-lt"/>
              </a:rPr>
              <a:t>estimate cosine distance </a:t>
            </a:r>
          </a:p>
          <a:p>
            <a:r>
              <a:rPr lang="en-US" dirty="0">
                <a:latin typeface="+mn-lt"/>
              </a:rPr>
              <a:t>Cosine distances computed with </a:t>
            </a:r>
            <a:r>
              <a:rPr lang="en-US" b="1" dirty="0">
                <a:latin typeface="+mn-lt"/>
              </a:rPr>
              <a:t>numeric (real) variables     </a:t>
            </a:r>
          </a:p>
          <a:p>
            <a:r>
              <a:rPr lang="en-US" dirty="0">
                <a:latin typeface="+mn-lt"/>
              </a:rPr>
              <a:t>Uses computationally efficient dot products as hashes  </a:t>
            </a:r>
          </a:p>
          <a:p>
            <a:r>
              <a:rPr lang="en-US" dirty="0">
                <a:latin typeface="+mn-lt"/>
              </a:rPr>
              <a:t>Apply LSH to find cosine distance estimates     </a:t>
            </a: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70694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52861F-67E5-BC09-2478-9BD242375B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FC993-6B7E-56F0-8B75-71E8DFFEF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Flat similarity search finds exact solution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AF27E0-74CC-A7F3-AE99-253AB4ACB571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>
                    <a:latin typeface="+mn-lt"/>
                  </a:rPr>
                  <a:t>Flat similarity search </a:t>
                </a:r>
                <a:r>
                  <a:rPr lang="en-US" dirty="0">
                    <a:latin typeface="+mn-lt"/>
                  </a:rPr>
                  <a:t>finds an </a:t>
                </a:r>
                <a:r>
                  <a:rPr lang="en-US" b="1" dirty="0">
                    <a:latin typeface="+mn-lt"/>
                  </a:rPr>
                  <a:t>exact solution </a:t>
                </a:r>
                <a:r>
                  <a:rPr lang="en-US" dirty="0">
                    <a:latin typeface="+mn-lt"/>
                  </a:rPr>
                  <a:t>to the nearest neighbor problem </a:t>
                </a:r>
              </a:p>
              <a:p>
                <a:r>
                  <a:rPr lang="en-US" dirty="0">
                    <a:latin typeface="+mn-lt"/>
                  </a:rPr>
                  <a:t>Flat similarity search computes exact similarity to a </a:t>
                </a:r>
                <a14:m>
                  <m:oMath xmlns:m="http://schemas.openxmlformats.org/officeDocument/2006/math">
                    <m:r>
                      <a:rPr lang="en-US" i="1">
                        <a:latin typeface="+mn-lt"/>
                      </a:rPr>
                      <m:t>𝐷</m:t>
                    </m:r>
                  </m:oMath>
                </a14:m>
                <a:r>
                  <a:rPr lang="en-US" dirty="0">
                    <a:latin typeface="+mn-lt"/>
                  </a:rPr>
                  <a:t> length </a:t>
                </a:r>
                <a:r>
                  <a:rPr lang="en-US" b="1" dirty="0">
                    <a:latin typeface="+mn-lt"/>
                  </a:rPr>
                  <a:t>query vector,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𝒒</m:t>
                    </m:r>
                  </m:oMath>
                </a14:m>
                <a:endParaRPr lang="en-US" b="1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Flat similarity search requires linear scan of distance between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>
                    <a:latin typeface="+mn-lt"/>
                  </a:rPr>
                  <a:t>-length vector-valued observations and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𝑐𝑜𝑚𝑝𝑙𝑒𝑥𝑖𝑡𝑦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𝑑𝑛</m:t>
                          </m:r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Flat similarity search finds exact nearest neighbors at a cost</a:t>
                </a:r>
              </a:p>
              <a:p>
                <a:pPr lvl="1"/>
                <a:r>
                  <a:rPr lang="en-US" dirty="0">
                    <a:latin typeface="+mn-lt"/>
                  </a:rPr>
                  <a:t>High computational complexity</a:t>
                </a:r>
              </a:p>
              <a:p>
                <a:pPr lvl="1"/>
                <a:r>
                  <a:rPr lang="en-US" dirty="0">
                    <a:latin typeface="+mn-lt"/>
                  </a:rPr>
                  <a:t>High memory requirement, with no compression -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𝑑𝑛</m:t>
                    </m:r>
                  </m:oMath>
                </a14:m>
                <a:r>
                  <a:rPr lang="en-US" dirty="0">
                    <a:latin typeface="+mn-lt"/>
                  </a:rPr>
                  <a:t> for floating point vectors           </a:t>
                </a:r>
              </a:p>
              <a:p>
                <a:endParaRPr lang="en-US" sz="2400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AF27E0-74CC-A7F3-AE99-253AB4ACB5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 r="-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8394264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LSH for Numeric Variables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163930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Review Cosine Similarity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  <m:sup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1639303"/>
              </a:xfrm>
              <a:blipFill>
                <a:blip r:embed="rId3"/>
                <a:stretch>
                  <a:fillRect l="-1111" t="-63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BC2410D-2843-43D4-8696-1D08665D8734}"/>
              </a:ext>
            </a:extLst>
          </p:cNvPr>
          <p:cNvCxnSpPr/>
          <p:nvPr/>
        </p:nvCxnSpPr>
        <p:spPr>
          <a:xfrm>
            <a:off x="758008" y="5961921"/>
            <a:ext cx="459783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F210B04-140B-48C3-AB42-D61C9037800A}"/>
              </a:ext>
            </a:extLst>
          </p:cNvPr>
          <p:cNvCxnSpPr>
            <a:cxnSpLocks/>
          </p:cNvCxnSpPr>
          <p:nvPr/>
        </p:nvCxnSpPr>
        <p:spPr>
          <a:xfrm flipV="1">
            <a:off x="758008" y="2578125"/>
            <a:ext cx="0" cy="338379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2B40F0C-6CA8-4E2B-9506-257938DB4E99}"/>
              </a:ext>
            </a:extLst>
          </p:cNvPr>
          <p:cNvSpPr txBox="1"/>
          <p:nvPr/>
        </p:nvSpPr>
        <p:spPr>
          <a:xfrm>
            <a:off x="2907106" y="5961921"/>
            <a:ext cx="5036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X</a:t>
            </a:r>
            <a:r>
              <a:rPr lang="en-US" sz="2800" b="1" baseline="-25000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93A1DA-70A2-4EC3-9CAF-5C65A92AE62B}"/>
              </a:ext>
            </a:extLst>
          </p:cNvPr>
          <p:cNvSpPr txBox="1"/>
          <p:nvPr/>
        </p:nvSpPr>
        <p:spPr>
          <a:xfrm>
            <a:off x="238462" y="3953012"/>
            <a:ext cx="5036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X</a:t>
            </a:r>
            <a:r>
              <a:rPr lang="en-US" sz="2800" b="1" baseline="-25000" dirty="0"/>
              <a:t>2</a:t>
            </a:r>
          </a:p>
        </p:txBody>
      </p:sp>
      <p:sp>
        <p:nvSpPr>
          <p:cNvPr id="12" name="Cross 11">
            <a:extLst>
              <a:ext uri="{FF2B5EF4-FFF2-40B4-BE49-F238E27FC236}">
                <a16:creationId xmlns:a16="http://schemas.microsoft.com/office/drawing/2014/main" id="{B23426B5-5480-4DE4-9184-9876C2CB2517}"/>
              </a:ext>
            </a:extLst>
          </p:cNvPr>
          <p:cNvSpPr/>
          <p:nvPr/>
        </p:nvSpPr>
        <p:spPr>
          <a:xfrm>
            <a:off x="4316808" y="3390317"/>
            <a:ext cx="200890" cy="208875"/>
          </a:xfrm>
          <a:prstGeom prst="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ross 12">
            <a:extLst>
              <a:ext uri="{FF2B5EF4-FFF2-40B4-BE49-F238E27FC236}">
                <a16:creationId xmlns:a16="http://schemas.microsoft.com/office/drawing/2014/main" id="{CD8CD439-2CC4-4431-AB63-0F32315F3BC5}"/>
              </a:ext>
            </a:extLst>
          </p:cNvPr>
          <p:cNvSpPr/>
          <p:nvPr/>
        </p:nvSpPr>
        <p:spPr>
          <a:xfrm>
            <a:off x="2498956" y="5229827"/>
            <a:ext cx="200890" cy="208875"/>
          </a:xfrm>
          <a:prstGeom prst="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D27AE9-6F7D-46F4-B0C2-70E2F3CD488A}"/>
              </a:ext>
            </a:extLst>
          </p:cNvPr>
          <p:cNvSpPr txBox="1"/>
          <p:nvPr/>
        </p:nvSpPr>
        <p:spPr>
          <a:xfrm>
            <a:off x="2211797" y="5411221"/>
            <a:ext cx="8451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(2,1)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5800F31-6C70-4F71-B1DD-342BB67BF461}"/>
              </a:ext>
            </a:extLst>
          </p:cNvPr>
          <p:cNvSpPr txBox="1"/>
          <p:nvPr/>
        </p:nvSpPr>
        <p:spPr>
          <a:xfrm>
            <a:off x="4531787" y="3222984"/>
            <a:ext cx="8451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(4,3)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5FEAA3B-26B3-4998-B64A-7CACD68892A0}"/>
                  </a:ext>
                </a:extLst>
              </p:cNvPr>
              <p:cNvSpPr txBox="1"/>
              <p:nvPr/>
            </p:nvSpPr>
            <p:spPr>
              <a:xfrm>
                <a:off x="5591892" y="2768378"/>
                <a:ext cx="6445125" cy="2268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Points at (2,1) and (4,3)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What is the distance between them?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Cosine distance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𝑑𝑐𝑜𝑠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box>
                        <m:box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2∗4 +1∗3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  <m:sup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sup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1/2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e>
                                        <m:sup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e>
                                        <m:sup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1/2</m:t>
                                  </m:r>
                                </m:sup>
                              </m:sSup>
                            </m:den>
                          </m:f>
                        </m:e>
                      </m:box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25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sup>
                          </m:sSup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=0.984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5FEAA3B-26B3-4998-B64A-7CACD68892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1892" y="2768378"/>
                <a:ext cx="6445125" cy="2268121"/>
              </a:xfrm>
              <a:prstGeom prst="rect">
                <a:avLst/>
              </a:prstGeom>
              <a:blipFill>
                <a:blip r:embed="rId4"/>
                <a:stretch>
                  <a:fillRect l="-1229" t="-2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2C19033-E180-48CB-8A3F-5E01D0B45E8B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758008" y="5334265"/>
            <a:ext cx="1740948" cy="627656"/>
          </a:xfrm>
          <a:prstGeom prst="straightConnector1">
            <a:avLst/>
          </a:prstGeom>
          <a:ln w="444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C4470BD-1B84-4863-B51E-E05B61323441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742126" y="3494755"/>
            <a:ext cx="3574682" cy="2467168"/>
          </a:xfrm>
          <a:prstGeom prst="straightConnector1">
            <a:avLst/>
          </a:prstGeom>
          <a:ln w="444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C4F1A39-7311-4D97-9D1E-707E33AC61BC}"/>
              </a:ext>
            </a:extLst>
          </p:cNvPr>
          <p:cNvSpPr txBox="1"/>
          <p:nvPr/>
        </p:nvSpPr>
        <p:spPr>
          <a:xfrm>
            <a:off x="1850592" y="5051214"/>
            <a:ext cx="386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ymbol" panose="05050102010706020507" pitchFamily="18" charset="2"/>
              </a:rPr>
              <a:t>q</a:t>
            </a:r>
          </a:p>
        </p:txBody>
      </p:sp>
    </p:spTree>
    <p:extLst>
      <p:ext uri="{BB962C8B-B14F-4D97-AF65-F5344CB8AC3E}">
        <p14:creationId xmlns:p14="http://schemas.microsoft.com/office/powerpoint/2010/main" val="272588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 animBg="1"/>
      <p:bldP spid="13" grpId="0" animBg="1"/>
      <p:bldP spid="14" grpId="0"/>
      <p:bldP spid="15" grpId="0"/>
      <p:bldP spid="21" grpId="0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LSH for Numeric Variables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6404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Create hashes with random hyperplanes    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BC2410D-2843-43D4-8696-1D08665D8734}"/>
              </a:ext>
            </a:extLst>
          </p:cNvPr>
          <p:cNvCxnSpPr>
            <a:cxnSpLocks/>
          </p:cNvCxnSpPr>
          <p:nvPr/>
        </p:nvCxnSpPr>
        <p:spPr>
          <a:xfrm flipV="1">
            <a:off x="2445406" y="4920792"/>
            <a:ext cx="3220103" cy="14346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F210B04-140B-48C3-AB42-D61C9037800A}"/>
              </a:ext>
            </a:extLst>
          </p:cNvPr>
          <p:cNvCxnSpPr>
            <a:cxnSpLocks/>
          </p:cNvCxnSpPr>
          <p:nvPr/>
        </p:nvCxnSpPr>
        <p:spPr>
          <a:xfrm flipV="1">
            <a:off x="2445406" y="2286000"/>
            <a:ext cx="0" cy="277825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5FEAA3B-26B3-4998-B64A-7CACD68892A0}"/>
                  </a:ext>
                </a:extLst>
              </p:cNvPr>
              <p:cNvSpPr txBox="1"/>
              <p:nvPr/>
            </p:nvSpPr>
            <p:spPr>
              <a:xfrm>
                <a:off x="6400536" y="1355916"/>
                <a:ext cx="5311709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Start with two vectors, </a:t>
                </a:r>
                <a:r>
                  <a:rPr lang="en-US" sz="2400" dirty="0" err="1"/>
                  <a:t>x,y</a:t>
                </a:r>
                <a:r>
                  <a:rPr lang="en-US" sz="2400" dirty="0"/>
                  <a:t>     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Choose a hyperplane H at random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Hyperplane defined by a perpendicular vector, v 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Dot products of v with x, y have opposite signs: 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⇒+</m:t>
                      </m:r>
                    </m:oMath>
                  </m:oMathPara>
                </a14:m>
                <a:endParaRPr lang="en-US" sz="2400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⇒−</m:t>
                      </m:r>
                    </m:oMath>
                  </m:oMathPara>
                </a14:m>
                <a:endParaRPr lang="en-US" sz="2400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ea typeface="Cambria Math" panose="02040503050406030204" pitchFamily="18" charset="0"/>
                  </a:rPr>
                  <a:t>Or if v has opposite sign: </a:t>
                </a:r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⋅−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⇒−</m:t>
                      </m:r>
                    </m:oMath>
                  </m:oMathPara>
                </a14:m>
                <a:endParaRPr lang="en-US" sz="240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⇒+</m:t>
                      </m:r>
                    </m:oMath>
                  </m:oMathPara>
                </a14:m>
                <a:endParaRPr lang="en-US" sz="24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5FEAA3B-26B3-4998-B64A-7CACD68892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536" y="1355916"/>
                <a:ext cx="5311709" cy="4524315"/>
              </a:xfrm>
              <a:prstGeom prst="rect">
                <a:avLst/>
              </a:prstGeom>
              <a:blipFill>
                <a:blip r:embed="rId3"/>
                <a:stretch>
                  <a:fillRect l="-1607" t="-1077" r="-2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2C19033-E180-48CB-8A3F-5E01D0B45E8B}"/>
              </a:ext>
            </a:extLst>
          </p:cNvPr>
          <p:cNvCxnSpPr>
            <a:cxnSpLocks/>
          </p:cNvCxnSpPr>
          <p:nvPr/>
        </p:nvCxnSpPr>
        <p:spPr>
          <a:xfrm flipV="1">
            <a:off x="2429523" y="4457290"/>
            <a:ext cx="2593221" cy="605376"/>
          </a:xfrm>
          <a:prstGeom prst="straightConnector1">
            <a:avLst/>
          </a:prstGeom>
          <a:ln w="444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C4470BD-1B84-4863-B51E-E05B61323441}"/>
              </a:ext>
            </a:extLst>
          </p:cNvPr>
          <p:cNvCxnSpPr>
            <a:cxnSpLocks/>
          </p:cNvCxnSpPr>
          <p:nvPr/>
        </p:nvCxnSpPr>
        <p:spPr>
          <a:xfrm flipV="1">
            <a:off x="2429524" y="2724347"/>
            <a:ext cx="1204509" cy="2339910"/>
          </a:xfrm>
          <a:prstGeom prst="straightConnector1">
            <a:avLst/>
          </a:prstGeom>
          <a:ln w="444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C4F1A39-7311-4D97-9D1E-707E33AC61BC}"/>
              </a:ext>
            </a:extLst>
          </p:cNvPr>
          <p:cNvSpPr txBox="1"/>
          <p:nvPr/>
        </p:nvSpPr>
        <p:spPr>
          <a:xfrm>
            <a:off x="3537990" y="4153548"/>
            <a:ext cx="386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ymbol" panose="05050102010706020507" pitchFamily="18" charset="2"/>
              </a:rPr>
              <a:t>q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2DA1524-375C-EDF7-3BC0-3101B734DD5D}"/>
              </a:ext>
            </a:extLst>
          </p:cNvPr>
          <p:cNvSpPr txBox="1"/>
          <p:nvPr/>
        </p:nvSpPr>
        <p:spPr>
          <a:xfrm>
            <a:off x="5047904" y="4228046"/>
            <a:ext cx="304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x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D34270C-B65E-331E-35A7-1C894F3C5FB8}"/>
              </a:ext>
            </a:extLst>
          </p:cNvPr>
          <p:cNvSpPr txBox="1"/>
          <p:nvPr/>
        </p:nvSpPr>
        <p:spPr>
          <a:xfrm>
            <a:off x="3657503" y="2434781"/>
            <a:ext cx="304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y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760D0D0-F2DA-A5EA-9DE0-A646FCD5F066}"/>
              </a:ext>
            </a:extLst>
          </p:cNvPr>
          <p:cNvCxnSpPr>
            <a:cxnSpLocks/>
          </p:cNvCxnSpPr>
          <p:nvPr/>
        </p:nvCxnSpPr>
        <p:spPr>
          <a:xfrm>
            <a:off x="981949" y="3555602"/>
            <a:ext cx="2706076" cy="2796368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36865B7-C98D-6FF3-C51B-A76849593668}"/>
              </a:ext>
            </a:extLst>
          </p:cNvPr>
          <p:cNvCxnSpPr>
            <a:cxnSpLocks/>
          </p:cNvCxnSpPr>
          <p:nvPr/>
        </p:nvCxnSpPr>
        <p:spPr>
          <a:xfrm flipV="1">
            <a:off x="2429523" y="4214462"/>
            <a:ext cx="1027142" cy="848204"/>
          </a:xfrm>
          <a:prstGeom prst="straightConnector1">
            <a:avLst/>
          </a:prstGeom>
          <a:ln w="44450">
            <a:solidFill>
              <a:schemeClr val="accent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14B2945-1BB7-3D29-E27F-5C9D35B3F829}"/>
              </a:ext>
            </a:extLst>
          </p:cNvPr>
          <p:cNvSpPr txBox="1"/>
          <p:nvPr/>
        </p:nvSpPr>
        <p:spPr>
          <a:xfrm>
            <a:off x="3329869" y="3802740"/>
            <a:ext cx="304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4322443-AAE1-AA8F-33BA-78577A6F86A7}"/>
              </a:ext>
            </a:extLst>
          </p:cNvPr>
          <p:cNvSpPr txBox="1"/>
          <p:nvPr/>
        </p:nvSpPr>
        <p:spPr>
          <a:xfrm>
            <a:off x="2588344" y="5474388"/>
            <a:ext cx="3575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3299163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  <p:bldP spid="31" grpId="0"/>
      <p:bldP spid="32" grpId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LSH for Numeric Variables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6404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Create hashes with random hyperplanes    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BC2410D-2843-43D4-8696-1D08665D8734}"/>
              </a:ext>
            </a:extLst>
          </p:cNvPr>
          <p:cNvCxnSpPr>
            <a:cxnSpLocks/>
          </p:cNvCxnSpPr>
          <p:nvPr/>
        </p:nvCxnSpPr>
        <p:spPr>
          <a:xfrm flipV="1">
            <a:off x="2445406" y="4920792"/>
            <a:ext cx="3220103" cy="14346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F210B04-140B-48C3-AB42-D61C9037800A}"/>
              </a:ext>
            </a:extLst>
          </p:cNvPr>
          <p:cNvCxnSpPr>
            <a:cxnSpLocks/>
          </p:cNvCxnSpPr>
          <p:nvPr/>
        </p:nvCxnSpPr>
        <p:spPr>
          <a:xfrm flipV="1">
            <a:off x="2445406" y="2286000"/>
            <a:ext cx="0" cy="277825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5FEAA3B-26B3-4998-B64A-7CACD68892A0}"/>
                  </a:ext>
                </a:extLst>
              </p:cNvPr>
              <p:cNvSpPr txBox="1"/>
              <p:nvPr/>
            </p:nvSpPr>
            <p:spPr>
              <a:xfrm>
                <a:off x="6400536" y="1474727"/>
                <a:ext cx="5311709" cy="4893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Choose another hyperplane H at random with orthogonal vector v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Dot products of v with </a:t>
                </a:r>
                <a:r>
                  <a:rPr lang="en-US" sz="2400" dirty="0" err="1"/>
                  <a:t>x,y</a:t>
                </a:r>
                <a:r>
                  <a:rPr lang="en-US" sz="2400" dirty="0"/>
                  <a:t> have same signs: 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⇒+</m:t>
                      </m:r>
                    </m:oMath>
                  </m:oMathPara>
                </a14:m>
                <a:endParaRPr lang="en-US" sz="2400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⇒+</m:t>
                      </m:r>
                    </m:oMath>
                  </m:oMathPara>
                </a14:m>
                <a:endParaRPr lang="en-US" sz="2400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ea typeface="Cambria Math" panose="02040503050406030204" pitchFamily="18" charset="0"/>
                  </a:rPr>
                  <a:t>Or if v has same sign: </a:t>
                </a:r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⋅−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⇒−</m:t>
                      </m:r>
                    </m:oMath>
                  </m:oMathPara>
                </a14:m>
                <a:endParaRPr lang="en-US" sz="240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⇒−</m:t>
                      </m:r>
                    </m:oMath>
                  </m:oMathPara>
                </a14:m>
                <a:endParaRPr lang="en-US" sz="2400" b="0" dirty="0">
                  <a:ea typeface="Cambria Math" panose="020405030504060302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ea typeface="Cambria Math" panose="02040503050406030204" pitchFamily="18" charset="0"/>
                  </a:rPr>
                  <a:t>Therefore expected probability that dot product with orthogonal vector have opposite signs:  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+,−</m:t>
                              </m:r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sz="24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5FEAA3B-26B3-4998-B64A-7CACD68892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536" y="1474727"/>
                <a:ext cx="5311709" cy="4893647"/>
              </a:xfrm>
              <a:prstGeom prst="rect">
                <a:avLst/>
              </a:prstGeom>
              <a:blipFill>
                <a:blip r:embed="rId3"/>
                <a:stretch>
                  <a:fillRect l="-1607" t="-996" b="-7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2C19033-E180-48CB-8A3F-5E01D0B45E8B}"/>
              </a:ext>
            </a:extLst>
          </p:cNvPr>
          <p:cNvCxnSpPr>
            <a:cxnSpLocks/>
          </p:cNvCxnSpPr>
          <p:nvPr/>
        </p:nvCxnSpPr>
        <p:spPr>
          <a:xfrm flipV="1">
            <a:off x="2429523" y="4457290"/>
            <a:ext cx="2593221" cy="605376"/>
          </a:xfrm>
          <a:prstGeom prst="straightConnector1">
            <a:avLst/>
          </a:prstGeom>
          <a:ln w="444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C4470BD-1B84-4863-B51E-E05B61323441}"/>
              </a:ext>
            </a:extLst>
          </p:cNvPr>
          <p:cNvCxnSpPr>
            <a:cxnSpLocks/>
          </p:cNvCxnSpPr>
          <p:nvPr/>
        </p:nvCxnSpPr>
        <p:spPr>
          <a:xfrm flipV="1">
            <a:off x="2429524" y="2724347"/>
            <a:ext cx="1204509" cy="2339910"/>
          </a:xfrm>
          <a:prstGeom prst="straightConnector1">
            <a:avLst/>
          </a:prstGeom>
          <a:ln w="444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C4F1A39-7311-4D97-9D1E-707E33AC61BC}"/>
              </a:ext>
            </a:extLst>
          </p:cNvPr>
          <p:cNvSpPr txBox="1"/>
          <p:nvPr/>
        </p:nvSpPr>
        <p:spPr>
          <a:xfrm>
            <a:off x="3537990" y="4153548"/>
            <a:ext cx="386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ymbol" panose="05050102010706020507" pitchFamily="18" charset="2"/>
              </a:rPr>
              <a:t>q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2DA1524-375C-EDF7-3BC0-3101B734DD5D}"/>
              </a:ext>
            </a:extLst>
          </p:cNvPr>
          <p:cNvSpPr txBox="1"/>
          <p:nvPr/>
        </p:nvSpPr>
        <p:spPr>
          <a:xfrm>
            <a:off x="5047904" y="4228046"/>
            <a:ext cx="304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x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D34270C-B65E-331E-35A7-1C894F3C5FB8}"/>
              </a:ext>
            </a:extLst>
          </p:cNvPr>
          <p:cNvSpPr txBox="1"/>
          <p:nvPr/>
        </p:nvSpPr>
        <p:spPr>
          <a:xfrm>
            <a:off x="3657503" y="2434781"/>
            <a:ext cx="304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y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760D0D0-F2DA-A5EA-9DE0-A646FCD5F066}"/>
              </a:ext>
            </a:extLst>
          </p:cNvPr>
          <p:cNvCxnSpPr>
            <a:cxnSpLocks/>
          </p:cNvCxnSpPr>
          <p:nvPr/>
        </p:nvCxnSpPr>
        <p:spPr>
          <a:xfrm>
            <a:off x="584200" y="4992523"/>
            <a:ext cx="4341305" cy="192219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36865B7-C98D-6FF3-C51B-A76849593668}"/>
              </a:ext>
            </a:extLst>
          </p:cNvPr>
          <p:cNvCxnSpPr>
            <a:cxnSpLocks/>
          </p:cNvCxnSpPr>
          <p:nvPr/>
        </p:nvCxnSpPr>
        <p:spPr>
          <a:xfrm flipV="1">
            <a:off x="2439268" y="3921551"/>
            <a:ext cx="138963" cy="1141115"/>
          </a:xfrm>
          <a:prstGeom prst="straightConnector1">
            <a:avLst/>
          </a:prstGeom>
          <a:ln w="44450">
            <a:solidFill>
              <a:schemeClr val="accent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14B2945-1BB7-3D29-E27F-5C9D35B3F829}"/>
              </a:ext>
            </a:extLst>
          </p:cNvPr>
          <p:cNvSpPr txBox="1"/>
          <p:nvPr/>
        </p:nvSpPr>
        <p:spPr>
          <a:xfrm>
            <a:off x="2508749" y="3464220"/>
            <a:ext cx="304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4322443-AAE1-AA8F-33BA-78577A6F86A7}"/>
              </a:ext>
            </a:extLst>
          </p:cNvPr>
          <p:cNvSpPr txBox="1"/>
          <p:nvPr/>
        </p:nvSpPr>
        <p:spPr>
          <a:xfrm>
            <a:off x="4343470" y="5132406"/>
            <a:ext cx="3575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461037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LSH for Numeric Variables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270000"/>
                <a:ext cx="11010128" cy="54864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𝑠𝑒𝑛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ℱ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 family for cosine distance hashes  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Using cosine hashes,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  <a:r>
                  <a:rPr lang="en-US" dirty="0" err="1">
                    <a:latin typeface="+mn-lt"/>
                  </a:rPr>
                  <a:t>iif</a:t>
                </a:r>
                <a:r>
                  <a:rPr lang="en-US" dirty="0">
                    <a:latin typeface="+mn-lt"/>
                  </a:rPr>
                  <a:t> the dot products x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latin typeface="+mn-lt"/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latin typeface="+mn-lt"/>
                  </a:rPr>
                  <a:t> have the same sign, then: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𝑠𝑒𝑛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ℱ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270000"/>
                <a:ext cx="11010128" cy="5486400"/>
              </a:xfrm>
              <a:blipFill>
                <a:blip r:embed="rId3"/>
                <a:stretch>
                  <a:fillRect l="-1163" t="-1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2847290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LSH for Numeric Variables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270000"/>
                <a:ext cx="11010128" cy="54864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Use sketches to simplify cosine distance LSH  </a:t>
                </a:r>
              </a:p>
              <a:p>
                <a:r>
                  <a:rPr lang="en-US" dirty="0">
                    <a:latin typeface="+mn-lt"/>
                  </a:rPr>
                  <a:t>Need to compute a number of hashes to accurately estimate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endParaRPr lang="en-US" dirty="0">
                  <a:latin typeface="Symbol" panose="05050102010706020507" pitchFamily="18" charset="2"/>
                </a:endParaRPr>
              </a:p>
              <a:p>
                <a:pPr lvl="1"/>
                <a:r>
                  <a:rPr lang="en-US" dirty="0">
                    <a:latin typeface="+mn-lt"/>
                  </a:rPr>
                  <a:t>Must average out error of each hash (estimate)   </a:t>
                </a:r>
              </a:p>
              <a:p>
                <a:r>
                  <a:rPr lang="en-US" dirty="0">
                    <a:latin typeface="+mn-lt"/>
                  </a:rPr>
                  <a:t>Sketches can speed this calculation  </a:t>
                </a:r>
              </a:p>
              <a:p>
                <a:r>
                  <a:rPr lang="en-US" dirty="0">
                    <a:latin typeface="+mn-lt"/>
                  </a:rPr>
                  <a:t>Use </a:t>
                </a:r>
                <a:r>
                  <a:rPr lang="en-US" b="1" dirty="0">
                    <a:latin typeface="+mn-lt"/>
                  </a:rPr>
                  <a:t>random vectors with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b="1" dirty="0">
                    <a:latin typeface="+mn-lt"/>
                  </a:rPr>
                  <a:t> values</a:t>
                </a:r>
                <a:r>
                  <a:rPr lang="en-US" dirty="0">
                    <a:latin typeface="+mn-lt"/>
                  </a:rPr>
                  <a:t>, </a:t>
                </a:r>
              </a:p>
              <a:p>
                <a:pPr lvl="1"/>
                <a:r>
                  <a:rPr lang="en-US" dirty="0">
                    <a:latin typeface="+mn-lt"/>
                  </a:rPr>
                  <a:t>Example,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+1,−1,−1,+1,…,−1</m:t>
                        </m:r>
                      </m:e>
                    </m:d>
                  </m:oMath>
                </a14:m>
                <a:endParaRPr lang="en-US" dirty="0">
                  <a:latin typeface="+mn-lt"/>
                </a:endParaRPr>
              </a:p>
              <a:p>
                <a:pPr lvl="1"/>
                <a:r>
                  <a:rPr lang="en-US" dirty="0">
                    <a:latin typeface="+mn-lt"/>
                  </a:rPr>
                  <a:t>Hash family,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dirty="0">
                    <a:latin typeface="+mn-lt"/>
                  </a:rPr>
                  <a:t>, is </a:t>
                </a:r>
                <a:r>
                  <a:rPr lang="en-US" b="1" dirty="0">
                    <a:latin typeface="+mn-lt"/>
                  </a:rPr>
                  <a:t>sign of dot products </a:t>
                </a:r>
                <a:r>
                  <a:rPr lang="en-US" dirty="0">
                    <a:latin typeface="+mn-lt"/>
                  </a:rPr>
                  <a:t>of variables with random vectors </a:t>
                </a:r>
              </a:p>
              <a:p>
                <a:r>
                  <a:rPr lang="en-US" dirty="0">
                    <a:latin typeface="+mn-lt"/>
                  </a:rPr>
                  <a:t>For n dimensional data, limited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>
                    <a:latin typeface="+mn-lt"/>
                  </a:rPr>
                  <a:t> possible hashes</a:t>
                </a:r>
              </a:p>
              <a:p>
                <a:pPr lvl="1"/>
                <a:r>
                  <a:rPr lang="en-US" dirty="0">
                    <a:latin typeface="+mn-lt"/>
                  </a:rPr>
                  <a:t>Most useful </a:t>
                </a:r>
                <a:r>
                  <a:rPr lang="en-US">
                    <a:latin typeface="+mn-lt"/>
                  </a:rPr>
                  <a:t>for very </a:t>
                </a:r>
                <a:r>
                  <a:rPr lang="en-US" dirty="0">
                    <a:latin typeface="+mn-lt"/>
                  </a:rPr>
                  <a:t>high-dimensional variables  </a:t>
                </a:r>
              </a:p>
              <a:p>
                <a:r>
                  <a:rPr lang="en-US" dirty="0">
                    <a:latin typeface="+mn-lt"/>
                  </a:rPr>
                  <a:t>See the MMDS book for similar method for Euclidean spaces </a:t>
                </a: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270000"/>
                <a:ext cx="11010128" cy="5486400"/>
              </a:xfrm>
              <a:blipFill>
                <a:blip r:embed="rId3"/>
                <a:stretch>
                  <a:fillRect l="-1163" t="-1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6421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Summary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36050" y="977769"/>
                <a:ext cx="11010128" cy="548640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Key points for </a:t>
                </a:r>
                <a:r>
                  <a:rPr lang="en-US">
                    <a:latin typeface="+mn-lt"/>
                  </a:rPr>
                  <a:t>this lesson</a:t>
                </a:r>
                <a:endParaRPr lang="en-US" dirty="0">
                  <a:latin typeface="+mn-lt"/>
                </a:endParaRPr>
              </a:p>
              <a:p>
                <a:r>
                  <a:rPr lang="en-US" b="1" dirty="0">
                    <a:latin typeface="+mn-lt"/>
                  </a:rPr>
                  <a:t>Shingle</a:t>
                </a:r>
                <a:r>
                  <a:rPr lang="en-US" dirty="0">
                    <a:latin typeface="+mn-lt"/>
                  </a:rPr>
                  <a:t> documents for similarity measures </a:t>
                </a:r>
              </a:p>
              <a:p>
                <a:r>
                  <a:rPr lang="en-US" dirty="0">
                    <a:latin typeface="+mn-lt"/>
                  </a:rPr>
                  <a:t>Set of all shingles organized into </a:t>
                </a:r>
                <a:r>
                  <a:rPr lang="en-US" b="1" dirty="0">
                    <a:latin typeface="+mn-lt"/>
                  </a:rPr>
                  <a:t>characteristic matrix </a:t>
                </a:r>
                <a:r>
                  <a:rPr lang="en-US" dirty="0">
                    <a:latin typeface="+mn-lt"/>
                  </a:rPr>
                  <a:t>with rows represented by the </a:t>
                </a:r>
                <a:r>
                  <a:rPr lang="en-US" b="1" dirty="0">
                    <a:latin typeface="+mn-lt"/>
                  </a:rPr>
                  <a:t>universal set</a:t>
                </a:r>
              </a:p>
              <a:p>
                <a:r>
                  <a:rPr lang="en-US" dirty="0">
                    <a:latin typeface="+mn-lt"/>
                  </a:rPr>
                  <a:t>Mini-hashing shingles creates </a:t>
                </a:r>
                <a:r>
                  <a:rPr lang="en-US" b="1" dirty="0">
                    <a:latin typeface="+mn-lt"/>
                  </a:rPr>
                  <a:t>signature matrix </a:t>
                </a:r>
                <a:r>
                  <a:rPr lang="en-US" dirty="0">
                    <a:latin typeface="+mn-lt"/>
                  </a:rPr>
                  <a:t>as compact representation </a:t>
                </a:r>
              </a:p>
              <a:p>
                <a:r>
                  <a:rPr lang="en-US" dirty="0">
                    <a:latin typeface="+mn-lt"/>
                  </a:rPr>
                  <a:t>LSH uses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𝒔𝒆𝒏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𝓕</m:t>
                        </m:r>
                      </m:e>
                    </m:d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b="1" dirty="0">
                    <a:latin typeface="+mn-lt"/>
                  </a:rPr>
                  <a:t> family of hash functions</a:t>
                </a:r>
                <a:r>
                  <a:rPr lang="en-US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r>
                  <a:rPr lang="en-US" dirty="0">
                    <a:latin typeface="+mn-lt"/>
                  </a:rPr>
                  <a:t>LSH creates </a:t>
                </a:r>
                <a:r>
                  <a:rPr lang="en-US" b="1" dirty="0">
                    <a:latin typeface="+mn-lt"/>
                  </a:rPr>
                  <a:t>sigmodal decision function </a:t>
                </a:r>
                <a:r>
                  <a:rPr lang="en-US" dirty="0">
                    <a:latin typeface="+mn-lt"/>
                  </a:rPr>
                  <a:t>with high slope </a:t>
                </a:r>
              </a:p>
              <a:p>
                <a:r>
                  <a:rPr lang="en-US" b="1" dirty="0">
                    <a:latin typeface="+mn-lt"/>
                  </a:rPr>
                  <a:t>AND-OR and OR-AND construction </a:t>
                </a:r>
                <a:r>
                  <a:rPr lang="en-US" dirty="0">
                    <a:latin typeface="+mn-lt"/>
                  </a:rPr>
                  <a:t>for </a:t>
                </a:r>
                <a:r>
                  <a:rPr lang="en-US" b="1" dirty="0">
                    <a:latin typeface="+mn-lt"/>
                  </a:rPr>
                  <a:t>banded signature ma</a:t>
                </a:r>
                <a:r>
                  <a:rPr lang="en-US" dirty="0">
                    <a:latin typeface="+mn-lt"/>
                  </a:rPr>
                  <a:t>trix creates more sensitive decision function  </a:t>
                </a:r>
              </a:p>
              <a:p>
                <a:r>
                  <a:rPr lang="en-US" dirty="0">
                    <a:latin typeface="+mn-lt"/>
                  </a:rPr>
                  <a:t>Cosine similarity and Hamming distance result in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𝑠𝑒𝑛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ℱ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 hash function families</a:t>
                </a: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36050" y="977769"/>
                <a:ext cx="11010128" cy="5486400"/>
              </a:xfrm>
              <a:blipFill>
                <a:blip r:embed="rId3"/>
                <a:stretch>
                  <a:fillRect l="-1163" t="-2444" b="-2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68061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19196</TotalTime>
  <Words>6163</Words>
  <Application>Microsoft Office PowerPoint</Application>
  <PresentationFormat>Widescreen</PresentationFormat>
  <Paragraphs>1817</Paragraphs>
  <Slides>95</Slides>
  <Notes>82</Notes>
  <HiddenSlides>1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95</vt:i4>
      </vt:variant>
    </vt:vector>
  </HeadingPairs>
  <TitlesOfParts>
    <vt:vector size="105" baseType="lpstr">
      <vt:lpstr>__gtPlanar_9a6492</vt:lpstr>
      <vt:lpstr>Arial</vt:lpstr>
      <vt:lpstr>Calibri</vt:lpstr>
      <vt:lpstr>Calibri Light</vt:lpstr>
      <vt:lpstr>Cambria Math</vt:lpstr>
      <vt:lpstr>Courier New</vt:lpstr>
      <vt:lpstr>Segoe UI</vt:lpstr>
      <vt:lpstr>Segoe UI Light</vt:lpstr>
      <vt:lpstr>Symbol</vt:lpstr>
      <vt:lpstr>Office Theme</vt:lpstr>
      <vt:lpstr>CSCI E-96 Data Mining, Discovery and Exploration Efficient Similarity Search</vt:lpstr>
      <vt:lpstr>Similarity Search at Scale</vt:lpstr>
      <vt:lpstr>Similarity Search at Scale</vt:lpstr>
      <vt:lpstr>Similarity Search at Scale</vt:lpstr>
      <vt:lpstr>Similarity Search at Scale</vt:lpstr>
      <vt:lpstr>Similarity Search at Scale</vt:lpstr>
      <vt:lpstr>Flat Similarity Search</vt:lpstr>
      <vt:lpstr>Flat similarity search finds exact solution </vt:lpstr>
      <vt:lpstr>Flat similarity search finds exact solution </vt:lpstr>
      <vt:lpstr>Evaluation of ANNS</vt:lpstr>
      <vt:lpstr>Evaluation of ANNS</vt:lpstr>
      <vt:lpstr>Evaluation of ANNS</vt:lpstr>
      <vt:lpstr>Evaluation of ANNS</vt:lpstr>
      <vt:lpstr>Inverted File Systems</vt:lpstr>
      <vt:lpstr>Inverted file systems enable look-up by value</vt:lpstr>
      <vt:lpstr>Inverted file systems enable look-up by value</vt:lpstr>
      <vt:lpstr>Coarse Quantization</vt:lpstr>
      <vt:lpstr>Coarse coding divides the search region</vt:lpstr>
      <vt:lpstr>Coarse coding divides the search region</vt:lpstr>
      <vt:lpstr>Coarse coding divides the search region</vt:lpstr>
      <vt:lpstr>Coarse coding divides the search region</vt:lpstr>
      <vt:lpstr>Coarse coding divides the search region</vt:lpstr>
      <vt:lpstr>Coarse coding divides the search region</vt:lpstr>
      <vt:lpstr>Product Quantization</vt:lpstr>
      <vt:lpstr>Product Quantization </vt:lpstr>
      <vt:lpstr>Product Quantization </vt:lpstr>
      <vt:lpstr>Hierarchical Navigable Small World (HNSW) Graphs</vt:lpstr>
      <vt:lpstr>Hierarchical Navigable Small World Graphs</vt:lpstr>
      <vt:lpstr>Building KD-Trees</vt:lpstr>
      <vt:lpstr>KD-Trees</vt:lpstr>
      <vt:lpstr>KD-Trees</vt:lpstr>
      <vt:lpstr>KD-Trees</vt:lpstr>
      <vt:lpstr>KD-Trees</vt:lpstr>
      <vt:lpstr>KD-Trees</vt:lpstr>
      <vt:lpstr>KD-Trees</vt:lpstr>
      <vt:lpstr>KD-Trees</vt:lpstr>
      <vt:lpstr>KD-Trees</vt:lpstr>
      <vt:lpstr>Similarity Queries on KD-Trees</vt:lpstr>
      <vt:lpstr>KD-Trees</vt:lpstr>
      <vt:lpstr>KD-Trees</vt:lpstr>
      <vt:lpstr>KD-Trees</vt:lpstr>
      <vt:lpstr>KD-Trees</vt:lpstr>
      <vt:lpstr>KD-Trees</vt:lpstr>
      <vt:lpstr>KD-Trees</vt:lpstr>
      <vt:lpstr>KD-Trees</vt:lpstr>
      <vt:lpstr>KD-Trees</vt:lpstr>
      <vt:lpstr>Mini-Hashes and Sketches For Similarity Search</vt:lpstr>
      <vt:lpstr>Locally Sensitive Hashing</vt:lpstr>
      <vt:lpstr>Locally Sensitive Hashing</vt:lpstr>
      <vt:lpstr>Shingling Documents </vt:lpstr>
      <vt:lpstr>Shingling Documents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Locally Sensitive Hashing</vt:lpstr>
      <vt:lpstr>Locally Sensitive Hashing</vt:lpstr>
      <vt:lpstr>Locally Sensitive Hashing</vt:lpstr>
      <vt:lpstr>Locally Sensitive Hashing</vt:lpstr>
      <vt:lpstr>Locally Sensitive Hashing</vt:lpstr>
      <vt:lpstr>Locally Sensitive Hashing</vt:lpstr>
      <vt:lpstr>Locally Sensitive Hashing</vt:lpstr>
      <vt:lpstr>Locally Sensitive Functions</vt:lpstr>
      <vt:lpstr>Locally Sensitive Functions</vt:lpstr>
      <vt:lpstr>Locally Sensitive Functions</vt:lpstr>
      <vt:lpstr>Improving LSH</vt:lpstr>
      <vt:lpstr>Improving Locally Sensitive Functions</vt:lpstr>
      <vt:lpstr>Improving Locally Sensitive Functions</vt:lpstr>
      <vt:lpstr>Improving Locally Sensitive Functions</vt:lpstr>
      <vt:lpstr>Improving Locally Sensitive Functions</vt:lpstr>
      <vt:lpstr>Improving Locally Sensitive Functions</vt:lpstr>
      <vt:lpstr>Efficient LSH</vt:lpstr>
      <vt:lpstr>Efficient LSH</vt:lpstr>
      <vt:lpstr>LSH With Other Similarity Metrics</vt:lpstr>
      <vt:lpstr>LSH with Hamming Distance</vt:lpstr>
      <vt:lpstr>LSH for Numeric Variables</vt:lpstr>
      <vt:lpstr>LSH for Numeric Variables  </vt:lpstr>
      <vt:lpstr>LSH for Numeric Variables  </vt:lpstr>
      <vt:lpstr>LSH for Numeric Variables  </vt:lpstr>
      <vt:lpstr>LSH for Numeric Variables</vt:lpstr>
      <vt:lpstr>LSH for Numeric Variables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E-96 Data Mining, Discovery and Exploration Similarity Measres</dc:title>
  <dc:creator>Stephe Elston</dc:creator>
  <cp:lastModifiedBy>Stephen Elston</cp:lastModifiedBy>
  <cp:revision>544</cp:revision>
  <dcterms:created xsi:type="dcterms:W3CDTF">2021-06-01T18:04:30Z</dcterms:created>
  <dcterms:modified xsi:type="dcterms:W3CDTF">2025-06-03T03:46:26Z</dcterms:modified>
</cp:coreProperties>
</file>