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2"/>
  </p:notesMasterIdLst>
  <p:sldIdLst>
    <p:sldId id="275" r:id="rId3"/>
    <p:sldId id="716" r:id="rId4"/>
    <p:sldId id="634" r:id="rId5"/>
    <p:sldId id="677" r:id="rId6"/>
    <p:sldId id="723" r:id="rId7"/>
    <p:sldId id="722" r:id="rId8"/>
    <p:sldId id="717" r:id="rId9"/>
    <p:sldId id="676" r:id="rId10"/>
    <p:sldId id="726" r:id="rId11"/>
    <p:sldId id="729" r:id="rId12"/>
    <p:sldId id="730" r:id="rId13"/>
    <p:sldId id="731" r:id="rId14"/>
    <p:sldId id="732" r:id="rId15"/>
    <p:sldId id="696" r:id="rId16"/>
    <p:sldId id="658" r:id="rId17"/>
    <p:sldId id="643" r:id="rId18"/>
    <p:sldId id="636" r:id="rId19"/>
    <p:sldId id="733" r:id="rId20"/>
    <p:sldId id="698" r:id="rId21"/>
    <p:sldId id="650" r:id="rId22"/>
    <p:sldId id="727" r:id="rId23"/>
    <p:sldId id="649" r:id="rId24"/>
    <p:sldId id="728" r:id="rId25"/>
    <p:sldId id="651" r:id="rId26"/>
    <p:sldId id="652" r:id="rId27"/>
    <p:sldId id="653" r:id="rId28"/>
    <p:sldId id="655" r:id="rId29"/>
    <p:sldId id="656" r:id="rId30"/>
    <p:sldId id="654" r:id="rId31"/>
    <p:sldId id="657" r:id="rId32"/>
    <p:sldId id="734" r:id="rId33"/>
    <p:sldId id="690" r:id="rId34"/>
    <p:sldId id="697" r:id="rId35"/>
    <p:sldId id="691" r:id="rId36"/>
    <p:sldId id="692" r:id="rId37"/>
    <p:sldId id="693" r:id="rId38"/>
    <p:sldId id="694" r:id="rId39"/>
    <p:sldId id="695" r:id="rId40"/>
    <p:sldId id="699" r:id="rId41"/>
    <p:sldId id="704" r:id="rId42"/>
    <p:sldId id="700" r:id="rId43"/>
    <p:sldId id="701" r:id="rId44"/>
    <p:sldId id="702" r:id="rId45"/>
    <p:sldId id="703" r:id="rId46"/>
    <p:sldId id="648" r:id="rId47"/>
    <p:sldId id="662" r:id="rId48"/>
    <p:sldId id="663" r:id="rId49"/>
    <p:sldId id="665" r:id="rId50"/>
    <p:sldId id="66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97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5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3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69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3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5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11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18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8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0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290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48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6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583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2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968479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291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523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 dissimilarity matrix contains the differences between each case </a:t>
            </a:r>
            <a:r>
              <a:rPr lang="en-US" i="1" dirty="0">
                <a:latin typeface="+mn-lt"/>
              </a:rPr>
              <a:t>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 and every other case </a:t>
            </a:r>
            <a:r>
              <a:rPr lang="en-US" i="1" dirty="0" err="1">
                <a:latin typeface="+mn-lt"/>
              </a:rPr>
              <a:t>x’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</a:t>
            </a:r>
            <a:r>
              <a:rPr lang="en-US" i="1" dirty="0">
                <a:latin typeface="+mn-lt"/>
              </a:rPr>
              <a:t> d(x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x’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)</a:t>
            </a:r>
            <a:endParaRPr lang="en-US" sz="2800" i="1" baseline="-25000" dirty="0">
              <a:latin typeface="+mn-lt"/>
            </a:endParaRPr>
          </a:p>
          <a:p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  <a:p>
            <a:r>
              <a:rPr lang="en-US" dirty="0">
                <a:latin typeface="+mn-lt"/>
              </a:rPr>
              <a:t>In many practical situations only need measure for closest neighbors   </a:t>
            </a:r>
          </a:p>
          <a:p>
            <a:pPr lvl="1"/>
            <a:r>
              <a:rPr lang="en-US" dirty="0">
                <a:latin typeface="+mn-lt"/>
              </a:rPr>
              <a:t>Construct graph of </a:t>
            </a:r>
            <a:r>
              <a:rPr lang="en-US" b="1" dirty="0">
                <a:latin typeface="+mn-lt"/>
              </a:rPr>
              <a:t>nearest neighbors     </a:t>
            </a:r>
          </a:p>
          <a:p>
            <a:pPr lvl="1"/>
            <a:r>
              <a:rPr lang="en-US" dirty="0">
                <a:latin typeface="+mn-lt"/>
              </a:rPr>
              <a:t>Only compute and store measure for edges between nearest neighbors    </a:t>
            </a:r>
          </a:p>
          <a:p>
            <a:r>
              <a:rPr lang="en-US" dirty="0">
                <a:latin typeface="+mn-lt"/>
              </a:rPr>
              <a:t>Ways to define nearest neighbor      </a:t>
            </a:r>
          </a:p>
          <a:p>
            <a:pPr lvl="1"/>
            <a:r>
              <a:rPr lang="en-US" dirty="0">
                <a:latin typeface="+mn-lt"/>
              </a:rPr>
              <a:t>Neighbors within radius </a:t>
            </a:r>
            <a:r>
              <a:rPr lang="en-US" b="1" dirty="0">
                <a:latin typeface="+mn-lt"/>
              </a:rPr>
              <a:t>r</a:t>
            </a:r>
          </a:p>
          <a:p>
            <a:pPr lvl="1"/>
            <a:r>
              <a:rPr lang="en-US" dirty="0">
                <a:latin typeface="+mn-lt"/>
              </a:rPr>
              <a:t>Nearest </a:t>
            </a:r>
            <a:r>
              <a:rPr lang="en-US" b="1" dirty="0">
                <a:latin typeface="+mn-lt"/>
              </a:rPr>
              <a:t>k </a:t>
            </a:r>
            <a:r>
              <a:rPr lang="en-US" dirty="0">
                <a:latin typeface="+mn-lt"/>
              </a:rPr>
              <a:t>neighbors     </a:t>
            </a:r>
            <a:endParaRPr lang="en-US" b="1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936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48DED-98F8-A31E-5342-F683E842C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62" y="1398559"/>
            <a:ext cx="5263486" cy="5379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/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Nearest neighbors within a fixed radius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Need to select a radius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Connectivity increases with radius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𝑠𝑝𝑎𝑠𝑒𝑟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𝑑𝑖𝑠𝑐𝑜𝑛𝑛𝑒𝑐𝑡𝑒𝑑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blipFill>
                <a:blip r:embed="rId4"/>
                <a:stretch>
                  <a:fillRect l="-1965" t="-1549" r="-4367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9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/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Nearest neighbors within a fixed number of neighbors, </a:t>
                </a:r>
                <a:r>
                  <a:rPr lang="en-US" sz="2800" i="1" dirty="0"/>
                  <a:t>k</a:t>
                </a:r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Need to select </a:t>
                </a:r>
                <a:r>
                  <a:rPr lang="en-US" sz="2800" i="1" dirty="0"/>
                  <a:t>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Connectivity increases with </a:t>
                </a:r>
                <a:r>
                  <a:rPr lang="en-US" sz="2800" i="1" dirty="0"/>
                  <a:t>k</a:t>
                </a:r>
                <a:r>
                  <a:rPr lang="en-US" sz="2800" dirty="0"/>
                  <a:t>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𝑠𝑝𝑎𝑠𝑒𝑟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No disconnected graphs!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blipFill>
                <a:blip r:embed="rId3"/>
                <a:stretch>
                  <a:fillRect l="-1965" t="-1549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97319D1-4DCF-AFF0-425A-78BBDE86D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349" y="1319284"/>
            <a:ext cx="5225962" cy="54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Afinity</a:t>
            </a:r>
            <a:r>
              <a:rPr lang="en-US" sz="4400" dirty="0"/>
              <a:t>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5801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</a:t>
            </a:r>
            <a:r>
              <a:rPr lang="en-US">
                <a:latin typeface="+mn-lt"/>
              </a:rPr>
              <a:t>a mapping </a:t>
            </a:r>
            <a:r>
              <a:rPr lang="en-US" dirty="0">
                <a:latin typeface="+mn-lt"/>
              </a:rPr>
              <a:t>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many situations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</a:t>
            </a:r>
          </a:p>
          <a:p>
            <a:pPr lvl="1"/>
            <a:r>
              <a:rPr lang="en-US" dirty="0">
                <a:latin typeface="+mn-lt"/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dirty="0">
                <a:latin typeface="+mn-lt"/>
              </a:rPr>
              <a:t>No need to specify number of clusters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b="1" dirty="0">
                <a:latin typeface="+mn-lt"/>
              </a:rPr>
              <a:t>Responsibility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r(</a:t>
            </a:r>
            <a:r>
              <a:rPr lang="en-US" i="1" dirty="0" err="1">
                <a:latin typeface="+mn-lt"/>
              </a:rPr>
              <a:t>i,k</a:t>
            </a:r>
            <a:r>
              <a:rPr lang="en-US" i="1" dirty="0">
                <a:latin typeface="+mn-lt"/>
              </a:rPr>
              <a:t>),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of sample</a:t>
            </a:r>
            <a:r>
              <a:rPr lang="en-US" i="1" dirty="0">
                <a:latin typeface="+mn-lt"/>
              </a:rPr>
              <a:t> k </a:t>
            </a:r>
            <a:r>
              <a:rPr lang="en-US" dirty="0">
                <a:latin typeface="+mn-lt"/>
              </a:rPr>
              <a:t>to be the </a:t>
            </a:r>
            <a:r>
              <a:rPr lang="en-US" b="1" dirty="0">
                <a:latin typeface="+mn-lt"/>
              </a:rPr>
              <a:t>exemplar </a:t>
            </a:r>
            <a:r>
              <a:rPr lang="en-US" dirty="0">
                <a:latin typeface="+mn-lt"/>
              </a:rPr>
              <a:t>of sample </a:t>
            </a:r>
            <a:r>
              <a:rPr lang="en-US" i="1" dirty="0" err="1">
                <a:latin typeface="+mn-lt"/>
              </a:rPr>
              <a:t>i</a:t>
            </a:r>
            <a:endParaRPr lang="en-US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Availability, </a:t>
            </a:r>
            <a:r>
              <a:rPr lang="en-US" i="1" dirty="0">
                <a:latin typeface="+mn-lt"/>
              </a:rPr>
              <a:t>a(</a:t>
            </a:r>
            <a:r>
              <a:rPr lang="en-US" i="1" dirty="0" err="1">
                <a:latin typeface="+mn-lt"/>
              </a:rPr>
              <a:t>i,k</a:t>
            </a:r>
            <a:r>
              <a:rPr lang="en-US" i="1" dirty="0">
                <a:latin typeface="+mn-lt"/>
              </a:rPr>
              <a:t>), </a:t>
            </a:r>
            <a:r>
              <a:rPr lang="en-US" dirty="0">
                <a:latin typeface="+mn-lt"/>
              </a:rPr>
              <a:t>of sample </a:t>
            </a:r>
            <a:r>
              <a:rPr lang="en-US" i="1" dirty="0">
                <a:latin typeface="+mn-lt"/>
              </a:rPr>
              <a:t>k </a:t>
            </a:r>
            <a:r>
              <a:rPr lang="en-US" dirty="0">
                <a:latin typeface="+mn-lt"/>
              </a:rPr>
              <a:t>to be a member of cluster with exemplar </a:t>
            </a:r>
            <a:r>
              <a:rPr lang="en-US" i="1" dirty="0" err="1">
                <a:latin typeface="+mn-lt"/>
              </a:rPr>
              <a:t>i</a:t>
            </a:r>
            <a:endParaRPr lang="en-US" i="1" dirty="0">
              <a:latin typeface="+mn-lt"/>
            </a:endParaRPr>
          </a:p>
          <a:p>
            <a:r>
              <a:rPr lang="en-US" sz="2400" dirty="0">
                <a:latin typeface="+mn-lt"/>
              </a:rPr>
              <a:t>Exemplar p</a:t>
            </a:r>
            <a:r>
              <a:rPr lang="en-US" dirty="0">
                <a:latin typeface="+mn-lt"/>
              </a:rPr>
              <a:t>oints are central nodes on a </a:t>
            </a:r>
            <a:r>
              <a:rPr lang="en-US" b="1" dirty="0">
                <a:latin typeface="+mn-lt"/>
              </a:rPr>
              <a:t>graph component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in component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 the affinity clustering algorithm, graph nodes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to node</a:t>
                </a:r>
                <a:r>
                  <a:rPr lang="en-US" i="1" dirty="0">
                    <a:latin typeface="+mn-lt"/>
                  </a:rPr>
                  <a:t> k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to node</a:t>
                </a:r>
                <a:r>
                  <a:rPr lang="en-US" i="1" dirty="0">
                    <a:latin typeface="+mn-lt"/>
                  </a:rPr>
                  <a:t> k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Density-Based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637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 proposed,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Clustering in High Dimensions and</a:t>
            </a:r>
            <a:br>
              <a:rPr lang="en-US" sz="4400" dirty="0"/>
            </a:br>
            <a:r>
              <a:rPr lang="en-US" sz="4400" dirty="0">
                <a:latin typeface="Script MT Bold" panose="03040602040607080904" pitchFamily="66" charset="0"/>
              </a:rPr>
              <a:t>The Curse of Dimensionality!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9310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r>
              <a:rPr lang="en-US" dirty="0">
                <a:latin typeface="+mn-lt"/>
              </a:rPr>
              <a:t>DBSCAN still in use today</a:t>
            </a:r>
          </a:p>
          <a:p>
            <a:r>
              <a:rPr lang="en-US" dirty="0">
                <a:latin typeface="+mn-lt"/>
              </a:rPr>
              <a:t>Many variations created</a:t>
            </a:r>
          </a:p>
          <a:p>
            <a:r>
              <a:rPr lang="en-US" dirty="0">
                <a:latin typeface="+mn-lt"/>
              </a:rPr>
              <a:t>DBSCAN 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DBSCAN finds a </a:t>
            </a:r>
            <a:r>
              <a:rPr lang="en-US" b="1" dirty="0">
                <a:latin typeface="+mn-lt"/>
              </a:rPr>
              <a:t>graph of nearest neighbors</a:t>
            </a:r>
          </a:p>
          <a:p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r>
              <a:rPr lang="en-US" dirty="0">
                <a:latin typeface="+mn-lt"/>
              </a:rPr>
              <a:t>Graph edge is bidirectional if both points are core</a:t>
            </a:r>
          </a:p>
          <a:p>
            <a:r>
              <a:rPr lang="en-US" dirty="0">
                <a:latin typeface="+mn-lt"/>
              </a:rPr>
              <a:t>Graph edges from core to reachable non-core point are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2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DBSCAN algorithm</a:t>
            </a:r>
          </a:p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14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overcome the limitations of DBSCAN?</a:t>
            </a:r>
          </a:p>
          <a:p>
            <a:r>
              <a:rPr lang="en-US" dirty="0">
                <a:latin typeface="+mn-lt"/>
              </a:rPr>
              <a:t>Optimized for uniform density clusters</a:t>
            </a:r>
          </a:p>
          <a:p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Core distance </a:t>
                </a:r>
                <a:r>
                  <a:rPr lang="en-US" dirty="0">
                    <a:latin typeface="+mn-lt"/>
                  </a:rPr>
                  <a:t>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Reachability distance </a:t>
                </a:r>
                <a:r>
                  <a:rPr lang="en-US" dirty="0">
                    <a:latin typeface="+mn-lt"/>
                  </a:rPr>
                  <a:t>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90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Spectral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162039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8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  <a:br>
              <a:rPr lang="en-US" sz="4000" dirty="0">
                <a:latin typeface="+mn-lt"/>
                <a:cs typeface="Segoe UI" panose="020B0502040204020203" pitchFamily="34" charset="0"/>
              </a:rPr>
            </a:b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is a </a:t>
                </a:r>
                <a:r>
                  <a:rPr lang="en-US" sz="2800" b="1" dirty="0">
                    <a:cs typeface="Segoe UI" panose="020B0502040204020203" pitchFamily="34" charset="0"/>
                  </a:rPr>
                  <a:t>matrix factorization </a:t>
                </a:r>
                <a:r>
                  <a:rPr lang="en-US" sz="2800" dirty="0">
                    <a:cs typeface="Segoe UI" panose="020B0502040204020203" pitchFamily="34" charset="0"/>
                  </a:rPr>
                  <a:t>method 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i="1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Factorize the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matrix of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eigenvectors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diagonal matrix with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400" dirty="0">
                    <a:cs typeface="Segoe UI" panose="020B0502040204020203" pitchFamily="34" charset="0"/>
                  </a:rPr>
                  <a:t>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define the </a:t>
                </a:r>
                <a:r>
                  <a:rPr lang="en-US" sz="2400" b="1" dirty="0">
                    <a:cs typeface="Segoe UI" panose="020B0502040204020203" pitchFamily="34" charset="0"/>
                  </a:rPr>
                  <a:t>spectrum </a:t>
                </a:r>
                <a:r>
                  <a:rPr lang="en-US" sz="2400" dirty="0">
                    <a:cs typeface="Segoe UI" panose="020B0502040204020203" pitchFamily="34" charset="0"/>
                  </a:rPr>
                  <a:t>of the matrix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 </a:t>
                </a:r>
                <a:r>
                  <a:rPr lang="en-US" sz="2800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to a new coordinate system  </a:t>
                </a:r>
              </a:p>
              <a:p>
                <a:pPr lvl="1"/>
                <a:r>
                  <a:rPr lang="en-US" sz="2400" b="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orthogonal basis of the coordinate system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scaling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onto the basis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projected components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have no dependency in the orthogonal coordinate system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  <a:blipFill>
                <a:blip r:embed="rId2"/>
                <a:stretch>
                  <a:fillRect l="-1058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:r>
                  <a:rPr lang="en-US" sz="2800" i="1" dirty="0">
                    <a:cs typeface="Segoe UI" panose="020B0502040204020203" pitchFamily="34" charset="0"/>
                  </a:rPr>
                  <a:t>A:</a:t>
                </a: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Then, an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eigenvalue,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𝝀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cs typeface="Segoe UI" panose="020B0502040204020203" pitchFamily="34" charset="0"/>
                  </a:rPr>
                  <a:t>  and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eigenvector,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𝒙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 </a:t>
                </a:r>
                <a:r>
                  <a:rPr lang="en-US" sz="2800" dirty="0">
                    <a:cs typeface="Segoe UI" panose="020B0502040204020203" pitchFamily="34" charset="0"/>
                  </a:rPr>
                  <a:t>of </a:t>
                </a:r>
                <a:r>
                  <a:rPr lang="en-US" sz="2800" i="1" dirty="0"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cs typeface="Segoe UI" panose="020B0502040204020203" pitchFamily="34" charset="0"/>
                  </a:rPr>
                  <a:t> have the property: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  <a:blipFill>
                <a:blip r:embed="rId2"/>
                <a:stretch>
                  <a:fillRect l="-1058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30" y="2652320"/>
            <a:ext cx="4475709" cy="2267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8" y="5603534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6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80" y="283708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4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90847"/>
            <a:ext cx="11525250" cy="54849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cs typeface="Segoe UI" panose="020B0502040204020203" pitchFamily="34" charset="0"/>
              </a:rPr>
              <a:t>Eigenvalues</a:t>
            </a:r>
            <a:r>
              <a:rPr lang="en-US" sz="2800" dirty="0"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cs typeface="Segoe UI" panose="020B0502040204020203" pitchFamily="34" charset="0"/>
              </a:rPr>
              <a:t>determinant</a:t>
            </a:r>
            <a:r>
              <a:rPr lang="en-US" sz="2800" dirty="0"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96" y="283306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96" y="4004750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33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5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1223"/>
            <a:ext cx="11525250" cy="53945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 </a:t>
            </a:r>
            <a:r>
              <a:rPr lang="en-US" sz="2800" b="1" dirty="0"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568" y="3317869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54" y="3888936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4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59957"/>
            <a:ext cx="11525250" cy="54158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eigenvector is to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599" y="2739177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22" y="3363339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88" y="4180520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of any eigenvector is constrained to 1.0: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20" y="238647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2" y="5581270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</a:t>
            </a:r>
            <a:r>
              <a:rPr lang="en-US" b="1" dirty="0">
                <a:latin typeface="+mn-lt"/>
              </a:rPr>
              <a:t>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Generally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– faster algorithm! </a:t>
            </a:r>
          </a:p>
          <a:p>
            <a:pPr lvl="1"/>
            <a:r>
              <a:rPr lang="en-US" dirty="0">
                <a:latin typeface="+mn-lt"/>
              </a:rPr>
              <a:t>Need not be symmetric  </a:t>
            </a:r>
          </a:p>
        </p:txBody>
      </p:sp>
    </p:spTree>
    <p:extLst>
      <p:ext uri="{BB962C8B-B14F-4D97-AF65-F5344CB8AC3E}">
        <p14:creationId xmlns:p14="http://schemas.microsoft.com/office/powerpoint/2010/main" val="38049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n-dimensional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1077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partition graph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</a:t>
                </a:r>
                <a:r>
                  <a:rPr lang="en-US" b="1" dirty="0">
                    <a:latin typeface="+mn-lt"/>
                  </a:rPr>
                  <a:t>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of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3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a </a:t>
                </a:r>
                <a:r>
                  <a:rPr lang="en-US" b="1" dirty="0">
                    <a:latin typeface="+mn-lt"/>
                  </a:rPr>
                  <a:t>single graph component </a:t>
                </a:r>
                <a:r>
                  <a:rPr lang="en-US" dirty="0">
                    <a:latin typeface="+mn-lt"/>
                  </a:rPr>
                  <a:t>the smallest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the corresponding eigenvector is all 1’,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sz="170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700">
                    <a:latin typeface="+mn-lt"/>
                  </a:rPr>
                  <a:t>For </a:t>
                </a:r>
                <a:r>
                  <a:rPr lang="en-US" sz="1700" dirty="0">
                    <a:latin typeface="+mn-lt"/>
                  </a:rPr>
                  <a:t>a comprehensive treatment of graph partitioning and the graph Laplacian, see</a:t>
                </a:r>
                <a:r>
                  <a:rPr lang="en-US" sz="1700" dirty="0">
                    <a:latin typeface="+mn-lt"/>
                    <a:hlinkClick r:id="rId3"/>
                  </a:rPr>
                  <a:t> Networks, second edition, Newman, Oxford, 2019</a:t>
                </a:r>
                <a:endParaRPr lang="en-US" sz="17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4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2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and using matrix form we find: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6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From this factorization,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are eigenvectors!</a:t>
                </a: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clustering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by k eigenvectors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Apply clustering algorithm to eigenvectors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 of the Laplacian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1407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size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Graph-Based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5273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pPr lvl="1"/>
            <a:r>
              <a:rPr lang="en-US" dirty="0">
                <a:latin typeface="+mn-lt"/>
              </a:rPr>
              <a:t>Observations (samples) are nodes </a:t>
            </a:r>
          </a:p>
          <a:p>
            <a:pPr lvl="1"/>
            <a:r>
              <a:rPr lang="en-US" dirty="0">
                <a:latin typeface="+mn-lt"/>
              </a:rPr>
              <a:t>Edges connect samples</a:t>
            </a:r>
          </a:p>
          <a:p>
            <a:pPr lvl="1"/>
            <a:r>
              <a:rPr lang="en-US" dirty="0">
                <a:latin typeface="+mn-lt"/>
              </a:rPr>
              <a:t>Edge weights are distance or similarity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Several commonly used classes of clustering algorithms are graph-based</a:t>
            </a:r>
          </a:p>
          <a:p>
            <a:pPr lvl="1"/>
            <a:r>
              <a:rPr lang="en-US" dirty="0">
                <a:latin typeface="+mn-lt"/>
              </a:rPr>
              <a:t>Hierarchical </a:t>
            </a:r>
          </a:p>
          <a:p>
            <a:pPr lvl="1"/>
            <a:r>
              <a:rPr lang="en-US" dirty="0">
                <a:latin typeface="+mn-lt"/>
              </a:rPr>
              <a:t>Affinity clustering</a:t>
            </a:r>
          </a:p>
          <a:p>
            <a:pPr lvl="1"/>
            <a:r>
              <a:rPr lang="en-US" dirty="0">
                <a:latin typeface="+mn-lt"/>
              </a:rPr>
              <a:t>Density clustering </a:t>
            </a:r>
          </a:p>
          <a:p>
            <a:pPr lvl="1"/>
            <a:r>
              <a:rPr lang="en-US" dirty="0">
                <a:latin typeface="+mn-lt"/>
              </a:rPr>
              <a:t>Spectral clustering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  <a:endParaRPr lang="en-US" sz="2800" i="1" baseline="-250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dense </a:t>
                </a:r>
                <a:r>
                  <a:rPr lang="en-US" b="1" dirty="0">
                    <a:latin typeface="+mn-lt"/>
                  </a:rPr>
                  <a:t>computationally intensive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memory intensive representation: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How can we do better?    </a:t>
                </a:r>
              </a:p>
              <a:p>
                <a:r>
                  <a:rPr lang="en-US" b="1" dirty="0">
                    <a:latin typeface="+mn-lt"/>
                  </a:rPr>
                  <a:t>Use a sparse graph representation!</a:t>
                </a:r>
              </a:p>
              <a:p>
                <a:pPr marL="0" indent="0">
                  <a:buNone/>
                </a:pPr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  <a:blipFill>
                <a:blip r:embed="rId3"/>
                <a:stretch>
                  <a:fillRect l="-1111" t="-1876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2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18843</TotalTime>
  <Words>2895</Words>
  <Application>Microsoft Office PowerPoint</Application>
  <PresentationFormat>Widescreen</PresentationFormat>
  <Paragraphs>476</Paragraphs>
  <Slides>49</Slides>
  <Notes>36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Clustering Models Part 2</vt:lpstr>
      <vt:lpstr>Clustering in High Dimensions and The Curse of Dimensionality!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Graph-Based Clustering Models</vt:lpstr>
      <vt:lpstr>Graph Based Clustering Models </vt:lpstr>
      <vt:lpstr>Scaling distance and similarity measures</vt:lpstr>
      <vt:lpstr>Scaling distance and similarity measures</vt:lpstr>
      <vt:lpstr>Scaling distance and similarity measures</vt:lpstr>
      <vt:lpstr>Scaling distance and similarity measures</vt:lpstr>
      <vt:lpstr>Afinity-Based Clustering Models</vt:lpstr>
      <vt:lpstr>Affinity Clustering </vt:lpstr>
      <vt:lpstr>Affinity Clustering </vt:lpstr>
      <vt:lpstr>Affinity Clustering </vt:lpstr>
      <vt:lpstr>Affinity Clustering </vt:lpstr>
      <vt:lpstr>Density-Based Clustering Models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Spectral Clustering Models</vt:lpstr>
      <vt:lpstr>Review of Eigenvalues and Eigenvectors </vt:lpstr>
      <vt:lpstr>Review of Eigenvalues and Eigenvectors</vt:lpstr>
      <vt:lpstr>Review of Eigenvalues and Eigenvectors</vt:lpstr>
      <vt:lpstr>Review of Eigenvalues</vt:lpstr>
      <vt:lpstr>Review of Eigenvalues and Eigenvectors</vt:lpstr>
      <vt:lpstr>Review of Eigenvalues and Eigenvectors</vt:lpstr>
      <vt:lpstr>Review of Eigenvalues and Eigenvectors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756</cp:revision>
  <dcterms:created xsi:type="dcterms:W3CDTF">2020-07-25T22:15:22Z</dcterms:created>
  <dcterms:modified xsi:type="dcterms:W3CDTF">2023-07-18T17:08:45Z</dcterms:modified>
</cp:coreProperties>
</file>