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75" r:id="rId2"/>
    <p:sldId id="342" r:id="rId3"/>
    <p:sldId id="343" r:id="rId4"/>
    <p:sldId id="400" r:id="rId5"/>
    <p:sldId id="380" r:id="rId6"/>
    <p:sldId id="344" r:id="rId7"/>
    <p:sldId id="346" r:id="rId8"/>
    <p:sldId id="350" r:id="rId9"/>
    <p:sldId id="351" r:id="rId10"/>
    <p:sldId id="353" r:id="rId11"/>
    <p:sldId id="352" r:id="rId12"/>
    <p:sldId id="363" r:id="rId13"/>
    <p:sldId id="366" r:id="rId14"/>
    <p:sldId id="367" r:id="rId15"/>
    <p:sldId id="368" r:id="rId16"/>
    <p:sldId id="345" r:id="rId17"/>
    <p:sldId id="370" r:id="rId18"/>
    <p:sldId id="347" r:id="rId19"/>
    <p:sldId id="371" r:id="rId20"/>
    <p:sldId id="348" r:id="rId21"/>
    <p:sldId id="372" r:id="rId22"/>
    <p:sldId id="349" r:id="rId23"/>
    <p:sldId id="373" r:id="rId24"/>
    <p:sldId id="374" r:id="rId25"/>
    <p:sldId id="402" r:id="rId26"/>
    <p:sldId id="354" r:id="rId27"/>
    <p:sldId id="381" r:id="rId28"/>
    <p:sldId id="355" r:id="rId29"/>
    <p:sldId id="356" r:id="rId30"/>
    <p:sldId id="383" r:id="rId31"/>
    <p:sldId id="386" r:id="rId32"/>
    <p:sldId id="387" r:id="rId33"/>
    <p:sldId id="388" r:id="rId34"/>
    <p:sldId id="390" r:id="rId35"/>
    <p:sldId id="391" r:id="rId36"/>
    <p:sldId id="392" r:id="rId37"/>
    <p:sldId id="393" r:id="rId38"/>
    <p:sldId id="399" r:id="rId39"/>
    <p:sldId id="395" r:id="rId40"/>
    <p:sldId id="397" r:id="rId41"/>
    <p:sldId id="398" r:id="rId42"/>
    <p:sldId id="379" r:id="rId43"/>
    <p:sldId id="378" r:id="rId44"/>
    <p:sldId id="40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vldb.org/conf/1994/P487.PDF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citeseerx.ist.psu.edu/viewdoc/download?doi=10.1.1.456.6365&amp;rep=rep1&amp;type=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article/10.1023/B:DAMI.0000005258.31418.83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59" y="1146230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Association Rules and 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Frequent Item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557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4417" y="4945785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097" y="1208868"/>
            <a:ext cx="11398101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is based on the properties of sets  </a:t>
            </a:r>
          </a:p>
          <a:p>
            <a:r>
              <a:rPr lang="en-US" dirty="0" err="1"/>
              <a:t>Apriori</a:t>
            </a:r>
            <a:r>
              <a:rPr lang="en-US" dirty="0"/>
              <a:t> algorithm proposed by </a:t>
            </a:r>
            <a:r>
              <a:rPr lang="en-US" dirty="0">
                <a:hlinkClick r:id="rId2"/>
              </a:rPr>
              <a:t>Agrawal and Srikant (1994</a:t>
            </a:r>
            <a:r>
              <a:rPr lang="en-US" dirty="0"/>
              <a:t>)  </a:t>
            </a:r>
          </a:p>
          <a:p>
            <a:r>
              <a:rPr lang="en-US" dirty="0"/>
              <a:t>Algorithm relies on the </a:t>
            </a:r>
            <a:r>
              <a:rPr lang="en-US" b="1" i="1" dirty="0"/>
              <a:t>downward closure lemma </a:t>
            </a:r>
            <a:r>
              <a:rPr lang="en-US" dirty="0"/>
              <a:t>of sets: </a:t>
            </a:r>
          </a:p>
          <a:p>
            <a:pPr marL="457200" lvl="1" indent="0">
              <a:buNone/>
            </a:pPr>
            <a:r>
              <a:rPr lang="en-US" altLang="en-US" sz="2800" i="1" dirty="0">
                <a:solidFill>
                  <a:srgbClr val="202122"/>
                </a:solidFill>
                <a:cs typeface="Arial" panose="020B0604020202020204" pitchFamily="34" charset="0"/>
              </a:rPr>
              <a:t>All subsets of a frequent set must also be frequent </a:t>
            </a:r>
            <a:endParaRPr lang="en-US" altLang="en-US" sz="2800" dirty="0">
              <a:solidFill>
                <a:srgbClr val="202122"/>
              </a:solidFill>
              <a:cs typeface="Arial" panose="020B0604020202020204" pitchFamily="34" charset="0"/>
            </a:endParaRPr>
          </a:p>
          <a:p>
            <a:pPr marL="228600" lvl="1"/>
            <a:r>
              <a:rPr lang="en-US" altLang="en-US" sz="2800" dirty="0"/>
              <a:t>Downward closure property is also know as the </a:t>
            </a:r>
            <a:r>
              <a:rPr lang="en-US" altLang="en-US" sz="2800" b="1" dirty="0"/>
              <a:t>monotonicity property</a:t>
            </a:r>
          </a:p>
          <a:p>
            <a:pPr marL="228600" lvl="1"/>
            <a:r>
              <a:rPr lang="en-US" altLang="en-US" sz="2800" dirty="0"/>
              <a:t>In other words, all subsets must be at least as frequent as the set</a:t>
            </a:r>
            <a:endParaRPr lang="en-US" sz="2800" i="1" dirty="0"/>
          </a:p>
          <a:p>
            <a:r>
              <a:rPr lang="en-US" dirty="0"/>
              <a:t>The downward closure lemma ensures that we only need only consider frequent subsets when testing frequent item sets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of </a:t>
                </a:r>
                <a:r>
                  <a:rPr lang="en-US" dirty="0" err="1"/>
                  <a:t>apriori</a:t>
                </a:r>
                <a:r>
                  <a:rPr lang="en-US" dirty="0"/>
                  <a:t> algorithm: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the frequency cutoff level,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Scan the market baskets and count the frequency of the items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items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items with frequency above cutoff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Using the frequent items count pairs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Filter pair sets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Frequency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retain only items with sufficient frequency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Continue to larger item sets,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3, 4, 5,…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only smaller item sets with sufficient frequency  </a:t>
                </a:r>
              </a:p>
              <a:p>
                <a:pPr lvl="1"/>
                <a:r>
                  <a:rPr lang="en-US" dirty="0"/>
                  <a:t>Create union with frequent item subsets </a:t>
                </a:r>
              </a:p>
              <a:p>
                <a:pPr marL="0" indent="0">
                  <a:buNone/>
                </a:pPr>
                <a:r>
                  <a:rPr lang="en-US" dirty="0"/>
                  <a:t>Notice, the number of item sets is reduced at each step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0107" y="1208868"/>
                <a:ext cx="11297092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522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First pass find frequent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2041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290E470B-D676-4680-A4FC-342E153F9B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4811709"/>
              </p:ext>
            </p:extLst>
          </p:nvPr>
        </p:nvGraphicFramePr>
        <p:xfrm>
          <a:off x="4407786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391739"/>
              </p:ext>
            </p:extLst>
          </p:nvPr>
        </p:nvGraphicFramePr>
        <p:xfrm>
          <a:off x="8463516" y="3577023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DD6EE663-19AD-4043-B321-DDC1B0686EAB}"/>
              </a:ext>
            </a:extLst>
          </p:cNvPr>
          <p:cNvSpPr/>
          <p:nvPr/>
        </p:nvSpPr>
        <p:spPr>
          <a:xfrm>
            <a:off x="2749106" y="4210493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E44C08-C2AE-4427-9CF7-20D1C9DE562A}"/>
              </a:ext>
            </a:extLst>
          </p:cNvPr>
          <p:cNvSpPr txBox="1"/>
          <p:nvPr/>
        </p:nvSpPr>
        <p:spPr>
          <a:xfrm>
            <a:off x="2749106" y="4710224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Frequency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043F2A3-37E5-4295-86A1-EF7C7E542AD1}"/>
              </a:ext>
            </a:extLst>
          </p:cNvPr>
          <p:cNvSpPr/>
          <p:nvPr/>
        </p:nvSpPr>
        <p:spPr>
          <a:xfrm>
            <a:off x="6780618" y="4221947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EEAF1A-A546-4D6A-A5D9-5A17EF672F45}"/>
              </a:ext>
            </a:extLst>
          </p:cNvPr>
          <p:cNvSpPr txBox="1"/>
          <p:nvPr/>
        </p:nvSpPr>
        <p:spPr>
          <a:xfrm>
            <a:off x="6780618" y="4721678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44025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/>
      <p:bldP spid="10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1112875"/>
            <a:ext cx="11325779" cy="148855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Second pass find frequent item pairs for frequent items</a:t>
            </a:r>
          </a:p>
          <a:p>
            <a:r>
              <a:rPr lang="en-US" dirty="0"/>
              <a:t>Filter on frequency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422970"/>
              </p:ext>
            </p:extLst>
          </p:nvPr>
        </p:nvGraphicFramePr>
        <p:xfrm>
          <a:off x="355126" y="2672206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195811"/>
              </p:ext>
            </p:extLst>
          </p:nvPr>
        </p:nvGraphicFramePr>
        <p:xfrm>
          <a:off x="2962350" y="4805325"/>
          <a:ext cx="225823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68166"/>
              </p:ext>
            </p:extLst>
          </p:nvPr>
        </p:nvGraphicFramePr>
        <p:xfrm>
          <a:off x="5500183" y="2672206"/>
          <a:ext cx="2374611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778503"/>
              </p:ext>
            </p:extLst>
          </p:nvPr>
        </p:nvGraphicFramePr>
        <p:xfrm>
          <a:off x="9390951" y="2654375"/>
          <a:ext cx="2513419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07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2923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10" name="Arrow: Right 9">
            <a:extLst>
              <a:ext uri="{FF2B5EF4-FFF2-40B4-BE49-F238E27FC236}">
                <a16:creationId xmlns:a16="http://schemas.microsoft.com/office/drawing/2014/main" id="{9DB3FA1A-C741-4D6F-BB76-CAE88205F776}"/>
              </a:ext>
            </a:extLst>
          </p:cNvPr>
          <p:cNvSpPr/>
          <p:nvPr/>
        </p:nvSpPr>
        <p:spPr>
          <a:xfrm>
            <a:off x="2766254" y="3402661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D1106-534C-48AE-8CA2-88782074ED87}"/>
              </a:ext>
            </a:extLst>
          </p:cNvPr>
          <p:cNvSpPr txBox="1"/>
          <p:nvPr/>
        </p:nvSpPr>
        <p:spPr>
          <a:xfrm>
            <a:off x="3045851" y="3788503"/>
            <a:ext cx="18795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Pair Frequency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CDEF6ED-4E01-4CA1-8B63-F9C80A054630}"/>
              </a:ext>
            </a:extLst>
          </p:cNvPr>
          <p:cNvSpPr/>
          <p:nvPr/>
        </p:nvSpPr>
        <p:spPr>
          <a:xfrm>
            <a:off x="7976312" y="3429000"/>
            <a:ext cx="131312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93C00C-DA25-4451-8BCA-2E643B7BAFDE}"/>
              </a:ext>
            </a:extLst>
          </p:cNvPr>
          <p:cNvSpPr txBox="1"/>
          <p:nvPr/>
        </p:nvSpPr>
        <p:spPr>
          <a:xfrm>
            <a:off x="7874794" y="3928731"/>
            <a:ext cx="15161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Frequency</a:t>
            </a:r>
          </a:p>
        </p:txBody>
      </p:sp>
    </p:spTree>
    <p:extLst>
      <p:ext uri="{BB962C8B-B14F-4D97-AF65-F5344CB8AC3E}">
        <p14:creationId xmlns:p14="http://schemas.microsoft.com/office/powerpoint/2010/main" val="243489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2" grpId="0"/>
      <p:bldP spid="13" grpId="0" animBg="1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5"/>
            <a:ext cx="8240232" cy="14885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Third pass find frequent triple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FB9C339-5CCF-499E-A339-0D6B5F2EB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1888"/>
              </p:ext>
            </p:extLst>
          </p:nvPr>
        </p:nvGraphicFramePr>
        <p:xfrm>
          <a:off x="69561" y="2674948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12E003E5-CBBB-4BA2-88B3-8316F03A63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73934"/>
              </p:ext>
            </p:extLst>
          </p:nvPr>
        </p:nvGraphicFramePr>
        <p:xfrm>
          <a:off x="2429441" y="4822280"/>
          <a:ext cx="2526843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59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9125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tx1"/>
                          </a:solidFill>
                        </a:rPr>
                        <a:t>Frequncy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7AD748D1-109E-460F-894D-09EB05E3D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4619934"/>
              </p:ext>
            </p:extLst>
          </p:nvPr>
        </p:nvGraphicFramePr>
        <p:xfrm>
          <a:off x="6142722" y="3975082"/>
          <a:ext cx="2372996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8242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475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94623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1822282"/>
              </p:ext>
            </p:extLst>
          </p:nvPr>
        </p:nvGraphicFramePr>
        <p:xfrm>
          <a:off x="2429442" y="2128538"/>
          <a:ext cx="2526844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358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03258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794FCB-BD98-48BD-BB37-FFEA4C93D2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270421"/>
              </p:ext>
            </p:extLst>
          </p:nvPr>
        </p:nvGraphicFramePr>
        <p:xfrm>
          <a:off x="9639597" y="4654745"/>
          <a:ext cx="2383347" cy="76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2705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10642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C757E1CD-6717-4CA3-ADEE-7465DC05DE74}"/>
              </a:ext>
            </a:extLst>
          </p:cNvPr>
          <p:cNvSpPr/>
          <p:nvPr/>
        </p:nvSpPr>
        <p:spPr>
          <a:xfrm>
            <a:off x="5005729" y="4343620"/>
            <a:ext cx="1035347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17446C9-4604-4EBF-AD07-D1D230DE75E8}"/>
              </a:ext>
            </a:extLst>
          </p:cNvPr>
          <p:cNvSpPr txBox="1"/>
          <p:nvPr/>
        </p:nvSpPr>
        <p:spPr>
          <a:xfrm>
            <a:off x="4904083" y="4729462"/>
            <a:ext cx="1136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Compute Item Set </a:t>
            </a:r>
            <a:r>
              <a:rPr lang="en-US" sz="2000" dirty="0" err="1"/>
              <a:t>Frequncy</a:t>
            </a:r>
            <a:endParaRPr lang="en-US" sz="20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D3407691-7858-4E29-AC5D-47E17B8A49D8}"/>
              </a:ext>
            </a:extLst>
          </p:cNvPr>
          <p:cNvSpPr/>
          <p:nvPr/>
        </p:nvSpPr>
        <p:spPr>
          <a:xfrm>
            <a:off x="8617362" y="5038285"/>
            <a:ext cx="102223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08C5E8-1D46-44D6-AF86-B01DFB340D33}"/>
              </a:ext>
            </a:extLst>
          </p:cNvPr>
          <p:cNvSpPr txBox="1"/>
          <p:nvPr/>
        </p:nvSpPr>
        <p:spPr>
          <a:xfrm>
            <a:off x="8390271" y="5535715"/>
            <a:ext cx="13131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Filter on </a:t>
            </a:r>
            <a:r>
              <a:rPr lang="en-US" sz="2000" dirty="0" err="1"/>
              <a:t>Frequncy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88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13" grpId="0"/>
      <p:bldP spid="14" grpId="0" animBg="1"/>
      <p:bldP spid="1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112874"/>
            <a:ext cx="5555511" cy="275903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Apriori</a:t>
            </a:r>
            <a:r>
              <a:rPr lang="en-US" dirty="0"/>
              <a:t> algorithm example; s = 3</a:t>
            </a:r>
          </a:p>
          <a:p>
            <a:r>
              <a:rPr lang="en-US" dirty="0"/>
              <a:t>Start with all frequent item sets</a:t>
            </a:r>
          </a:p>
          <a:p>
            <a:r>
              <a:rPr lang="en-US" dirty="0"/>
              <a:t>Find all possible rule combinations from frequent item sets</a:t>
            </a:r>
          </a:p>
          <a:p>
            <a:r>
              <a:rPr lang="en-US" dirty="0"/>
              <a:t>Rule maps </a:t>
            </a:r>
            <a:r>
              <a:rPr lang="en-US" b="1" dirty="0"/>
              <a:t>antecedent</a:t>
            </a:r>
            <a:r>
              <a:rPr lang="en-US" dirty="0"/>
              <a:t> to its </a:t>
            </a:r>
            <a:r>
              <a:rPr lang="en-US" b="1" dirty="0"/>
              <a:t>consequent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6876EBE-07E8-43D2-B593-9F7ED8CB9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504551"/>
              </p:ext>
            </p:extLst>
          </p:nvPr>
        </p:nvGraphicFramePr>
        <p:xfrm>
          <a:off x="1066579" y="4039745"/>
          <a:ext cx="2541396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83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9308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5DC88E34-3EE5-44FD-810F-C212E6EA6C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582377"/>
              </p:ext>
            </p:extLst>
          </p:nvPr>
        </p:nvGraphicFramePr>
        <p:xfrm>
          <a:off x="6565606" y="1395227"/>
          <a:ext cx="4641110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352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0119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7466">
                  <a:extLst>
                    <a:ext uri="{9D8B030D-6E8A-4147-A177-3AD203B41FA5}">
                      <a16:colId xmlns:a16="http://schemas.microsoft.com/office/drawing/2014/main" val="16252156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E93829CA-4289-44C4-AEB6-0C79048CB909}"/>
              </a:ext>
            </a:extLst>
          </p:cNvPr>
          <p:cNvSpPr/>
          <p:nvPr/>
        </p:nvSpPr>
        <p:spPr>
          <a:xfrm>
            <a:off x="3776347" y="3976819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45959F-5CBB-40A2-AC50-550E5D0B2741}"/>
              </a:ext>
            </a:extLst>
          </p:cNvPr>
          <p:cNvSpPr txBox="1"/>
          <p:nvPr/>
        </p:nvSpPr>
        <p:spPr>
          <a:xfrm>
            <a:off x="3896833" y="4362661"/>
            <a:ext cx="21991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Derive rules</a:t>
            </a:r>
          </a:p>
        </p:txBody>
      </p:sp>
    </p:spTree>
    <p:extLst>
      <p:ext uri="{BB962C8B-B14F-4D97-AF65-F5344CB8AC3E}">
        <p14:creationId xmlns:p14="http://schemas.microsoft.com/office/powerpoint/2010/main" val="68193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Support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⊆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𝐷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is the count of occurrences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in database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the total number of transaction in the database </a:t>
                </a:r>
              </a:p>
              <a:p>
                <a:r>
                  <a:rPr lang="en-US" dirty="0"/>
                  <a:t>In words, support is the faction of transactions which include subset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is probability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occurs in a basket with range: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Higher support is higher probability of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in a basket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760458" cy="5447426"/>
              </a:xfrm>
              <a:blipFill>
                <a:blip r:embed="rId2"/>
                <a:stretch>
                  <a:fillRect l="-1133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3719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57200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Support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C31DD61C-DA15-42B1-A35E-FA4AD01D22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643623"/>
              </p:ext>
            </p:extLst>
          </p:nvPr>
        </p:nvGraphicFramePr>
        <p:xfrm>
          <a:off x="468249" y="2086726"/>
          <a:ext cx="2697411" cy="187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1695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8571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46019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</a:tbl>
          </a:graphicData>
        </a:graphic>
      </p:graphicFrame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34DB1A-6A41-4F7B-85B0-E94BF6E34317}"/>
              </a:ext>
            </a:extLst>
          </p:cNvPr>
          <p:cNvSpPr/>
          <p:nvPr/>
        </p:nvSpPr>
        <p:spPr>
          <a:xfrm>
            <a:off x="3398589" y="301627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328591" y="5125065"/>
            <a:ext cx="2697411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3E9DC74C-62E2-4C09-A280-726337F46E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22561"/>
              </p:ext>
            </p:extLst>
          </p:nvPr>
        </p:nvGraphicFramePr>
        <p:xfrm>
          <a:off x="6267194" y="2117829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4DEB09E1-CB0B-420F-8DD4-F8D4A5675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0548337"/>
              </p:ext>
            </p:extLst>
          </p:nvPr>
        </p:nvGraphicFramePr>
        <p:xfrm>
          <a:off x="468249" y="4170149"/>
          <a:ext cx="2697411" cy="2621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8811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78600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74334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Confidence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dirty="0"/>
                            <m:t>faction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of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transactions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which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include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dirty="0"/>
                            <m:t>subset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In other words, confidence is the probability that the rule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makes a correct prediction</a:t>
                </a:r>
              </a:p>
              <a:p>
                <a:r>
                  <a:rPr lang="en-US" dirty="0"/>
                  <a:t>Confidence in range: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𝐶𝑜𝑛𝑓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07" y="1208868"/>
                <a:ext cx="11339592" cy="5447426"/>
              </a:xfrm>
              <a:blipFill>
                <a:blip r:embed="rId2"/>
                <a:stretch>
                  <a:fillRect l="-1129" t="-24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036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Confidence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3C50D63A-3963-41CE-8E2E-F5C587990BDE}"/>
              </a:ext>
            </a:extLst>
          </p:cNvPr>
          <p:cNvSpPr/>
          <p:nvPr/>
        </p:nvSpPr>
        <p:spPr>
          <a:xfrm>
            <a:off x="3001039" y="3524865"/>
            <a:ext cx="2248185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174689"/>
              </p:ext>
            </p:extLst>
          </p:nvPr>
        </p:nvGraphicFramePr>
        <p:xfrm>
          <a:off x="5459214" y="1490921"/>
          <a:ext cx="5247772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112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738423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2004237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0.43/0.86=0.5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0.57/0.86=0.66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0.43/0.43=1.0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0.43/0.71=0.61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0.57/0.71=0.80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0.43/0.57=0.76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127315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8975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and Frequent Item Sets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/>
              <a:t>Originally, </a:t>
            </a:r>
            <a:r>
              <a:rPr lang="en-US" dirty="0"/>
              <a:t>association rules applied to market basket analysis </a:t>
            </a:r>
          </a:p>
          <a:p>
            <a:pPr lvl="1"/>
            <a:r>
              <a:rPr lang="en-US" dirty="0"/>
              <a:t>Retailers search database of transaction to find items commonly purchased together </a:t>
            </a:r>
          </a:p>
          <a:p>
            <a:r>
              <a:rPr lang="en-US" dirty="0"/>
              <a:t>Many applications of association rules</a:t>
            </a:r>
          </a:p>
          <a:p>
            <a:pPr lvl="1"/>
            <a:r>
              <a:rPr lang="en-US" dirty="0"/>
              <a:t>Identify sets of items customers are likely to buy in the same transaction </a:t>
            </a:r>
          </a:p>
          <a:p>
            <a:pPr lvl="1"/>
            <a:r>
              <a:rPr lang="en-US" dirty="0"/>
              <a:t>Find unusual commonality in text documents; e.g. plagiarism </a:t>
            </a:r>
          </a:p>
          <a:p>
            <a:pPr lvl="1"/>
            <a:r>
              <a:rPr lang="en-US" dirty="0"/>
              <a:t>Identify diseases from sets of common symptoms</a:t>
            </a:r>
          </a:p>
          <a:p>
            <a:pPr lvl="1"/>
            <a:r>
              <a:rPr lang="en-US" dirty="0"/>
              <a:t>Identify transaction patterns that imply fraud </a:t>
            </a:r>
          </a:p>
          <a:p>
            <a:pPr lvl="1"/>
            <a:r>
              <a:rPr lang="en-US" dirty="0"/>
              <a:t>Match IP addresses to messages</a:t>
            </a:r>
          </a:p>
          <a:p>
            <a:pPr lvl="1"/>
            <a:r>
              <a:rPr lang="en-US" dirty="0"/>
              <a:t>And many more….</a:t>
            </a:r>
          </a:p>
          <a:p>
            <a:r>
              <a:rPr lang="en-US" dirty="0"/>
              <a:t>Use association measures like collaborative filtering recommenders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Lift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𝐿𝑖𝑓𝑡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confidence as: 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𝐹𝑟𝑎𝑐𝑡𝑖𝑜𝑛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𝑡𝑟𝑎𝑛𝑠𝑎𝑐𝑡𝑖𝑜𝑛𝑠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𝑤𝑖𝑡h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𝑐𝑜𝑛𝑡𝑎𝑖𝑛𝑖𝑛𝑔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𝑏𝑜𝑡h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Probability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occurance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𝑎𝑛𝑑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𝑡h𝑒𝑦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𝑎𝑟𝑒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𝑠𝑡𝑎𝑡𝑖𝑠𝑡𝑖𝑐𝑎𝑙𝑙𝑦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𝑖𝑛𝑑𝑒𝑝𝑒𝑛𝑑𝑒𝑛𝑡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000" dirty="0"/>
              </a:p>
              <a:p>
                <a:r>
                  <a:rPr lang="en-US" dirty="0"/>
                  <a:t>In other words, lift is the increase in association from the rule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over random occurrence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better than random guessing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𝐿𝑖𝑓𝑡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worse than random guessing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9044" y="1134440"/>
                <a:ext cx="11473911" cy="5447426"/>
              </a:xfrm>
              <a:blipFill>
                <a:blip r:embed="rId2"/>
                <a:stretch>
                  <a:fillRect l="-1116" t="-1790" r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476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003158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Lift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881C0B18-3B71-4C09-A5BF-73B44C4E2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620715"/>
              </p:ext>
            </p:extLst>
          </p:nvPr>
        </p:nvGraphicFramePr>
        <p:xfrm>
          <a:off x="2755606" y="2143686"/>
          <a:ext cx="5660064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7808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49387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  <a:gridCol w="2998382">
                  <a:extLst>
                    <a:ext uri="{9D8B030D-6E8A-4147-A177-3AD203B41FA5}">
                      <a16:colId xmlns:a16="http://schemas.microsoft.com/office/drawing/2014/main" val="1973990813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0.43/(0.86*0.43)=1.16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0.57/(0.86*0.71)=0.93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0.43/(0.43*0.71)=1.41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0.57/(0.71*0.71)=1.13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0.43/(0.86*0.71*0.71)=0.99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896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Evaluate 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by multiple metrics    </a:t>
                </a:r>
              </a:p>
              <a:p>
                <a:r>
                  <a:rPr lang="en-US" b="1" dirty="0"/>
                  <a:t>Conviction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by rule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𝑆𝑢𝑝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𝐶𝑜𝑛𝑓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Interpret conviction as frequency of the occurrence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without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In other words, conviction is the fraction of the time the rule,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makes an incorrect prediction compared to random chance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correct more often than random chance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𝐶𝑜𝑛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&gt;1→</m:t>
                    </m:r>
                  </m:oMath>
                </a14:m>
                <a:r>
                  <a:rPr lang="en-US" dirty="0"/>
                  <a:t> the rule is </a:t>
                </a:r>
                <a:r>
                  <a:rPr lang="en-US" b="1" dirty="0"/>
                  <a:t>wrong more often than random chance</a:t>
                </a:r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766" y="1208868"/>
                <a:ext cx="11272433" cy="5447426"/>
              </a:xfrm>
              <a:blipFill>
                <a:blip r:embed="rId2"/>
                <a:stretch>
                  <a:fillRect l="-1136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3283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5" y="1112875"/>
            <a:ext cx="4885660" cy="11067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Compute Conviction </a:t>
            </a:r>
            <a:r>
              <a:rPr lang="en-US" dirty="0"/>
              <a:t>for association rules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866962"/>
              </p:ext>
            </p:extLst>
          </p:nvPr>
        </p:nvGraphicFramePr>
        <p:xfrm>
          <a:off x="4938823" y="1421810"/>
          <a:ext cx="6807417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7037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62986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2176938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.57/.5=1.14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.43/1.0=0.43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.71/.33=2.15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.29/.33=0.88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.14/.20=0.70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.29/1.0=0.29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.57/.39=1.46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.29/.20=1.45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.29/.24=1.21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.57/.24=2.38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.14/.24=0.58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B4378E58-05E2-4EB0-93A1-CDCC60F5B24A}"/>
              </a:ext>
            </a:extLst>
          </p:cNvPr>
          <p:cNvSpPr/>
          <p:nvPr/>
        </p:nvSpPr>
        <p:spPr>
          <a:xfrm>
            <a:off x="3001040" y="3524865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877CDBB8-CF96-44AD-B2B5-B80CC71F0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377917"/>
              </p:ext>
            </p:extLst>
          </p:nvPr>
        </p:nvGraphicFramePr>
        <p:xfrm>
          <a:off x="182527" y="2346371"/>
          <a:ext cx="2759148" cy="410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26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94884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243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6/7=0.86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4402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61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35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5/7=0.71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89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4/7=0.57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3/7=0.43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4647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511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Evaluation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1" y="1594884"/>
            <a:ext cx="2280683" cy="449225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Summary </a:t>
            </a:r>
            <a:r>
              <a:rPr lang="en-US" dirty="0"/>
              <a:t>for association rules</a:t>
            </a:r>
          </a:p>
          <a:p>
            <a:pPr marL="0" indent="0">
              <a:buNone/>
            </a:pPr>
            <a:r>
              <a:rPr lang="en-US" dirty="0"/>
              <a:t>Only 2 rules have lift&gt;1 and conviction&lt; 1!</a:t>
            </a:r>
          </a:p>
          <a:p>
            <a:pPr marL="0" indent="0">
              <a:buNone/>
            </a:pPr>
            <a:r>
              <a:rPr lang="en-US" dirty="0"/>
              <a:t>Both with high confidence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FB272398-7E66-4D48-892F-2EE127DEF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343808"/>
              </p:ext>
            </p:extLst>
          </p:nvPr>
        </p:nvGraphicFramePr>
        <p:xfrm>
          <a:off x="2659989" y="1358015"/>
          <a:ext cx="9242273" cy="5217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6661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679944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520456">
                  <a:extLst>
                    <a:ext uri="{9D8B030D-6E8A-4147-A177-3AD203B41FA5}">
                      <a16:colId xmlns:a16="http://schemas.microsoft.com/office/drawing/2014/main" val="1400083785"/>
                    </a:ext>
                  </a:extLst>
                </a:gridCol>
                <a:gridCol w="1616149">
                  <a:extLst>
                    <a:ext uri="{9D8B030D-6E8A-4147-A177-3AD203B41FA5}">
                      <a16:colId xmlns:a16="http://schemas.microsoft.com/office/drawing/2014/main" val="201993581"/>
                    </a:ext>
                  </a:extLst>
                </a:gridCol>
                <a:gridCol w="1376916">
                  <a:extLst>
                    <a:ext uri="{9D8B030D-6E8A-4147-A177-3AD203B41FA5}">
                      <a16:colId xmlns:a16="http://schemas.microsoft.com/office/drawing/2014/main" val="1577975422"/>
                    </a:ext>
                  </a:extLst>
                </a:gridCol>
                <a:gridCol w="1592147">
                  <a:extLst>
                    <a:ext uri="{9D8B030D-6E8A-4147-A177-3AD203B41FA5}">
                      <a16:colId xmlns:a16="http://schemas.microsoft.com/office/drawing/2014/main" val="31834722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Antecedent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Consequent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Lift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Conviction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0.29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1.46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3931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6037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429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{d}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666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2.38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8040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5873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3442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Memory Management for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107" y="1208868"/>
            <a:ext cx="1129709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Two alternatives for memory management for counting pairs    </a:t>
            </a:r>
          </a:p>
          <a:p>
            <a:r>
              <a:rPr lang="en-US" dirty="0"/>
              <a:t>Use tipples as the key-value pairs   </a:t>
            </a:r>
          </a:p>
          <a:p>
            <a:r>
              <a:rPr lang="en-US" dirty="0"/>
              <a:t>Build a triangular matrix of all possible combinations  </a:t>
            </a:r>
          </a:p>
          <a:p>
            <a:pPr lvl="1"/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51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and disadvantages of </a:t>
            </a:r>
            <a:r>
              <a:rPr lang="en-US" dirty="0" err="1"/>
              <a:t>apriori</a:t>
            </a:r>
            <a:r>
              <a:rPr lang="en-US" dirty="0"/>
              <a:t> algorithm  </a:t>
            </a:r>
          </a:p>
          <a:p>
            <a:r>
              <a:rPr lang="en-US" dirty="0"/>
              <a:t>Advantages </a:t>
            </a:r>
          </a:p>
          <a:p>
            <a:pPr lvl="1"/>
            <a:r>
              <a:rPr lang="en-US" dirty="0"/>
              <a:t>Reduces the set size for unions at each step  </a:t>
            </a:r>
          </a:p>
          <a:p>
            <a:pPr lvl="1"/>
            <a:r>
              <a:rPr lang="en-US" dirty="0"/>
              <a:t>Simple table-oriented implementation </a:t>
            </a:r>
          </a:p>
          <a:p>
            <a:pPr lvl="1"/>
            <a:r>
              <a:rPr lang="en-US" dirty="0"/>
              <a:t>Easy to parallelize; e.g. MapReduce </a:t>
            </a:r>
          </a:p>
          <a:p>
            <a:r>
              <a:rPr lang="en-US" dirty="0"/>
              <a:t>Disadvantages </a:t>
            </a:r>
          </a:p>
          <a:p>
            <a:pPr lvl="1"/>
            <a:r>
              <a:rPr lang="en-US" dirty="0"/>
              <a:t>Computationally intensive since all unions of subsets must be counted – potentially massive candidate sets   </a:t>
            </a:r>
          </a:p>
          <a:p>
            <a:pPr lvl="1"/>
            <a:r>
              <a:rPr lang="en-US" dirty="0"/>
              <a:t>Count for all pairs must fit in main memory </a:t>
            </a:r>
          </a:p>
          <a:p>
            <a:pPr lvl="1"/>
            <a:r>
              <a:rPr lang="en-US" dirty="0"/>
              <a:t>Multiple passes of data required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6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Improving on </a:t>
            </a:r>
            <a:r>
              <a:rPr lang="en-US" dirty="0" err="1">
                <a:latin typeface="+mn-lt"/>
              </a:rPr>
              <a:t>Apriori</a:t>
            </a:r>
            <a:r>
              <a:rPr lang="en-US" dirty="0">
                <a:latin typeface="+mn-lt"/>
              </a:rPr>
              <a:t>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413" y="1208868"/>
            <a:ext cx="11392785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improve the </a:t>
            </a:r>
            <a:r>
              <a:rPr lang="en-US" dirty="0" err="1"/>
              <a:t>apriori</a:t>
            </a:r>
            <a:r>
              <a:rPr lang="en-US" dirty="0"/>
              <a:t> algorithm? </a:t>
            </a:r>
          </a:p>
          <a:p>
            <a:r>
              <a:rPr lang="en-US" dirty="0"/>
              <a:t>Many proposals </a:t>
            </a:r>
          </a:p>
          <a:p>
            <a:r>
              <a:rPr lang="en-US" dirty="0"/>
              <a:t>Make clever use of hash tables  </a:t>
            </a:r>
          </a:p>
          <a:p>
            <a:pPr lvl="1"/>
            <a:r>
              <a:rPr lang="en-US" dirty="0"/>
              <a:t>Exploit aspects of the </a:t>
            </a:r>
            <a:r>
              <a:rPr lang="en-US" altLang="en-US" dirty="0"/>
              <a:t>monotonicity property of sets and subset </a:t>
            </a:r>
          </a:p>
          <a:p>
            <a:pPr lvl="1"/>
            <a:r>
              <a:rPr lang="en-US" dirty="0"/>
              <a:t>Success depends on how frequent item sets are </a:t>
            </a:r>
          </a:p>
          <a:p>
            <a:r>
              <a:rPr lang="en-US" dirty="0"/>
              <a:t>For example the </a:t>
            </a:r>
            <a:r>
              <a:rPr lang="en-US" dirty="0">
                <a:hlinkClick r:id="rId2"/>
              </a:rPr>
              <a:t>Park, Chen, Yu (PCY) algorithm </a:t>
            </a:r>
            <a:r>
              <a:rPr lang="en-US" dirty="0"/>
              <a:t>proposed in 1995</a:t>
            </a:r>
          </a:p>
          <a:p>
            <a:pPr lvl="1"/>
            <a:r>
              <a:rPr lang="en-US" dirty="0"/>
              <a:t>Modification to basic </a:t>
            </a:r>
            <a:r>
              <a:rPr lang="en-US" dirty="0" err="1"/>
              <a:t>apriori</a:t>
            </a:r>
            <a:r>
              <a:rPr lang="en-US" dirty="0"/>
              <a:t> algorithm</a:t>
            </a:r>
          </a:p>
          <a:p>
            <a:pPr lvl="1"/>
            <a:r>
              <a:rPr lang="en-US" dirty="0"/>
              <a:t>Uses hash table lookup to find frequent item sets  </a:t>
            </a:r>
          </a:p>
          <a:p>
            <a:pPr lvl="1"/>
            <a:r>
              <a:rPr lang="en-US" dirty="0"/>
              <a:t>Similar to a Bloom filter</a:t>
            </a:r>
          </a:p>
          <a:p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2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The FP growth algorithm proposed by </a:t>
            </a:r>
            <a:r>
              <a:rPr lang="en-US" dirty="0">
                <a:hlinkClick r:id="rId2"/>
              </a:rPr>
              <a:t>Han et.al. (2004) </a:t>
            </a:r>
            <a:r>
              <a:rPr lang="en-US" dirty="0"/>
              <a:t>as an improvement over </a:t>
            </a:r>
            <a:r>
              <a:rPr lang="en-US" dirty="0" err="1"/>
              <a:t>apriori</a:t>
            </a:r>
            <a:r>
              <a:rPr lang="en-US" dirty="0"/>
              <a:t>    </a:t>
            </a:r>
          </a:p>
          <a:p>
            <a:r>
              <a:rPr lang="en-US" dirty="0"/>
              <a:t>Advantages of FP growth</a:t>
            </a:r>
          </a:p>
          <a:p>
            <a:pPr lvl="1"/>
            <a:r>
              <a:rPr lang="en-US" dirty="0"/>
              <a:t>Computationally efficient</a:t>
            </a:r>
          </a:p>
          <a:p>
            <a:pPr lvl="1"/>
            <a:r>
              <a:rPr lang="en-US" dirty="0"/>
              <a:t>Potentially significant reduction in memory use </a:t>
            </a:r>
          </a:p>
          <a:p>
            <a:pPr lvl="1"/>
            <a:r>
              <a:rPr lang="en-US" dirty="0"/>
              <a:t>Compression in representation from monotonicity property of sets </a:t>
            </a:r>
          </a:p>
          <a:p>
            <a:r>
              <a:rPr lang="en-US" dirty="0"/>
              <a:t>FP growth grows a tree of item sets </a:t>
            </a:r>
          </a:p>
          <a:p>
            <a:pPr lvl="1"/>
            <a:r>
              <a:rPr lang="en-US" dirty="0"/>
              <a:t>Counts of occurrence are maintained in the tree </a:t>
            </a:r>
          </a:p>
          <a:p>
            <a:pPr lvl="1"/>
            <a:r>
              <a:rPr lang="en-US" dirty="0"/>
              <a:t>Pointers across branches used to sum frequency of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06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254642"/>
            <a:ext cx="10818628" cy="160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Start with small database</a:t>
            </a:r>
          </a:p>
          <a:p>
            <a:r>
              <a:rPr lang="en-US" dirty="0"/>
              <a:t>Sort item by frequency within item sets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9FA1968-9262-4113-9011-11039A63B0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1501086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D19037E9-A138-4B5F-BF30-E8C15F676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438211"/>
              </p:ext>
            </p:extLst>
          </p:nvPr>
        </p:nvGraphicFramePr>
        <p:xfrm>
          <a:off x="4966882" y="3279311"/>
          <a:ext cx="2258236" cy="225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25506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33273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</a:tbl>
          </a:graphicData>
        </a:graphic>
      </p:graphicFrame>
      <p:sp>
        <p:nvSpPr>
          <p:cNvPr id="8" name="Arrow: Right 7">
            <a:extLst>
              <a:ext uri="{FF2B5EF4-FFF2-40B4-BE49-F238E27FC236}">
                <a16:creationId xmlns:a16="http://schemas.microsoft.com/office/drawing/2014/main" id="{11D3A935-7672-F0E0-AE5A-F9354560B53D}"/>
              </a:ext>
            </a:extLst>
          </p:cNvPr>
          <p:cNvSpPr/>
          <p:nvPr/>
        </p:nvSpPr>
        <p:spPr>
          <a:xfrm>
            <a:off x="2934365" y="4215427"/>
            <a:ext cx="1778296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802D9B-955D-F5F8-723C-999CBEB87AE8}"/>
              </a:ext>
            </a:extLst>
          </p:cNvPr>
          <p:cNvSpPr txBox="1"/>
          <p:nvPr/>
        </p:nvSpPr>
        <p:spPr>
          <a:xfrm>
            <a:off x="3468706" y="4624388"/>
            <a:ext cx="7096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Sort</a:t>
            </a:r>
          </a:p>
        </p:txBody>
      </p:sp>
    </p:spTree>
    <p:extLst>
      <p:ext uri="{BB962C8B-B14F-4D97-AF65-F5344CB8AC3E}">
        <p14:creationId xmlns:p14="http://schemas.microsoft.com/office/powerpoint/2010/main" val="4241079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Frequent item sets occur in </a:t>
                </a:r>
                <a:r>
                  <a:rPr lang="en-US" b="1" dirty="0"/>
                  <a:t>market baskets  </a:t>
                </a:r>
              </a:p>
              <a:p>
                <a:r>
                  <a:rPr lang="en-US" dirty="0"/>
                  <a:t>List of </a:t>
                </a:r>
                <a:r>
                  <a:rPr lang="en-US" i="1" dirty="0"/>
                  <a:t>n</a:t>
                </a:r>
                <a:r>
                  <a:rPr lang="en-US" dirty="0"/>
                  <a:t> available items </a:t>
                </a:r>
              </a:p>
              <a:p>
                <a:r>
                  <a:rPr lang="en-US" i="1" dirty="0"/>
                  <a:t>m</a:t>
                </a:r>
                <a:r>
                  <a:rPr lang="en-US" dirty="0"/>
                  <a:t> baskets include a some small number,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items </a:t>
                </a:r>
              </a:p>
              <a:p>
                <a:r>
                  <a:rPr lang="en-US" dirty="0"/>
                  <a:t>Many to many relationship between items and baskets  </a:t>
                </a:r>
              </a:p>
              <a:p>
                <a:r>
                  <a:rPr lang="en-US" dirty="0"/>
                  <a:t>Goal is to find item sets that occur frequently in the baskets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9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53963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Build tree branch for 1</a:t>
            </a:r>
            <a:r>
              <a:rPr lang="en-US" baseline="30000" dirty="0"/>
              <a:t>st</a:t>
            </a:r>
            <a:r>
              <a:rPr lang="en-US" dirty="0"/>
              <a:t> item set</a:t>
            </a:r>
          </a:p>
          <a:p>
            <a:r>
              <a:rPr lang="en-US" dirty="0"/>
              <a:t>Start with set containing most frequent item, a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175897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535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Increment count of items in next set containing first set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5946606" y="2559980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380074" y="320147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28525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71943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Create branch for next item set containing most frequent item, a</a:t>
            </a:r>
          </a:p>
          <a:p>
            <a:r>
              <a:rPr lang="en-US" dirty="0"/>
              <a:t>Increment counts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723243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11926" y="440029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3198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pointers between common items in branches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482829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35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/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6973186" y="2760035"/>
            <a:ext cx="1048753" cy="7062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5054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a:5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0795030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b:2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12925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Add branch for next set in sort order</a:t>
            </a:r>
          </a:p>
          <a:p>
            <a:r>
              <a:rPr lang="en-US" dirty="0"/>
              <a:t>Increment counts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675542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262654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986118"/>
            <a:ext cx="6400800" cy="22153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FP growth algorithm example – grow tree case by case</a:t>
            </a:r>
          </a:p>
          <a:p>
            <a:r>
              <a:rPr lang="en-US" dirty="0"/>
              <a:t>Finally, add the last branch! </a:t>
            </a:r>
          </a:p>
          <a:p>
            <a:r>
              <a:rPr lang="en-US" dirty="0"/>
              <a:t>Pointers between common items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7469372" y="20201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6677247" y="1918482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6771167" y="26616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6251464" y="2519298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6072962" y="33031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5517989" y="31523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6943601" y="218808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6245396" y="28295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9E0D7C87-B606-45BB-945C-120B3516C7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307874"/>
              </p:ext>
            </p:extLst>
          </p:nvPr>
        </p:nvGraphicFramePr>
        <p:xfrm>
          <a:off x="352056" y="3279311"/>
          <a:ext cx="2258236" cy="299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0889">
                  <a:extLst>
                    <a:ext uri="{9D8B030D-6E8A-4147-A177-3AD203B41FA5}">
                      <a16:colId xmlns:a16="http://schemas.microsoft.com/office/drawing/2014/main" val="531209685"/>
                    </a:ext>
                  </a:extLst>
                </a:gridCol>
                <a:gridCol w="1447347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TID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a,d,e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a,b,c,d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6213617"/>
                  </a:ext>
                </a:extLst>
              </a:tr>
            </a:tbl>
          </a:graphicData>
        </a:graphic>
      </p:graphicFrame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5377416" y="391587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4684528" y="38141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49850" y="3442272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4679211" y="4553393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3986323" y="445168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4851645" y="4079791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7074931" y="359582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6700284" y="376037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6943601" y="2829580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7267353" y="448384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6776484" y="460133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7175941" y="3792530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5579435" y="3691532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4881230" y="4577947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7920929" y="346049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7546282" y="362504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6973186" y="2760035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8715575" y="431811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8269184" y="4420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8093363" y="362839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6245396" y="3471078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9503213" y="51735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9056822" y="52757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8881001" y="44838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7259147" y="3769821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8526470" y="2647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8744133" y="252786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9321116" y="350463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9515834" y="333338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8698904" y="2814915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10108754" y="43600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10340925" y="4166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486542" y="36703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7641806" y="2188082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9675647" y="4541633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8913984" y="368794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8120961" y="2813158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4316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3" y="986119"/>
            <a:ext cx="10767271" cy="612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Why build the tree in inverse sort order?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ADA26-2BF6-4BB4-8146-D86E5BECE45C}"/>
              </a:ext>
            </a:extLst>
          </p:cNvPr>
          <p:cNvSpPr/>
          <p:nvPr/>
        </p:nvSpPr>
        <p:spPr>
          <a:xfrm>
            <a:off x="3337474" y="280348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2256A4-3583-4B9B-8251-233B37317429}"/>
              </a:ext>
            </a:extLst>
          </p:cNvPr>
          <p:cNvSpPr txBox="1"/>
          <p:nvPr/>
        </p:nvSpPr>
        <p:spPr>
          <a:xfrm>
            <a:off x="2545349" y="2701780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CB8091-D65D-471B-9EB0-0BB7ADAF843F}"/>
              </a:ext>
            </a:extLst>
          </p:cNvPr>
          <p:cNvSpPr/>
          <p:nvPr/>
        </p:nvSpPr>
        <p:spPr>
          <a:xfrm>
            <a:off x="2639269" y="344498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26DB0-CB67-4EAC-A42B-42480683C8D4}"/>
              </a:ext>
            </a:extLst>
          </p:cNvPr>
          <p:cNvSpPr txBox="1"/>
          <p:nvPr/>
        </p:nvSpPr>
        <p:spPr>
          <a:xfrm>
            <a:off x="2119566" y="3302596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5F12E7C-561C-49A3-BFAA-151D6D583635}"/>
              </a:ext>
            </a:extLst>
          </p:cNvPr>
          <p:cNvSpPr/>
          <p:nvPr/>
        </p:nvSpPr>
        <p:spPr>
          <a:xfrm>
            <a:off x="1941064" y="40864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C210B9-63A4-416B-AF18-E5A0EE19D9C7}"/>
              </a:ext>
            </a:extLst>
          </p:cNvPr>
          <p:cNvSpPr txBox="1"/>
          <p:nvPr/>
        </p:nvSpPr>
        <p:spPr>
          <a:xfrm>
            <a:off x="1386091" y="393563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90ACCF4-73EB-49DA-8650-AC7C6F23260D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2811703" y="297138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7A42E87-0577-4902-8952-D4CACAF48D5A}"/>
              </a:ext>
            </a:extLst>
          </p:cNvPr>
          <p:cNvCxnSpPr>
            <a:cxnSpLocks/>
            <a:stCxn id="8" idx="3"/>
            <a:endCxn id="10" idx="7"/>
          </p:cNvCxnSpPr>
          <p:nvPr/>
        </p:nvCxnSpPr>
        <p:spPr>
          <a:xfrm flipH="1">
            <a:off x="2113498" y="36128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688108BE-B582-A264-95A6-6FB6872B1F35}"/>
              </a:ext>
            </a:extLst>
          </p:cNvPr>
          <p:cNvSpPr/>
          <p:nvPr/>
        </p:nvSpPr>
        <p:spPr>
          <a:xfrm>
            <a:off x="1245518" y="46991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FDC0ADC-A472-2D34-6BA1-B1C1738387A0}"/>
              </a:ext>
            </a:extLst>
          </p:cNvPr>
          <p:cNvSpPr txBox="1"/>
          <p:nvPr/>
        </p:nvSpPr>
        <p:spPr>
          <a:xfrm>
            <a:off x="552630" y="45974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C2C496A-AA26-C0BF-6684-9AAF2A35C446}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1417952" y="4225570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F3F8678-A233-D0C1-A37C-EC76359B701C}"/>
              </a:ext>
            </a:extLst>
          </p:cNvPr>
          <p:cNvSpPr/>
          <p:nvPr/>
        </p:nvSpPr>
        <p:spPr>
          <a:xfrm>
            <a:off x="547313" y="533669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2EE815-7483-5729-9DDC-CBACF452DE2B}"/>
              </a:ext>
            </a:extLst>
          </p:cNvPr>
          <p:cNvSpPr txBox="1"/>
          <p:nvPr/>
        </p:nvSpPr>
        <p:spPr>
          <a:xfrm>
            <a:off x="419723" y="55567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1375E95-296B-2967-FAE0-23F8AE81E52D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719747" y="4863089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AF93E54A-70B3-20C4-67D2-542E2236CA76}"/>
              </a:ext>
            </a:extLst>
          </p:cNvPr>
          <p:cNvSpPr/>
          <p:nvPr/>
        </p:nvSpPr>
        <p:spPr>
          <a:xfrm>
            <a:off x="2943033" y="437912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E3F825-904C-7064-4197-F902EC323DE9}"/>
              </a:ext>
            </a:extLst>
          </p:cNvPr>
          <p:cNvSpPr txBox="1"/>
          <p:nvPr/>
        </p:nvSpPr>
        <p:spPr>
          <a:xfrm>
            <a:off x="2568386" y="454366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448A795-F425-AC4D-E67E-EBB7B47B946E}"/>
              </a:ext>
            </a:extLst>
          </p:cNvPr>
          <p:cNvCxnSpPr>
            <a:cxnSpLocks/>
            <a:stCxn id="8" idx="5"/>
          </p:cNvCxnSpPr>
          <p:nvPr/>
        </p:nvCxnSpPr>
        <p:spPr>
          <a:xfrm>
            <a:off x="2811703" y="3612878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F56CCC60-58ED-9049-9819-D2FB0EB11B85}"/>
              </a:ext>
            </a:extLst>
          </p:cNvPr>
          <p:cNvSpPr/>
          <p:nvPr/>
        </p:nvSpPr>
        <p:spPr>
          <a:xfrm>
            <a:off x="3135455" y="52671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7999538-4F08-41D9-030E-1A0A0A20156B}"/>
              </a:ext>
            </a:extLst>
          </p:cNvPr>
          <p:cNvSpPr txBox="1"/>
          <p:nvPr/>
        </p:nvSpPr>
        <p:spPr>
          <a:xfrm>
            <a:off x="2644586" y="538463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3A57218-D25A-6F70-C51D-EA11195F7BAD}"/>
              </a:ext>
            </a:extLst>
          </p:cNvPr>
          <p:cNvCxnSpPr>
            <a:cxnSpLocks/>
            <a:stCxn id="22" idx="4"/>
            <a:endCxn id="25" idx="0"/>
          </p:cNvCxnSpPr>
          <p:nvPr/>
        </p:nvCxnSpPr>
        <p:spPr>
          <a:xfrm>
            <a:off x="3044043" y="4575828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9A421-1CB2-617F-5E4B-20FC7F56F9C9}"/>
              </a:ext>
            </a:extLst>
          </p:cNvPr>
          <p:cNvCxnSpPr>
            <a:cxnSpLocks/>
            <a:endCxn id="16" idx="6"/>
          </p:cNvCxnSpPr>
          <p:nvPr/>
        </p:nvCxnSpPr>
        <p:spPr>
          <a:xfrm flipH="1">
            <a:off x="1447537" y="4474830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E014C9B-E8C5-E8C2-72B5-3C9869F7DE08}"/>
              </a:ext>
            </a:extLst>
          </p:cNvPr>
          <p:cNvCxnSpPr>
            <a:cxnSpLocks/>
            <a:endCxn id="19" idx="6"/>
          </p:cNvCxnSpPr>
          <p:nvPr/>
        </p:nvCxnSpPr>
        <p:spPr>
          <a:xfrm flipH="1">
            <a:off x="749332" y="5361245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69E6B13-0B87-F5C9-A7B2-DC897CE42487}"/>
              </a:ext>
            </a:extLst>
          </p:cNvPr>
          <p:cNvSpPr/>
          <p:nvPr/>
        </p:nvSpPr>
        <p:spPr>
          <a:xfrm>
            <a:off x="3789031" y="424379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B6012DA-1EBA-0F5F-3233-BA2A11A375BB}"/>
              </a:ext>
            </a:extLst>
          </p:cNvPr>
          <p:cNvSpPr txBox="1"/>
          <p:nvPr/>
        </p:nvSpPr>
        <p:spPr>
          <a:xfrm>
            <a:off x="3414384" y="44083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539AC8-86F9-3A2C-93F6-E551767587C6}"/>
              </a:ext>
            </a:extLst>
          </p:cNvPr>
          <p:cNvCxnSpPr>
            <a:cxnSpLocks/>
            <a:stCxn id="8" idx="6"/>
            <a:endCxn id="34" idx="1"/>
          </p:cNvCxnSpPr>
          <p:nvPr/>
        </p:nvCxnSpPr>
        <p:spPr>
          <a:xfrm>
            <a:off x="2841288" y="3543333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0B803790-7E18-E606-2ED3-54C9C27BD304}"/>
              </a:ext>
            </a:extLst>
          </p:cNvPr>
          <p:cNvSpPr/>
          <p:nvPr/>
        </p:nvSpPr>
        <p:spPr>
          <a:xfrm>
            <a:off x="4583677" y="51014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1A5F1A0-53AD-A3FF-994B-96D8B98FCF4B}"/>
              </a:ext>
            </a:extLst>
          </p:cNvPr>
          <p:cNvSpPr txBox="1"/>
          <p:nvPr/>
        </p:nvSpPr>
        <p:spPr>
          <a:xfrm>
            <a:off x="4137286" y="52036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451D87A-E921-3939-6317-4BD46E6BEFC6}"/>
              </a:ext>
            </a:extLst>
          </p:cNvPr>
          <p:cNvCxnSpPr>
            <a:cxnSpLocks/>
            <a:stCxn id="34" idx="5"/>
            <a:endCxn id="32" idx="1"/>
          </p:cNvCxnSpPr>
          <p:nvPr/>
        </p:nvCxnSpPr>
        <p:spPr>
          <a:xfrm>
            <a:off x="3961465" y="441169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E3BDD8D-0015-E7A6-465B-C7FD486F9BB7}"/>
              </a:ext>
            </a:extLst>
          </p:cNvPr>
          <p:cNvCxnSpPr>
            <a:cxnSpLocks/>
            <a:endCxn id="10" idx="5"/>
          </p:cNvCxnSpPr>
          <p:nvPr/>
        </p:nvCxnSpPr>
        <p:spPr>
          <a:xfrm flipH="1" flipV="1">
            <a:off x="2113498" y="4254376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0EA00C2-778B-A046-5AED-9A872155EC38}"/>
              </a:ext>
            </a:extLst>
          </p:cNvPr>
          <p:cNvSpPr/>
          <p:nvPr/>
        </p:nvSpPr>
        <p:spPr>
          <a:xfrm>
            <a:off x="5371315" y="595686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D800A96-7DA8-3908-F8A8-9BDBD669A7BF}"/>
              </a:ext>
            </a:extLst>
          </p:cNvPr>
          <p:cNvSpPr txBox="1"/>
          <p:nvPr/>
        </p:nvSpPr>
        <p:spPr>
          <a:xfrm>
            <a:off x="4924924" y="605909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D8E85D1-1B13-E483-2EFA-03EF693531D4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4749103" y="526714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0AF2A8B-91A9-1D85-5558-82B4AAB4819C}"/>
              </a:ext>
            </a:extLst>
          </p:cNvPr>
          <p:cNvCxnSpPr>
            <a:cxnSpLocks/>
            <a:endCxn id="39" idx="2"/>
          </p:cNvCxnSpPr>
          <p:nvPr/>
        </p:nvCxnSpPr>
        <p:spPr>
          <a:xfrm>
            <a:off x="3127249" y="4553119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74D819E3-BA9F-DAC3-0510-31085B213890}"/>
              </a:ext>
            </a:extLst>
          </p:cNvPr>
          <p:cNvSpPr/>
          <p:nvPr/>
        </p:nvSpPr>
        <p:spPr>
          <a:xfrm>
            <a:off x="4394572" y="343031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49D5079-FE39-3D2E-7C29-1B50DCE4D810}"/>
              </a:ext>
            </a:extLst>
          </p:cNvPr>
          <p:cNvSpPr txBox="1"/>
          <p:nvPr/>
        </p:nvSpPr>
        <p:spPr>
          <a:xfrm>
            <a:off x="4612235" y="331116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73D00985-FAA9-F59E-7B3E-9B998D4548BB}"/>
              </a:ext>
            </a:extLst>
          </p:cNvPr>
          <p:cNvSpPr/>
          <p:nvPr/>
        </p:nvSpPr>
        <p:spPr>
          <a:xfrm>
            <a:off x="5189218" y="42879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0D2F2D0-6874-E7C2-9F8E-125C003B8607}"/>
              </a:ext>
            </a:extLst>
          </p:cNvPr>
          <p:cNvSpPr txBox="1"/>
          <p:nvPr/>
        </p:nvSpPr>
        <p:spPr>
          <a:xfrm>
            <a:off x="5383936" y="41166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F8AEF95-1E72-71DB-FE05-444E75B4476F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567006" y="3598213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A261C68E-B575-B342-57AF-9C76CB6DC222}"/>
              </a:ext>
            </a:extLst>
          </p:cNvPr>
          <p:cNvSpPr/>
          <p:nvPr/>
        </p:nvSpPr>
        <p:spPr>
          <a:xfrm>
            <a:off x="5976856" y="514338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215F0C-6C5B-997D-FDB9-516B0A74BB2C}"/>
              </a:ext>
            </a:extLst>
          </p:cNvPr>
          <p:cNvSpPr txBox="1"/>
          <p:nvPr/>
        </p:nvSpPr>
        <p:spPr>
          <a:xfrm>
            <a:off x="6209027" y="494966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EAFEBEC-A665-DE28-553A-DC045E738EF7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5354644" y="4453666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9692960-DEA4-81C7-DF03-22CCCBBA6C9A}"/>
              </a:ext>
            </a:extLst>
          </p:cNvPr>
          <p:cNvCxnSpPr>
            <a:cxnSpLocks/>
            <a:stCxn id="5" idx="5"/>
            <a:endCxn id="43" idx="1"/>
          </p:cNvCxnSpPr>
          <p:nvPr/>
        </p:nvCxnSpPr>
        <p:spPr>
          <a:xfrm>
            <a:off x="3509908" y="2971380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65A2B5D-0E36-AF7B-0588-46B7DDE0A928}"/>
              </a:ext>
            </a:extLst>
          </p:cNvPr>
          <p:cNvCxnSpPr>
            <a:cxnSpLocks/>
            <a:endCxn id="39" idx="7"/>
          </p:cNvCxnSpPr>
          <p:nvPr/>
        </p:nvCxnSpPr>
        <p:spPr>
          <a:xfrm flipH="1">
            <a:off x="5543749" y="532493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9708864-9C61-F701-B771-0A430379651E}"/>
              </a:ext>
            </a:extLst>
          </p:cNvPr>
          <p:cNvCxnSpPr>
            <a:cxnSpLocks/>
          </p:cNvCxnSpPr>
          <p:nvPr/>
        </p:nvCxnSpPr>
        <p:spPr>
          <a:xfrm flipH="1">
            <a:off x="4782086" y="44712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51FA704-6FA7-CFE9-A6DC-96414B341095}"/>
              </a:ext>
            </a:extLst>
          </p:cNvPr>
          <p:cNvCxnSpPr>
            <a:cxnSpLocks/>
          </p:cNvCxnSpPr>
          <p:nvPr/>
        </p:nvCxnSpPr>
        <p:spPr>
          <a:xfrm flipH="1">
            <a:off x="3989063" y="359645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97D72D8-661C-12D0-E1F6-A90091B616F8}"/>
              </a:ext>
            </a:extLst>
          </p:cNvPr>
          <p:cNvSpPr txBox="1">
            <a:spLocks/>
          </p:cNvSpPr>
          <p:nvPr/>
        </p:nvSpPr>
        <p:spPr>
          <a:xfrm>
            <a:off x="865671" y="2045502"/>
            <a:ext cx="4814871" cy="545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inverse sort order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0AE336B-1511-47A6-3FCA-0D6A930DBE4C}"/>
              </a:ext>
            </a:extLst>
          </p:cNvPr>
          <p:cNvSpPr/>
          <p:nvPr/>
        </p:nvSpPr>
        <p:spPr>
          <a:xfrm>
            <a:off x="10191510" y="27526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6146D-F4F3-535C-7741-A0E630768F93}"/>
              </a:ext>
            </a:extLst>
          </p:cNvPr>
          <p:cNvSpPr txBox="1"/>
          <p:nvPr/>
        </p:nvSpPr>
        <p:spPr>
          <a:xfrm>
            <a:off x="9399385" y="265095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8DA326D1-19ED-7029-CFA9-690396DEBA14}"/>
              </a:ext>
            </a:extLst>
          </p:cNvPr>
          <p:cNvSpPr/>
          <p:nvPr/>
        </p:nvSpPr>
        <p:spPr>
          <a:xfrm>
            <a:off x="9493305" y="339415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0A926E6-730F-EC3D-3E1C-A7C1BF6D9F5A}"/>
              </a:ext>
            </a:extLst>
          </p:cNvPr>
          <p:cNvSpPr txBox="1"/>
          <p:nvPr/>
        </p:nvSpPr>
        <p:spPr>
          <a:xfrm>
            <a:off x="8668744" y="3292453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a:6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49694C9C-9DCD-9A82-9FAE-E76492BBA1EF}"/>
              </a:ext>
            </a:extLst>
          </p:cNvPr>
          <p:cNvSpPr/>
          <p:nvPr/>
        </p:nvSpPr>
        <p:spPr>
          <a:xfrm>
            <a:off x="8795100" y="40356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83F5E92-F720-1802-01D0-FF3E40ABBEE3}"/>
              </a:ext>
            </a:extLst>
          </p:cNvPr>
          <p:cNvSpPr txBox="1"/>
          <p:nvPr/>
        </p:nvSpPr>
        <p:spPr>
          <a:xfrm>
            <a:off x="10320871" y="329245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b:1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7DD0E3A7-2C35-9173-0C11-D21B84AB559D}"/>
              </a:ext>
            </a:extLst>
          </p:cNvPr>
          <p:cNvCxnSpPr>
            <a:cxnSpLocks/>
            <a:stCxn id="56" idx="3"/>
            <a:endCxn id="58" idx="7"/>
          </p:cNvCxnSpPr>
          <p:nvPr/>
        </p:nvCxnSpPr>
        <p:spPr>
          <a:xfrm flipH="1">
            <a:off x="9665739" y="292055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9454705-F6EA-CFAC-FFED-0A4C397AEBDA}"/>
              </a:ext>
            </a:extLst>
          </p:cNvPr>
          <p:cNvCxnSpPr>
            <a:cxnSpLocks/>
            <a:stCxn id="58" idx="3"/>
            <a:endCxn id="60" idx="7"/>
          </p:cNvCxnSpPr>
          <p:nvPr/>
        </p:nvCxnSpPr>
        <p:spPr>
          <a:xfrm flipH="1">
            <a:off x="8967534" y="356205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2576262-5BCE-773D-24ED-D4C92E4C8E32}"/>
              </a:ext>
            </a:extLst>
          </p:cNvPr>
          <p:cNvSpPr/>
          <p:nvPr/>
        </p:nvSpPr>
        <p:spPr>
          <a:xfrm>
            <a:off x="10846642" y="340455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EB9624B-4EBC-A166-8421-B709F5559414}"/>
              </a:ext>
            </a:extLst>
          </p:cNvPr>
          <p:cNvSpPr txBox="1"/>
          <p:nvPr/>
        </p:nvSpPr>
        <p:spPr>
          <a:xfrm>
            <a:off x="8239954" y="3948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b:3</a:t>
            </a: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A2BBED-C99D-F6CE-3F01-A2A357F48A26}"/>
              </a:ext>
            </a:extLst>
          </p:cNvPr>
          <p:cNvSpPr/>
          <p:nvPr/>
        </p:nvSpPr>
        <p:spPr>
          <a:xfrm>
            <a:off x="11325107" y="393730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8556790-4BF6-691F-A8E7-AC4A463745B6}"/>
              </a:ext>
            </a:extLst>
          </p:cNvPr>
          <p:cNvSpPr txBox="1"/>
          <p:nvPr/>
        </p:nvSpPr>
        <p:spPr>
          <a:xfrm>
            <a:off x="10775759" y="383560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7E03E03A-EE2D-5234-F3B8-E5BD4AAD8E7A}"/>
              </a:ext>
            </a:extLst>
          </p:cNvPr>
          <p:cNvSpPr/>
          <p:nvPr/>
        </p:nvSpPr>
        <p:spPr>
          <a:xfrm>
            <a:off x="11800028" y="45638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C978F930-584F-0845-B1C9-F73C5A24CCBD}"/>
              </a:ext>
            </a:extLst>
          </p:cNvPr>
          <p:cNvSpPr txBox="1"/>
          <p:nvPr/>
        </p:nvSpPr>
        <p:spPr>
          <a:xfrm>
            <a:off x="11254224" y="446212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35CE45A-1C57-B3E9-4DFD-F6724529F9E7}"/>
              </a:ext>
            </a:extLst>
          </p:cNvPr>
          <p:cNvCxnSpPr>
            <a:cxnSpLocks/>
            <a:stCxn id="56" idx="5"/>
            <a:endCxn id="64" idx="1"/>
          </p:cNvCxnSpPr>
          <p:nvPr/>
        </p:nvCxnSpPr>
        <p:spPr>
          <a:xfrm>
            <a:off x="10363944" y="2920555"/>
            <a:ext cx="512283" cy="5128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BB740EE-C37C-B259-8CA9-68ABF186972D}"/>
              </a:ext>
            </a:extLst>
          </p:cNvPr>
          <p:cNvCxnSpPr>
            <a:cxnSpLocks/>
            <a:stCxn id="64" idx="5"/>
            <a:endCxn id="66" idx="1"/>
          </p:cNvCxnSpPr>
          <p:nvPr/>
        </p:nvCxnSpPr>
        <p:spPr>
          <a:xfrm>
            <a:off x="11019076" y="3572450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DC242169-776D-03F5-E341-4B6EE5A14655}"/>
              </a:ext>
            </a:extLst>
          </p:cNvPr>
          <p:cNvCxnSpPr>
            <a:cxnSpLocks/>
            <a:stCxn id="66" idx="5"/>
            <a:endCxn id="68" idx="1"/>
          </p:cNvCxnSpPr>
          <p:nvPr/>
        </p:nvCxnSpPr>
        <p:spPr>
          <a:xfrm>
            <a:off x="11497541" y="4105200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B885AA-29CD-56A2-6F5D-8B2F8B4DFB21}"/>
              </a:ext>
            </a:extLst>
          </p:cNvPr>
          <p:cNvCxnSpPr>
            <a:cxnSpLocks/>
            <a:stCxn id="64" idx="4"/>
            <a:endCxn id="60" idx="6"/>
          </p:cNvCxnSpPr>
          <p:nvPr/>
        </p:nvCxnSpPr>
        <p:spPr>
          <a:xfrm flipH="1">
            <a:off x="8997119" y="3601256"/>
            <a:ext cx="1950533" cy="532750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4131DEEB-F54A-A74B-FA13-6F3E66B35996}"/>
              </a:ext>
            </a:extLst>
          </p:cNvPr>
          <p:cNvSpPr/>
          <p:nvPr/>
        </p:nvSpPr>
        <p:spPr>
          <a:xfrm>
            <a:off x="9918335" y="390849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6D8DD8C-D862-5B16-8E86-3E515AA3C710}"/>
              </a:ext>
            </a:extLst>
          </p:cNvPr>
          <p:cNvSpPr/>
          <p:nvPr/>
        </p:nvSpPr>
        <p:spPr>
          <a:xfrm>
            <a:off x="10393256" y="453501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D38B43A-8F7C-3DA7-08FA-196D955CB296}"/>
              </a:ext>
            </a:extLst>
          </p:cNvPr>
          <p:cNvSpPr txBox="1"/>
          <p:nvPr/>
        </p:nvSpPr>
        <p:spPr>
          <a:xfrm>
            <a:off x="9847452" y="44333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964AB76-C116-D920-86AC-50DD0BB47A2E}"/>
              </a:ext>
            </a:extLst>
          </p:cNvPr>
          <p:cNvCxnSpPr>
            <a:cxnSpLocks/>
            <a:endCxn id="74" idx="1"/>
          </p:cNvCxnSpPr>
          <p:nvPr/>
        </p:nvCxnSpPr>
        <p:spPr>
          <a:xfrm>
            <a:off x="9612304" y="3543644"/>
            <a:ext cx="335616" cy="3936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D72BE11-767F-E988-B2C1-3706C5ECA9B3}"/>
              </a:ext>
            </a:extLst>
          </p:cNvPr>
          <p:cNvCxnSpPr>
            <a:cxnSpLocks/>
            <a:stCxn id="74" idx="5"/>
            <a:endCxn id="75" idx="1"/>
          </p:cNvCxnSpPr>
          <p:nvPr/>
        </p:nvCxnSpPr>
        <p:spPr>
          <a:xfrm>
            <a:off x="10090769" y="4076394"/>
            <a:ext cx="332072" cy="4874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C4A4DEE3-5113-7AC5-39D5-1D2D63798F6C}"/>
              </a:ext>
            </a:extLst>
          </p:cNvPr>
          <p:cNvSpPr txBox="1"/>
          <p:nvPr/>
        </p:nvSpPr>
        <p:spPr>
          <a:xfrm>
            <a:off x="9418681" y="3915581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c:1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D7D3D0A6-CEFD-C69B-6C85-41680898039F}"/>
              </a:ext>
            </a:extLst>
          </p:cNvPr>
          <p:cNvSpPr/>
          <p:nvPr/>
        </p:nvSpPr>
        <p:spPr>
          <a:xfrm>
            <a:off x="10823740" y="515998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78E5C21-447D-B38E-AE87-AD0C05774D61}"/>
              </a:ext>
            </a:extLst>
          </p:cNvPr>
          <p:cNvSpPr txBox="1"/>
          <p:nvPr/>
        </p:nvSpPr>
        <p:spPr>
          <a:xfrm>
            <a:off x="10277936" y="5058282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E9E4DE14-30A6-5B1C-80F7-D2A753B83D26}"/>
              </a:ext>
            </a:extLst>
          </p:cNvPr>
          <p:cNvCxnSpPr>
            <a:cxnSpLocks/>
            <a:stCxn id="75" idx="4"/>
            <a:endCxn id="80" idx="1"/>
          </p:cNvCxnSpPr>
          <p:nvPr/>
        </p:nvCxnSpPr>
        <p:spPr>
          <a:xfrm>
            <a:off x="10494266" y="4731721"/>
            <a:ext cx="359059" cy="45707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693D833-427C-6E69-86DA-945B09A088E8}"/>
              </a:ext>
            </a:extLst>
          </p:cNvPr>
          <p:cNvCxnSpPr>
            <a:cxnSpLocks/>
            <a:stCxn id="67" idx="3"/>
            <a:endCxn id="74" idx="6"/>
          </p:cNvCxnSpPr>
          <p:nvPr/>
        </p:nvCxnSpPr>
        <p:spPr>
          <a:xfrm flipH="1" flipV="1">
            <a:off x="10120354" y="4006849"/>
            <a:ext cx="1201209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55CB636-F255-7788-2AA9-1B2B9E93A2C7}"/>
              </a:ext>
            </a:extLst>
          </p:cNvPr>
          <p:cNvCxnSpPr>
            <a:cxnSpLocks/>
            <a:stCxn id="69" idx="3"/>
            <a:endCxn id="75" idx="6"/>
          </p:cNvCxnSpPr>
          <p:nvPr/>
        </p:nvCxnSpPr>
        <p:spPr>
          <a:xfrm flipH="1" flipV="1">
            <a:off x="10595275" y="4633370"/>
            <a:ext cx="1204753" cy="28806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F6801B34-6AD8-9FFC-770B-EFA413D4F269}"/>
              </a:ext>
            </a:extLst>
          </p:cNvPr>
          <p:cNvCxnSpPr>
            <a:cxnSpLocks/>
            <a:stCxn id="58" idx="4"/>
          </p:cNvCxnSpPr>
          <p:nvPr/>
        </p:nvCxnSpPr>
        <p:spPr>
          <a:xfrm flipH="1">
            <a:off x="9346222" y="3590859"/>
            <a:ext cx="248093" cy="89560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AAAD75D4-42DB-3193-18B2-55780EE5094E}"/>
              </a:ext>
            </a:extLst>
          </p:cNvPr>
          <p:cNvSpPr/>
          <p:nvPr/>
        </p:nvSpPr>
        <p:spPr>
          <a:xfrm>
            <a:off x="9245210" y="446456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921D05F5-7921-4495-F82D-DBDB188FCD02}"/>
              </a:ext>
            </a:extLst>
          </p:cNvPr>
          <p:cNvSpPr txBox="1"/>
          <p:nvPr/>
        </p:nvSpPr>
        <p:spPr>
          <a:xfrm>
            <a:off x="8699406" y="43628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BAB4CF93-7CC1-FE62-7A2F-D4B786F1F8FB}"/>
              </a:ext>
            </a:extLst>
          </p:cNvPr>
          <p:cNvSpPr/>
          <p:nvPr/>
        </p:nvSpPr>
        <p:spPr>
          <a:xfrm>
            <a:off x="9214548" y="515086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5E523EB-93F1-6743-F503-A40A66CB3183}"/>
              </a:ext>
            </a:extLst>
          </p:cNvPr>
          <p:cNvSpPr txBox="1"/>
          <p:nvPr/>
        </p:nvSpPr>
        <p:spPr>
          <a:xfrm>
            <a:off x="8668744" y="504915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e:1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38479D2-BD4D-A536-6E0A-6B8D11B4FAE4}"/>
              </a:ext>
            </a:extLst>
          </p:cNvPr>
          <p:cNvCxnSpPr>
            <a:cxnSpLocks/>
            <a:stCxn id="86" idx="4"/>
            <a:endCxn id="88" idx="1"/>
          </p:cNvCxnSpPr>
          <p:nvPr/>
        </p:nvCxnSpPr>
        <p:spPr>
          <a:xfrm flipH="1">
            <a:off x="9244133" y="4661263"/>
            <a:ext cx="102087" cy="51840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D60C3B6-B6E7-7DEC-F16D-C09A510A48C0}"/>
              </a:ext>
            </a:extLst>
          </p:cNvPr>
          <p:cNvCxnSpPr>
            <a:cxnSpLocks/>
            <a:stCxn id="76" idx="3"/>
            <a:endCxn id="86" idx="5"/>
          </p:cNvCxnSpPr>
          <p:nvPr/>
        </p:nvCxnSpPr>
        <p:spPr>
          <a:xfrm flipH="1" flipV="1">
            <a:off x="9417644" y="4632457"/>
            <a:ext cx="975612" cy="91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906F071-A6E8-5045-6BAE-74FB325F9ADC}"/>
              </a:ext>
            </a:extLst>
          </p:cNvPr>
          <p:cNvCxnSpPr>
            <a:cxnSpLocks/>
            <a:stCxn id="81" idx="3"/>
            <a:endCxn id="88" idx="5"/>
          </p:cNvCxnSpPr>
          <p:nvPr/>
        </p:nvCxnSpPr>
        <p:spPr>
          <a:xfrm flipH="1">
            <a:off x="9386982" y="5258337"/>
            <a:ext cx="1436758" cy="6042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2C719580-446F-B417-DAC3-9F48BB768560}"/>
              </a:ext>
            </a:extLst>
          </p:cNvPr>
          <p:cNvSpPr/>
          <p:nvPr/>
        </p:nvSpPr>
        <p:spPr>
          <a:xfrm>
            <a:off x="8300219" y="487325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8255BF9-B124-AF05-7105-DB955122D2F6}"/>
              </a:ext>
            </a:extLst>
          </p:cNvPr>
          <p:cNvSpPr txBox="1"/>
          <p:nvPr/>
        </p:nvSpPr>
        <p:spPr>
          <a:xfrm>
            <a:off x="7749436" y="472381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9F7A7A-3A08-4F60-53E3-625EB8C71EB0}"/>
              </a:ext>
            </a:extLst>
          </p:cNvPr>
          <p:cNvCxnSpPr>
            <a:cxnSpLocks/>
            <a:stCxn id="60" idx="3"/>
            <a:endCxn id="93" idx="7"/>
          </p:cNvCxnSpPr>
          <p:nvPr/>
        </p:nvCxnSpPr>
        <p:spPr>
          <a:xfrm flipH="1">
            <a:off x="8472653" y="4203551"/>
            <a:ext cx="352032" cy="6985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82E637B5-C683-9E9C-2318-CB1FD469DA17}"/>
              </a:ext>
            </a:extLst>
          </p:cNvPr>
          <p:cNvCxnSpPr>
            <a:cxnSpLocks/>
            <a:stCxn id="86" idx="3"/>
            <a:endCxn id="93" idx="6"/>
          </p:cNvCxnSpPr>
          <p:nvPr/>
        </p:nvCxnSpPr>
        <p:spPr>
          <a:xfrm flipH="1">
            <a:off x="8502238" y="4632457"/>
            <a:ext cx="772557" cy="33915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177E80C0-E0D5-C45D-FA61-49AA123505D4}"/>
              </a:ext>
            </a:extLst>
          </p:cNvPr>
          <p:cNvSpPr/>
          <p:nvPr/>
        </p:nvSpPr>
        <p:spPr>
          <a:xfrm>
            <a:off x="7606531" y="4693346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9DBADC0-46E0-88F9-5207-7F602A2648E1}"/>
              </a:ext>
            </a:extLst>
          </p:cNvPr>
          <p:cNvSpPr txBox="1"/>
          <p:nvPr/>
        </p:nvSpPr>
        <p:spPr>
          <a:xfrm>
            <a:off x="7084140" y="461035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c:2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D9B7C4-6130-8024-5C3D-18BDBDD5E23C}"/>
              </a:ext>
            </a:extLst>
          </p:cNvPr>
          <p:cNvCxnSpPr>
            <a:cxnSpLocks/>
            <a:stCxn id="60" idx="2"/>
            <a:endCxn id="97" idx="6"/>
          </p:cNvCxnSpPr>
          <p:nvPr/>
        </p:nvCxnSpPr>
        <p:spPr>
          <a:xfrm flipH="1">
            <a:off x="7808550" y="4134006"/>
            <a:ext cx="986550" cy="65769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E7B46F33-F07C-9024-90DC-BE1003FED787}"/>
              </a:ext>
            </a:extLst>
          </p:cNvPr>
          <p:cNvSpPr/>
          <p:nvPr/>
        </p:nvSpPr>
        <p:spPr>
          <a:xfrm>
            <a:off x="7540694" y="564925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129EE63F-ED52-DFF4-D076-18D83482D2E6}"/>
              </a:ext>
            </a:extLst>
          </p:cNvPr>
          <p:cNvSpPr txBox="1"/>
          <p:nvPr/>
        </p:nvSpPr>
        <p:spPr>
          <a:xfrm>
            <a:off x="6964953" y="547181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d:1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AAF2946-272A-1D90-C133-57523D9F836C}"/>
              </a:ext>
            </a:extLst>
          </p:cNvPr>
          <p:cNvCxnSpPr>
            <a:cxnSpLocks/>
            <a:endCxn id="100" idx="0"/>
          </p:cNvCxnSpPr>
          <p:nvPr/>
        </p:nvCxnSpPr>
        <p:spPr>
          <a:xfrm flipH="1">
            <a:off x="7641704" y="4929839"/>
            <a:ext cx="41487" cy="7194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A8262D24-CBDD-F57D-01F6-842D85308F94}"/>
              </a:ext>
            </a:extLst>
          </p:cNvPr>
          <p:cNvCxnSpPr>
            <a:cxnSpLocks/>
            <a:stCxn id="93" idx="3"/>
            <a:endCxn id="100" idx="6"/>
          </p:cNvCxnSpPr>
          <p:nvPr/>
        </p:nvCxnSpPr>
        <p:spPr>
          <a:xfrm flipH="1">
            <a:off x="7742713" y="5041155"/>
            <a:ext cx="587091" cy="70644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AC308844-9D17-D6F6-74A0-B196882E6CE4}"/>
              </a:ext>
            </a:extLst>
          </p:cNvPr>
          <p:cNvCxnSpPr>
            <a:cxnSpLocks/>
            <a:stCxn id="79" idx="3"/>
            <a:endCxn id="97" idx="6"/>
          </p:cNvCxnSpPr>
          <p:nvPr/>
        </p:nvCxnSpPr>
        <p:spPr>
          <a:xfrm flipH="1">
            <a:off x="7808550" y="4115636"/>
            <a:ext cx="2155935" cy="67606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ontent Placeholder 2">
            <a:extLst>
              <a:ext uri="{FF2B5EF4-FFF2-40B4-BE49-F238E27FC236}">
                <a16:creationId xmlns:a16="http://schemas.microsoft.com/office/drawing/2014/main" id="{FD9CE6D1-6C0D-D205-3C23-F86307347F66}"/>
              </a:ext>
            </a:extLst>
          </p:cNvPr>
          <p:cNvSpPr txBox="1">
            <a:spLocks/>
          </p:cNvSpPr>
          <p:nvPr/>
        </p:nvSpPr>
        <p:spPr>
          <a:xfrm>
            <a:off x="7448372" y="1993456"/>
            <a:ext cx="4327863" cy="545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Graph built in random order</a:t>
            </a:r>
          </a:p>
        </p:txBody>
      </p:sp>
    </p:spTree>
    <p:extLst>
      <p:ext uri="{BB962C8B-B14F-4D97-AF65-F5344CB8AC3E}">
        <p14:creationId xmlns:p14="http://schemas.microsoft.com/office/powerpoint/2010/main" val="352124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8" grpId="0" animBg="1"/>
      <p:bldP spid="9" grpId="0"/>
      <p:bldP spid="10" grpId="0" animBg="1"/>
      <p:bldP spid="12" grpId="0"/>
      <p:bldP spid="16" grpId="0" animBg="1"/>
      <p:bldP spid="17" grpId="0"/>
      <p:bldP spid="19" grpId="0" animBg="1"/>
      <p:bldP spid="20" grpId="0"/>
      <p:bldP spid="22" grpId="0" animBg="1"/>
      <p:bldP spid="23" grpId="0"/>
      <p:bldP spid="25" grpId="0" animBg="1"/>
      <p:bldP spid="26" grpId="0"/>
      <p:bldP spid="34" grpId="0" animBg="1"/>
      <p:bldP spid="35" grpId="0"/>
      <p:bldP spid="32" grpId="0" animBg="1"/>
      <p:bldP spid="33" grpId="0"/>
      <p:bldP spid="39" grpId="0" animBg="1"/>
      <p:bldP spid="40" grpId="0"/>
      <p:bldP spid="43" grpId="0" animBg="1"/>
      <p:bldP spid="44" grpId="0"/>
      <p:bldP spid="45" grpId="0" animBg="1"/>
      <p:bldP spid="46" grpId="0"/>
      <p:bldP spid="48" grpId="0" animBg="1"/>
      <p:bldP spid="49" grpId="0"/>
      <p:bldP spid="55" grpId="0"/>
      <p:bldP spid="56" grpId="0" animBg="1"/>
      <p:bldP spid="57" grpId="0"/>
      <p:bldP spid="58" grpId="0" animBg="1"/>
      <p:bldP spid="59" grpId="0"/>
      <p:bldP spid="60" grpId="0" animBg="1"/>
      <p:bldP spid="61" grpId="0"/>
      <p:bldP spid="64" grpId="0" animBg="1"/>
      <p:bldP spid="65" grpId="0"/>
      <p:bldP spid="66" grpId="0" animBg="1"/>
      <p:bldP spid="67" grpId="0"/>
      <p:bldP spid="68" grpId="0" animBg="1"/>
      <p:bldP spid="69" grpId="0"/>
      <p:bldP spid="74" grpId="0" animBg="1"/>
      <p:bldP spid="75" grpId="0" animBg="1"/>
      <p:bldP spid="76" grpId="0"/>
      <p:bldP spid="79" grpId="0"/>
      <p:bldP spid="80" grpId="0" animBg="1"/>
      <p:bldP spid="81" grpId="0"/>
      <p:bldP spid="86" grpId="0" animBg="1"/>
      <p:bldP spid="87" grpId="0"/>
      <p:bldP spid="88" grpId="0" animBg="1"/>
      <p:bldP spid="89" grpId="0"/>
      <p:bldP spid="93" grpId="0" animBg="1"/>
      <p:bldP spid="94" grpId="0"/>
      <p:bldP spid="97" grpId="0" animBg="1"/>
      <p:bldP spid="98" grpId="0"/>
      <p:bldP spid="100" grpId="0" animBg="1"/>
      <p:bldP spid="101" grpId="0"/>
      <p:bldP spid="107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Prune leaves with items count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using pointers</a:t>
                </a:r>
              </a:p>
              <a:p>
                <a:r>
                  <a:rPr lang="en-US" dirty="0"/>
                  <a:t>Note; items could have been filtered before building tree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6767881" cy="2592630"/>
              </a:xfrm>
              <a:blipFill>
                <a:blip r:embed="rId2"/>
                <a:stretch>
                  <a:fillRect l="-1892" t="-4000" r="-1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8E5B6CC-D809-4311-B226-B3024F7D131B}"/>
              </a:ext>
            </a:extLst>
          </p:cNvPr>
          <p:cNvSpPr/>
          <p:nvPr/>
        </p:nvSpPr>
        <p:spPr>
          <a:xfrm>
            <a:off x="8485865" y="293993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5CE090C-E47B-55D1-A74F-3357E1679891}"/>
              </a:ext>
            </a:extLst>
          </p:cNvPr>
          <p:cNvSpPr txBox="1"/>
          <p:nvPr/>
        </p:nvSpPr>
        <p:spPr>
          <a:xfrm>
            <a:off x="7693740" y="2838235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C40E7FA2-A1D5-28D9-7843-F8EDECBD716D}"/>
              </a:ext>
            </a:extLst>
          </p:cNvPr>
          <p:cNvSpPr/>
          <p:nvPr/>
        </p:nvSpPr>
        <p:spPr>
          <a:xfrm>
            <a:off x="7787660" y="358143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2031400-7008-3DE7-0BFF-4A39ABBACB38}"/>
              </a:ext>
            </a:extLst>
          </p:cNvPr>
          <p:cNvSpPr txBox="1"/>
          <p:nvPr/>
        </p:nvSpPr>
        <p:spPr>
          <a:xfrm>
            <a:off x="7267957" y="3439051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E850F806-0DCF-228B-16A6-D66631A3D4F9}"/>
              </a:ext>
            </a:extLst>
          </p:cNvPr>
          <p:cNvSpPr/>
          <p:nvPr/>
        </p:nvSpPr>
        <p:spPr>
          <a:xfrm>
            <a:off x="7089455" y="422293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B006ACB0-175F-D1D9-6331-A2B4D6F47518}"/>
              </a:ext>
            </a:extLst>
          </p:cNvPr>
          <p:cNvSpPr txBox="1"/>
          <p:nvPr/>
        </p:nvSpPr>
        <p:spPr>
          <a:xfrm>
            <a:off x="6534482" y="407208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CFD44453-64DC-3A47-AA5C-DC9CCAA44260}"/>
              </a:ext>
            </a:extLst>
          </p:cNvPr>
          <p:cNvCxnSpPr>
            <a:cxnSpLocks/>
            <a:stCxn id="63" idx="3"/>
            <a:endCxn id="65" idx="7"/>
          </p:cNvCxnSpPr>
          <p:nvPr/>
        </p:nvCxnSpPr>
        <p:spPr>
          <a:xfrm flipH="1">
            <a:off x="7960094" y="310783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9224B92-610F-9E17-299C-0CD071E85046}"/>
              </a:ext>
            </a:extLst>
          </p:cNvPr>
          <p:cNvCxnSpPr>
            <a:cxnSpLocks/>
            <a:stCxn id="65" idx="3"/>
            <a:endCxn id="68" idx="7"/>
          </p:cNvCxnSpPr>
          <p:nvPr/>
        </p:nvCxnSpPr>
        <p:spPr>
          <a:xfrm flipH="1">
            <a:off x="7261889" y="3749333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31353DF6-3393-164A-C9AC-113452E775C6}"/>
              </a:ext>
            </a:extLst>
          </p:cNvPr>
          <p:cNvSpPr/>
          <p:nvPr/>
        </p:nvSpPr>
        <p:spPr>
          <a:xfrm>
            <a:off x="6393909" y="4835627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D9A257F-751A-CA08-A522-B59B08902939}"/>
              </a:ext>
            </a:extLst>
          </p:cNvPr>
          <p:cNvSpPr txBox="1"/>
          <p:nvPr/>
        </p:nvSpPr>
        <p:spPr>
          <a:xfrm>
            <a:off x="5701021" y="47339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9ED54807-9A40-D409-AEC0-7EC517C6BDD4}"/>
              </a:ext>
            </a:extLst>
          </p:cNvPr>
          <p:cNvCxnSpPr>
            <a:cxnSpLocks/>
            <a:endCxn id="72" idx="7"/>
          </p:cNvCxnSpPr>
          <p:nvPr/>
        </p:nvCxnSpPr>
        <p:spPr>
          <a:xfrm flipH="1">
            <a:off x="6566343" y="4362025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A1B2BA1-5320-BF69-3038-EEAD5172B5D3}"/>
              </a:ext>
            </a:extLst>
          </p:cNvPr>
          <p:cNvSpPr/>
          <p:nvPr/>
        </p:nvSpPr>
        <p:spPr>
          <a:xfrm>
            <a:off x="5695704" y="5473146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E7A8555-B9A1-48CD-9482-2DEE7B5F42F9}"/>
              </a:ext>
            </a:extLst>
          </p:cNvPr>
          <p:cNvSpPr txBox="1"/>
          <p:nvPr/>
        </p:nvSpPr>
        <p:spPr>
          <a:xfrm>
            <a:off x="5002816" y="5371442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7DCFBBD-0CBD-0E89-78A8-8C213612E2DF}"/>
              </a:ext>
            </a:extLst>
          </p:cNvPr>
          <p:cNvCxnSpPr>
            <a:cxnSpLocks/>
            <a:endCxn id="75" idx="7"/>
          </p:cNvCxnSpPr>
          <p:nvPr/>
        </p:nvCxnSpPr>
        <p:spPr>
          <a:xfrm flipH="1">
            <a:off x="5868138" y="4999544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505C7761-0C17-6DD8-A98F-DAC6D88E1CAF}"/>
              </a:ext>
            </a:extLst>
          </p:cNvPr>
          <p:cNvSpPr/>
          <p:nvPr/>
        </p:nvSpPr>
        <p:spPr>
          <a:xfrm>
            <a:off x="8091424" y="4515581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A9E25EF-32A3-43BE-6C28-632B34D593AB}"/>
              </a:ext>
            </a:extLst>
          </p:cNvPr>
          <p:cNvSpPr txBox="1"/>
          <p:nvPr/>
        </p:nvSpPr>
        <p:spPr>
          <a:xfrm>
            <a:off x="7716777" y="4680124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DFE97D-C923-5DC8-78B1-4AA7B6BF1BF3}"/>
              </a:ext>
            </a:extLst>
          </p:cNvPr>
          <p:cNvCxnSpPr>
            <a:cxnSpLocks/>
            <a:stCxn id="65" idx="5"/>
          </p:cNvCxnSpPr>
          <p:nvPr/>
        </p:nvCxnSpPr>
        <p:spPr>
          <a:xfrm>
            <a:off x="7960094" y="3749333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027A2FDD-2E6C-3A0D-BB11-505DEAE0F40A}"/>
              </a:ext>
            </a:extLst>
          </p:cNvPr>
          <p:cNvSpPr/>
          <p:nvPr/>
        </p:nvSpPr>
        <p:spPr>
          <a:xfrm>
            <a:off x="8283846" y="5403601"/>
            <a:ext cx="202019" cy="196702"/>
          </a:xfrm>
          <a:prstGeom prst="ellipse">
            <a:avLst/>
          </a:prstGeom>
          <a:solidFill>
            <a:srgbClr val="FFFF0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B7A61D9-E649-A80D-5668-E0D85E84EE16}"/>
              </a:ext>
            </a:extLst>
          </p:cNvPr>
          <p:cNvSpPr txBox="1"/>
          <p:nvPr/>
        </p:nvSpPr>
        <p:spPr>
          <a:xfrm>
            <a:off x="7792977" y="5521087"/>
            <a:ext cx="54580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F18D9341-B0C8-3800-BFCC-5996E4EB8569}"/>
              </a:ext>
            </a:extLst>
          </p:cNvPr>
          <p:cNvCxnSpPr>
            <a:cxnSpLocks/>
            <a:stCxn id="78" idx="4"/>
            <a:endCxn id="81" idx="0"/>
          </p:cNvCxnSpPr>
          <p:nvPr/>
        </p:nvCxnSpPr>
        <p:spPr>
          <a:xfrm>
            <a:off x="8192434" y="4712283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FCF5060C-F8A4-0750-5E87-E2CCC4279790}"/>
              </a:ext>
            </a:extLst>
          </p:cNvPr>
          <p:cNvCxnSpPr>
            <a:cxnSpLocks/>
            <a:endCxn id="72" idx="6"/>
          </p:cNvCxnSpPr>
          <p:nvPr/>
        </p:nvCxnSpPr>
        <p:spPr>
          <a:xfrm flipH="1">
            <a:off x="6595928" y="4611285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81E6CB3-0052-EDB6-3F91-94449A51A444}"/>
              </a:ext>
            </a:extLst>
          </p:cNvPr>
          <p:cNvCxnSpPr>
            <a:cxnSpLocks/>
            <a:endCxn id="75" idx="6"/>
          </p:cNvCxnSpPr>
          <p:nvPr/>
        </p:nvCxnSpPr>
        <p:spPr>
          <a:xfrm flipH="1">
            <a:off x="5897723" y="5497700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Oval 85">
            <a:extLst>
              <a:ext uri="{FF2B5EF4-FFF2-40B4-BE49-F238E27FC236}">
                <a16:creationId xmlns:a16="http://schemas.microsoft.com/office/drawing/2014/main" id="{B306F25A-8EB6-896A-69FC-EF413305D3A3}"/>
              </a:ext>
            </a:extLst>
          </p:cNvPr>
          <p:cNvSpPr/>
          <p:nvPr/>
        </p:nvSpPr>
        <p:spPr>
          <a:xfrm>
            <a:off x="8937422" y="438025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41C6AD00-D3F1-7FE2-AB7D-11C1AD563FC6}"/>
              </a:ext>
            </a:extLst>
          </p:cNvPr>
          <p:cNvSpPr txBox="1"/>
          <p:nvPr/>
        </p:nvSpPr>
        <p:spPr>
          <a:xfrm>
            <a:off x="8562775" y="4544795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DCF88E-3E9D-7782-B0AF-5BDB47EBA39E}"/>
              </a:ext>
            </a:extLst>
          </p:cNvPr>
          <p:cNvCxnSpPr>
            <a:cxnSpLocks/>
            <a:stCxn id="65" idx="6"/>
            <a:endCxn id="86" idx="1"/>
          </p:cNvCxnSpPr>
          <p:nvPr/>
        </p:nvCxnSpPr>
        <p:spPr>
          <a:xfrm>
            <a:off x="7989679" y="3679788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>
            <a:extLst>
              <a:ext uri="{FF2B5EF4-FFF2-40B4-BE49-F238E27FC236}">
                <a16:creationId xmlns:a16="http://schemas.microsoft.com/office/drawing/2014/main" id="{A1D7FCF1-0753-0524-FAA8-074ED634F9C0}"/>
              </a:ext>
            </a:extLst>
          </p:cNvPr>
          <p:cNvSpPr/>
          <p:nvPr/>
        </p:nvSpPr>
        <p:spPr>
          <a:xfrm>
            <a:off x="9732068" y="523786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7F8B853-67BA-C042-EB3D-3F22976A666B}"/>
              </a:ext>
            </a:extLst>
          </p:cNvPr>
          <p:cNvSpPr txBox="1"/>
          <p:nvPr/>
        </p:nvSpPr>
        <p:spPr>
          <a:xfrm>
            <a:off x="9285677" y="53400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11AFC7A-1EDF-6CFF-E3EC-BB36E66EA08E}"/>
              </a:ext>
            </a:extLst>
          </p:cNvPr>
          <p:cNvCxnSpPr>
            <a:cxnSpLocks/>
            <a:stCxn id="86" idx="5"/>
            <a:endCxn id="89" idx="1"/>
          </p:cNvCxnSpPr>
          <p:nvPr/>
        </p:nvCxnSpPr>
        <p:spPr>
          <a:xfrm>
            <a:off x="9109856" y="454814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E6CBB48-D41D-B8DA-09D2-10435D9EABC5}"/>
              </a:ext>
            </a:extLst>
          </p:cNvPr>
          <p:cNvCxnSpPr>
            <a:cxnSpLocks/>
            <a:endCxn id="68" idx="5"/>
          </p:cNvCxnSpPr>
          <p:nvPr/>
        </p:nvCxnSpPr>
        <p:spPr>
          <a:xfrm flipH="1" flipV="1">
            <a:off x="7261889" y="4390831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91EB1916-50BF-7BDC-EC8E-2AF7FEFDA1F3}"/>
              </a:ext>
            </a:extLst>
          </p:cNvPr>
          <p:cNvSpPr/>
          <p:nvPr/>
        </p:nvSpPr>
        <p:spPr>
          <a:xfrm>
            <a:off x="10519706" y="60933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0010054-A95E-4562-9CCB-DBE43AFAF7A4}"/>
              </a:ext>
            </a:extLst>
          </p:cNvPr>
          <p:cNvSpPr txBox="1"/>
          <p:nvPr/>
        </p:nvSpPr>
        <p:spPr>
          <a:xfrm>
            <a:off x="10073315" y="61955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E774095-353B-877B-5740-8EB5644131BB}"/>
              </a:ext>
            </a:extLst>
          </p:cNvPr>
          <p:cNvCxnSpPr>
            <a:cxnSpLocks/>
            <a:endCxn id="93" idx="1"/>
          </p:cNvCxnSpPr>
          <p:nvPr/>
        </p:nvCxnSpPr>
        <p:spPr>
          <a:xfrm>
            <a:off x="9897494" y="54036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464C9B91-8273-C38A-2691-8D1422522759}"/>
              </a:ext>
            </a:extLst>
          </p:cNvPr>
          <p:cNvCxnSpPr>
            <a:cxnSpLocks/>
            <a:endCxn id="93" idx="2"/>
          </p:cNvCxnSpPr>
          <p:nvPr/>
        </p:nvCxnSpPr>
        <p:spPr>
          <a:xfrm>
            <a:off x="8275640" y="4689574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28EEE34C-1A5C-170A-AA8D-F7AB474251B3}"/>
              </a:ext>
            </a:extLst>
          </p:cNvPr>
          <p:cNvSpPr/>
          <p:nvPr/>
        </p:nvSpPr>
        <p:spPr>
          <a:xfrm>
            <a:off x="9542963" y="35667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E54DE521-CB81-3C99-5335-7D946CFB4695}"/>
              </a:ext>
            </a:extLst>
          </p:cNvPr>
          <p:cNvSpPr txBox="1"/>
          <p:nvPr/>
        </p:nvSpPr>
        <p:spPr>
          <a:xfrm>
            <a:off x="9760626" y="344761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96532DFB-9885-6B9B-2CF0-661EAFFDDEE3}"/>
              </a:ext>
            </a:extLst>
          </p:cNvPr>
          <p:cNvSpPr/>
          <p:nvPr/>
        </p:nvSpPr>
        <p:spPr>
          <a:xfrm>
            <a:off x="10337609" y="442438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556F995-5C12-D761-485C-13B37866F057}"/>
              </a:ext>
            </a:extLst>
          </p:cNvPr>
          <p:cNvSpPr txBox="1"/>
          <p:nvPr/>
        </p:nvSpPr>
        <p:spPr>
          <a:xfrm>
            <a:off x="10532327" y="425314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F8FE5599-5E18-09E8-1C99-B98C857286CA}"/>
              </a:ext>
            </a:extLst>
          </p:cNvPr>
          <p:cNvCxnSpPr>
            <a:cxnSpLocks/>
            <a:stCxn id="97" idx="5"/>
            <a:endCxn id="99" idx="1"/>
          </p:cNvCxnSpPr>
          <p:nvPr/>
        </p:nvCxnSpPr>
        <p:spPr>
          <a:xfrm>
            <a:off x="9715397" y="3734668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Oval 101">
            <a:extLst>
              <a:ext uri="{FF2B5EF4-FFF2-40B4-BE49-F238E27FC236}">
                <a16:creationId xmlns:a16="http://schemas.microsoft.com/office/drawing/2014/main" id="{71E0C28D-1B84-253C-FF7A-2A3B7DFB268B}"/>
              </a:ext>
            </a:extLst>
          </p:cNvPr>
          <p:cNvSpPr/>
          <p:nvPr/>
        </p:nvSpPr>
        <p:spPr>
          <a:xfrm>
            <a:off x="11125247" y="52798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43E32B9-A6BF-0BA4-71E5-39A059D186FF}"/>
              </a:ext>
            </a:extLst>
          </p:cNvPr>
          <p:cNvSpPr txBox="1"/>
          <p:nvPr/>
        </p:nvSpPr>
        <p:spPr>
          <a:xfrm>
            <a:off x="11357418" y="508612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1309573-CFF0-B744-1570-4B3040786BA0}"/>
              </a:ext>
            </a:extLst>
          </p:cNvPr>
          <p:cNvCxnSpPr>
            <a:cxnSpLocks/>
            <a:endCxn id="102" idx="1"/>
          </p:cNvCxnSpPr>
          <p:nvPr/>
        </p:nvCxnSpPr>
        <p:spPr>
          <a:xfrm>
            <a:off x="10503035" y="45901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D59E8DE3-91CB-F969-1A1D-56D9ECE837C2}"/>
              </a:ext>
            </a:extLst>
          </p:cNvPr>
          <p:cNvCxnSpPr>
            <a:cxnSpLocks/>
            <a:stCxn id="63" idx="5"/>
            <a:endCxn id="97" idx="1"/>
          </p:cNvCxnSpPr>
          <p:nvPr/>
        </p:nvCxnSpPr>
        <p:spPr>
          <a:xfrm>
            <a:off x="8658299" y="3107835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064E198B-8E7D-7448-0F0D-2ABAE937B62A}"/>
              </a:ext>
            </a:extLst>
          </p:cNvPr>
          <p:cNvCxnSpPr>
            <a:cxnSpLocks/>
            <a:endCxn id="93" idx="7"/>
          </p:cNvCxnSpPr>
          <p:nvPr/>
        </p:nvCxnSpPr>
        <p:spPr>
          <a:xfrm flipH="1">
            <a:off x="10692140" y="5461386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BD6AEC64-E800-EA8E-CD61-D26B6D083A66}"/>
              </a:ext>
            </a:extLst>
          </p:cNvPr>
          <p:cNvCxnSpPr>
            <a:cxnSpLocks/>
          </p:cNvCxnSpPr>
          <p:nvPr/>
        </p:nvCxnSpPr>
        <p:spPr>
          <a:xfrm flipH="1">
            <a:off x="9930477" y="460769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A2B22CCB-5390-D7FB-FFF9-FD82412AD0CE}"/>
              </a:ext>
            </a:extLst>
          </p:cNvPr>
          <p:cNvCxnSpPr>
            <a:cxnSpLocks/>
          </p:cNvCxnSpPr>
          <p:nvPr/>
        </p:nvCxnSpPr>
        <p:spPr>
          <a:xfrm flipH="1">
            <a:off x="9137454" y="3732911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6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Association Rules vs Similarity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are association rules different from similarity search </a:t>
            </a:r>
            <a:endParaRPr lang="en-US" b="1" dirty="0"/>
          </a:p>
          <a:p>
            <a:r>
              <a:rPr lang="en-US" dirty="0"/>
              <a:t>Similarity search seeks baskets with large fraction of items in common</a:t>
            </a:r>
          </a:p>
          <a:p>
            <a:pPr lvl="1"/>
            <a:r>
              <a:rPr lang="en-US" dirty="0"/>
              <a:t>Can have small number of baskets </a:t>
            </a:r>
          </a:p>
          <a:p>
            <a:pPr lvl="1"/>
            <a:r>
              <a:rPr lang="en-US" dirty="0"/>
              <a:t>Seek high, but not absolute, similarity between baskets </a:t>
            </a:r>
          </a:p>
          <a:p>
            <a:r>
              <a:rPr lang="en-US" dirty="0"/>
              <a:t>Association rules seek the absolute number of baskets containing specific item sets  </a:t>
            </a:r>
          </a:p>
          <a:p>
            <a:pPr lvl="1"/>
            <a:r>
              <a:rPr lang="en-US" dirty="0"/>
              <a:t>Large number of baskets   </a:t>
            </a:r>
          </a:p>
          <a:p>
            <a:pPr lvl="1"/>
            <a:r>
              <a:rPr lang="en-US" dirty="0"/>
              <a:t>Seek exact match of sets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81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284" y="1041991"/>
            <a:ext cx="8059479" cy="15454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graph to find frequencies </a:t>
            </a:r>
          </a:p>
          <a:p>
            <a:r>
              <a:rPr lang="en-US" dirty="0"/>
              <a:t>Sum from leaves to root to find item set frequency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58" name="Table 4">
            <a:extLst>
              <a:ext uri="{FF2B5EF4-FFF2-40B4-BE49-F238E27FC236}">
                <a16:creationId xmlns:a16="http://schemas.microsoft.com/office/drawing/2014/main" id="{52594E3E-81DC-4463-A3BA-DA756AF8F3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2697653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836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284" y="1041991"/>
                <a:ext cx="8059479" cy="154545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Use graph to find frequencies </a:t>
                </a:r>
              </a:p>
              <a:p>
                <a:r>
                  <a:rPr lang="en-US" dirty="0"/>
                  <a:t>Sum from leaves to root to find item set frequency</a:t>
                </a:r>
              </a:p>
              <a:p>
                <a:r>
                  <a:rPr lang="en-US" dirty="0"/>
                  <a:t>Filter item set counts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284" y="1041991"/>
                <a:ext cx="8059479" cy="1545456"/>
              </a:xfrm>
              <a:blipFill>
                <a:blip r:embed="rId2"/>
                <a:stretch>
                  <a:fillRect l="-1589" t="-6719" b="-83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80F7AED-FF08-8B79-D909-6797513969EC}"/>
              </a:ext>
            </a:extLst>
          </p:cNvPr>
          <p:cNvSpPr/>
          <p:nvPr/>
        </p:nvSpPr>
        <p:spPr>
          <a:xfrm>
            <a:off x="3582269" y="299969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2791938-56D3-A52A-4296-55AFD49C23B1}"/>
              </a:ext>
            </a:extLst>
          </p:cNvPr>
          <p:cNvSpPr txBox="1"/>
          <p:nvPr/>
        </p:nvSpPr>
        <p:spPr>
          <a:xfrm>
            <a:off x="2790144" y="289798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8F6BEB1B-F47A-E26F-F436-2001A73B8296}"/>
              </a:ext>
            </a:extLst>
          </p:cNvPr>
          <p:cNvSpPr/>
          <p:nvPr/>
        </p:nvSpPr>
        <p:spPr>
          <a:xfrm>
            <a:off x="2884064" y="364119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A94E81-9BF0-8D79-4DBB-C7B4F3FE3FBE}"/>
              </a:ext>
            </a:extLst>
          </p:cNvPr>
          <p:cNvSpPr txBox="1"/>
          <p:nvPr/>
        </p:nvSpPr>
        <p:spPr>
          <a:xfrm>
            <a:off x="2364361" y="349880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63832BFC-B65F-EE13-87BA-2696F76505BF}"/>
              </a:ext>
            </a:extLst>
          </p:cNvPr>
          <p:cNvSpPr/>
          <p:nvPr/>
        </p:nvSpPr>
        <p:spPr>
          <a:xfrm>
            <a:off x="2185859" y="428268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DA8A566-592C-B449-DAEF-30E02E9C3095}"/>
              </a:ext>
            </a:extLst>
          </p:cNvPr>
          <p:cNvSpPr txBox="1"/>
          <p:nvPr/>
        </p:nvSpPr>
        <p:spPr>
          <a:xfrm>
            <a:off x="1630886" y="413183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512B732-416B-9ABA-B0EE-05199A468A1D}"/>
              </a:ext>
            </a:extLst>
          </p:cNvPr>
          <p:cNvCxnSpPr>
            <a:cxnSpLocks/>
            <a:stCxn id="40" idx="3"/>
            <a:endCxn id="42" idx="7"/>
          </p:cNvCxnSpPr>
          <p:nvPr/>
        </p:nvCxnSpPr>
        <p:spPr>
          <a:xfrm flipH="1">
            <a:off x="3056498" y="316758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ED24C4F-36C1-A417-FF5A-63B4AB2B7E50}"/>
              </a:ext>
            </a:extLst>
          </p:cNvPr>
          <p:cNvCxnSpPr>
            <a:cxnSpLocks/>
            <a:stCxn id="42" idx="3"/>
            <a:endCxn id="44" idx="7"/>
          </p:cNvCxnSpPr>
          <p:nvPr/>
        </p:nvCxnSpPr>
        <p:spPr>
          <a:xfrm flipH="1">
            <a:off x="2358293" y="380908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4C72D724-7884-FCE9-8113-C7EC786A775D}"/>
              </a:ext>
            </a:extLst>
          </p:cNvPr>
          <p:cNvSpPr/>
          <p:nvPr/>
        </p:nvSpPr>
        <p:spPr>
          <a:xfrm>
            <a:off x="1490313" y="489538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9805574-B51A-E188-AB22-ACECF30D436C}"/>
              </a:ext>
            </a:extLst>
          </p:cNvPr>
          <p:cNvSpPr txBox="1"/>
          <p:nvPr/>
        </p:nvSpPr>
        <p:spPr>
          <a:xfrm>
            <a:off x="797425" y="47936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0A918FF-93FF-043D-8FF2-161DAB630803}"/>
              </a:ext>
            </a:extLst>
          </p:cNvPr>
          <p:cNvCxnSpPr>
            <a:cxnSpLocks/>
            <a:endCxn id="48" idx="7"/>
          </p:cNvCxnSpPr>
          <p:nvPr/>
        </p:nvCxnSpPr>
        <p:spPr>
          <a:xfrm flipH="1">
            <a:off x="1662747" y="442177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Oval 53">
            <a:extLst>
              <a:ext uri="{FF2B5EF4-FFF2-40B4-BE49-F238E27FC236}">
                <a16:creationId xmlns:a16="http://schemas.microsoft.com/office/drawing/2014/main" id="{D404B0E5-5A42-6545-9787-BFEBB127B7BB}"/>
              </a:ext>
            </a:extLst>
          </p:cNvPr>
          <p:cNvSpPr/>
          <p:nvPr/>
        </p:nvSpPr>
        <p:spPr>
          <a:xfrm>
            <a:off x="3187828" y="45753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4E0C63E-FE0B-28B9-0929-6DB8FD27D7D5}"/>
              </a:ext>
            </a:extLst>
          </p:cNvPr>
          <p:cNvSpPr txBox="1"/>
          <p:nvPr/>
        </p:nvSpPr>
        <p:spPr>
          <a:xfrm>
            <a:off x="2813181" y="473987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E02FA6DB-0981-12AF-291F-796B77B14B92}"/>
              </a:ext>
            </a:extLst>
          </p:cNvPr>
          <p:cNvCxnSpPr>
            <a:cxnSpLocks/>
            <a:stCxn id="42" idx="5"/>
          </p:cNvCxnSpPr>
          <p:nvPr/>
        </p:nvCxnSpPr>
        <p:spPr>
          <a:xfrm>
            <a:off x="3056498" y="380908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9D80841-6519-3873-8240-741FAB7C6ED6}"/>
              </a:ext>
            </a:extLst>
          </p:cNvPr>
          <p:cNvCxnSpPr>
            <a:cxnSpLocks/>
            <a:endCxn id="48" idx="6"/>
          </p:cNvCxnSpPr>
          <p:nvPr/>
        </p:nvCxnSpPr>
        <p:spPr>
          <a:xfrm flipH="1">
            <a:off x="1692332" y="467103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D5CAA2F2-56E3-8E13-AB2A-3104CC114562}"/>
              </a:ext>
            </a:extLst>
          </p:cNvPr>
          <p:cNvSpPr/>
          <p:nvPr/>
        </p:nvSpPr>
        <p:spPr>
          <a:xfrm>
            <a:off x="4033826" y="44400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72C5119-8C29-4C28-D1F0-A330271520A6}"/>
              </a:ext>
            </a:extLst>
          </p:cNvPr>
          <p:cNvSpPr txBox="1"/>
          <p:nvPr/>
        </p:nvSpPr>
        <p:spPr>
          <a:xfrm>
            <a:off x="3659179" y="460454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BE2D6D6-CAA3-90E2-40D8-27F0CDF1CE77}"/>
              </a:ext>
            </a:extLst>
          </p:cNvPr>
          <p:cNvCxnSpPr>
            <a:cxnSpLocks/>
            <a:stCxn id="42" idx="6"/>
            <a:endCxn id="63" idx="1"/>
          </p:cNvCxnSpPr>
          <p:nvPr/>
        </p:nvCxnSpPr>
        <p:spPr>
          <a:xfrm>
            <a:off x="3086083" y="373954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Oval 65">
            <a:extLst>
              <a:ext uri="{FF2B5EF4-FFF2-40B4-BE49-F238E27FC236}">
                <a16:creationId xmlns:a16="http://schemas.microsoft.com/office/drawing/2014/main" id="{48BBA3A9-A01D-A774-E9BB-DC4892C35B08}"/>
              </a:ext>
            </a:extLst>
          </p:cNvPr>
          <p:cNvSpPr/>
          <p:nvPr/>
        </p:nvSpPr>
        <p:spPr>
          <a:xfrm>
            <a:off x="4828472" y="52976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7D62CBF-AC1A-1669-552C-8A391E082C08}"/>
              </a:ext>
            </a:extLst>
          </p:cNvPr>
          <p:cNvSpPr txBox="1"/>
          <p:nvPr/>
        </p:nvSpPr>
        <p:spPr>
          <a:xfrm>
            <a:off x="4382081" y="539984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ACCF9ACE-27E3-3EC8-B58A-40AD150AF23D}"/>
              </a:ext>
            </a:extLst>
          </p:cNvPr>
          <p:cNvCxnSpPr>
            <a:cxnSpLocks/>
            <a:stCxn id="63" idx="5"/>
            <a:endCxn id="66" idx="1"/>
          </p:cNvCxnSpPr>
          <p:nvPr/>
        </p:nvCxnSpPr>
        <p:spPr>
          <a:xfrm>
            <a:off x="4206260" y="46079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444B99C-CC82-BB33-3868-FCD93F7182BD}"/>
              </a:ext>
            </a:extLst>
          </p:cNvPr>
          <p:cNvCxnSpPr>
            <a:cxnSpLocks/>
            <a:endCxn id="44" idx="5"/>
          </p:cNvCxnSpPr>
          <p:nvPr/>
        </p:nvCxnSpPr>
        <p:spPr>
          <a:xfrm flipH="1" flipV="1">
            <a:off x="2358293" y="445058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F2B35A8C-0276-23E4-013A-D686439F9A91}"/>
              </a:ext>
            </a:extLst>
          </p:cNvPr>
          <p:cNvSpPr/>
          <p:nvPr/>
        </p:nvSpPr>
        <p:spPr>
          <a:xfrm>
            <a:off x="5616110" y="61530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1D43026-BBAF-D402-2548-2825178B71FF}"/>
              </a:ext>
            </a:extLst>
          </p:cNvPr>
          <p:cNvSpPr txBox="1"/>
          <p:nvPr/>
        </p:nvSpPr>
        <p:spPr>
          <a:xfrm>
            <a:off x="5169719" y="625529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F6CBB9D-7212-423A-7506-8059572D88F1}"/>
              </a:ext>
            </a:extLst>
          </p:cNvPr>
          <p:cNvCxnSpPr>
            <a:cxnSpLocks/>
            <a:endCxn id="70" idx="1"/>
          </p:cNvCxnSpPr>
          <p:nvPr/>
        </p:nvCxnSpPr>
        <p:spPr>
          <a:xfrm>
            <a:off x="4993898" y="54633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4FBD02B-E6A3-94ED-10A5-589F70DB3CCA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3372044" y="474932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7D86062E-E6F6-9469-DC8F-928B321F022C}"/>
              </a:ext>
            </a:extLst>
          </p:cNvPr>
          <p:cNvSpPr/>
          <p:nvPr/>
        </p:nvSpPr>
        <p:spPr>
          <a:xfrm>
            <a:off x="4639367" y="362652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3573D8E4-3BF3-8894-F3B5-E1FD1DE5070D}"/>
              </a:ext>
            </a:extLst>
          </p:cNvPr>
          <p:cNvSpPr txBox="1"/>
          <p:nvPr/>
        </p:nvSpPr>
        <p:spPr>
          <a:xfrm>
            <a:off x="4857030" y="350737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9DE263D2-A616-2E6D-EADF-C669CC750D8C}"/>
              </a:ext>
            </a:extLst>
          </p:cNvPr>
          <p:cNvSpPr/>
          <p:nvPr/>
        </p:nvSpPr>
        <p:spPr>
          <a:xfrm>
            <a:off x="5434013" y="448414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F9874D70-3414-EB26-F58F-5A8DBF1A8096}"/>
              </a:ext>
            </a:extLst>
          </p:cNvPr>
          <p:cNvSpPr txBox="1"/>
          <p:nvPr/>
        </p:nvSpPr>
        <p:spPr>
          <a:xfrm>
            <a:off x="5628731" y="431289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A5CEFF4-A0DF-80B5-0067-FF467F70FE81}"/>
              </a:ext>
            </a:extLst>
          </p:cNvPr>
          <p:cNvCxnSpPr>
            <a:cxnSpLocks/>
            <a:stCxn id="74" idx="5"/>
            <a:endCxn id="76" idx="1"/>
          </p:cNvCxnSpPr>
          <p:nvPr/>
        </p:nvCxnSpPr>
        <p:spPr>
          <a:xfrm>
            <a:off x="4811801" y="379442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Oval 78">
            <a:extLst>
              <a:ext uri="{FF2B5EF4-FFF2-40B4-BE49-F238E27FC236}">
                <a16:creationId xmlns:a16="http://schemas.microsoft.com/office/drawing/2014/main" id="{F09D2AA8-3B32-1C0C-AB16-DCF49940A86D}"/>
              </a:ext>
            </a:extLst>
          </p:cNvPr>
          <p:cNvSpPr/>
          <p:nvPr/>
        </p:nvSpPr>
        <p:spPr>
          <a:xfrm>
            <a:off x="6221651" y="533959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0CCF3A25-BF4C-9D1A-9595-160650C6E055}"/>
              </a:ext>
            </a:extLst>
          </p:cNvPr>
          <p:cNvSpPr txBox="1"/>
          <p:nvPr/>
        </p:nvSpPr>
        <p:spPr>
          <a:xfrm>
            <a:off x="6453822" y="51458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61094473-96F0-8436-A350-150156C70E77}"/>
              </a:ext>
            </a:extLst>
          </p:cNvPr>
          <p:cNvCxnSpPr>
            <a:cxnSpLocks/>
            <a:endCxn id="79" idx="1"/>
          </p:cNvCxnSpPr>
          <p:nvPr/>
        </p:nvCxnSpPr>
        <p:spPr>
          <a:xfrm>
            <a:off x="5599439" y="464987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C3E903E-D47C-F8F7-C985-9F2700B2F5B9}"/>
              </a:ext>
            </a:extLst>
          </p:cNvPr>
          <p:cNvCxnSpPr>
            <a:cxnSpLocks/>
            <a:stCxn id="40" idx="5"/>
            <a:endCxn id="74" idx="1"/>
          </p:cNvCxnSpPr>
          <p:nvPr/>
        </p:nvCxnSpPr>
        <p:spPr>
          <a:xfrm>
            <a:off x="3754703" y="316758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470A173A-CFB8-13DD-6ADA-EB5700968FB9}"/>
              </a:ext>
            </a:extLst>
          </p:cNvPr>
          <p:cNvCxnSpPr>
            <a:cxnSpLocks/>
            <a:endCxn id="70" idx="7"/>
          </p:cNvCxnSpPr>
          <p:nvPr/>
        </p:nvCxnSpPr>
        <p:spPr>
          <a:xfrm flipH="1">
            <a:off x="5788544" y="552113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74E9AC3A-8C1F-CBF1-26C9-B40D43D692C2}"/>
              </a:ext>
            </a:extLst>
          </p:cNvPr>
          <p:cNvCxnSpPr>
            <a:cxnSpLocks/>
          </p:cNvCxnSpPr>
          <p:nvPr/>
        </p:nvCxnSpPr>
        <p:spPr>
          <a:xfrm flipH="1">
            <a:off x="5026881" y="466745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87D77996-2751-974C-FEE8-279C7892F9A2}"/>
              </a:ext>
            </a:extLst>
          </p:cNvPr>
          <p:cNvCxnSpPr>
            <a:cxnSpLocks/>
          </p:cNvCxnSpPr>
          <p:nvPr/>
        </p:nvCxnSpPr>
        <p:spPr>
          <a:xfrm flipH="1">
            <a:off x="4233858" y="379266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1" name="Table 4">
            <a:extLst>
              <a:ext uri="{FF2B5EF4-FFF2-40B4-BE49-F238E27FC236}">
                <a16:creationId xmlns:a16="http://schemas.microsoft.com/office/drawing/2014/main" id="{E9291A90-CE5F-4F34-4F2F-0DF42264C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1870377"/>
              </p:ext>
            </p:extLst>
          </p:nvPr>
        </p:nvGraphicFramePr>
        <p:xfrm>
          <a:off x="9027751" y="2292194"/>
          <a:ext cx="2374611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840">
                  <a:extLst>
                    <a:ext uri="{9D8B030D-6E8A-4147-A177-3AD203B41FA5}">
                      <a16:colId xmlns:a16="http://schemas.microsoft.com/office/drawing/2014/main" val="1885957415"/>
                    </a:ext>
                  </a:extLst>
                </a:gridCol>
                <a:gridCol w="1335771">
                  <a:extLst>
                    <a:ext uri="{9D8B030D-6E8A-4147-A177-3AD203B41FA5}">
                      <a16:colId xmlns:a16="http://schemas.microsoft.com/office/drawing/2014/main" val="11399573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2080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79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737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51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5662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b,a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450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1138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9974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60564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d,c,b,a</a:t>
                      </a:r>
                      <a:r>
                        <a:rPr lang="en-US" dirty="0"/>
                        <a:t>}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320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4086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049" y="1350335"/>
            <a:ext cx="5768182" cy="50238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Compression with FP growth algorithm</a:t>
            </a:r>
          </a:p>
          <a:p>
            <a:r>
              <a:rPr lang="en-US" dirty="0"/>
              <a:t>Compression arises from monotonicity property of sets</a:t>
            </a:r>
          </a:p>
          <a:p>
            <a:r>
              <a:rPr lang="en-US" dirty="0"/>
              <a:t>Example: Sets {</a:t>
            </a:r>
            <a:r>
              <a:rPr lang="en-US" dirty="0" err="1"/>
              <a:t>a,c</a:t>
            </a:r>
            <a:r>
              <a:rPr lang="en-US" dirty="0"/>
              <a:t>}, {</a:t>
            </a:r>
            <a:r>
              <a:rPr lang="en-US" dirty="0" err="1"/>
              <a:t>a,c,d</a:t>
            </a:r>
            <a:r>
              <a:rPr lang="en-US" dirty="0"/>
              <a:t>} require no additional memory given set {</a:t>
            </a:r>
            <a:r>
              <a:rPr lang="en-US" dirty="0" err="1"/>
              <a:t>a,c,d,e</a:t>
            </a:r>
            <a:r>
              <a:rPr lang="en-US" dirty="0"/>
              <a:t>}</a:t>
            </a:r>
          </a:p>
          <a:p>
            <a:r>
              <a:rPr lang="en-US" dirty="0"/>
              <a:t>Example: Set {</a:t>
            </a:r>
            <a:r>
              <a:rPr lang="en-US" dirty="0" err="1"/>
              <a:t>b,c</a:t>
            </a:r>
            <a:r>
              <a:rPr lang="en-US" dirty="0"/>
              <a:t>} requires no additional memory given set {</a:t>
            </a:r>
            <a:r>
              <a:rPr lang="en-US" dirty="0" err="1"/>
              <a:t>b,c,d</a:t>
            </a:r>
            <a:r>
              <a:rPr lang="en-US" dirty="0"/>
              <a:t>)</a:t>
            </a:r>
          </a:p>
          <a:p>
            <a:r>
              <a:rPr lang="en-US" dirty="0"/>
              <a:t>Notice that this representation places the most frequent item sets near root of tree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8F263CE-3317-425F-9F62-89B0E9497D84}"/>
              </a:ext>
            </a:extLst>
          </p:cNvPr>
          <p:cNvCxnSpPr>
            <a:cxnSpLocks/>
          </p:cNvCxnSpPr>
          <p:nvPr/>
        </p:nvCxnSpPr>
        <p:spPr>
          <a:xfrm>
            <a:off x="7546980" y="2248432"/>
            <a:ext cx="216730" cy="119174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D641402-B746-40E6-A15C-F928E62AF8AF}"/>
              </a:ext>
            </a:extLst>
          </p:cNvPr>
          <p:cNvCxnSpPr>
            <a:cxnSpLocks/>
          </p:cNvCxnSpPr>
          <p:nvPr/>
        </p:nvCxnSpPr>
        <p:spPr>
          <a:xfrm flipH="1">
            <a:off x="10076591" y="2679751"/>
            <a:ext cx="961504" cy="16767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D08EBA9-A9D8-4B49-8615-C29E5250E400}"/>
              </a:ext>
            </a:extLst>
          </p:cNvPr>
          <p:cNvCxnSpPr>
            <a:cxnSpLocks/>
          </p:cNvCxnSpPr>
          <p:nvPr/>
        </p:nvCxnSpPr>
        <p:spPr>
          <a:xfrm flipH="1">
            <a:off x="10243210" y="2623478"/>
            <a:ext cx="519222" cy="30953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310D6672-59F8-6969-781C-0C91F2EDC010}"/>
              </a:ext>
            </a:extLst>
          </p:cNvPr>
          <p:cNvSpPr/>
          <p:nvPr/>
        </p:nvSpPr>
        <p:spPr>
          <a:xfrm>
            <a:off x="8941867" y="232507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123A1CD-62F0-8325-C37E-DD9A37CD7CB2}"/>
              </a:ext>
            </a:extLst>
          </p:cNvPr>
          <p:cNvSpPr txBox="1"/>
          <p:nvPr/>
        </p:nvSpPr>
        <p:spPr>
          <a:xfrm>
            <a:off x="8149742" y="2223368"/>
            <a:ext cx="6450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Null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2A46909-8A4F-95DB-5463-EDFBC9A7FF92}"/>
              </a:ext>
            </a:extLst>
          </p:cNvPr>
          <p:cNvSpPr/>
          <p:nvPr/>
        </p:nvSpPr>
        <p:spPr>
          <a:xfrm>
            <a:off x="8243662" y="296657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501E13-6292-06E6-EBCE-907FA5DD40D7}"/>
              </a:ext>
            </a:extLst>
          </p:cNvPr>
          <p:cNvSpPr txBox="1"/>
          <p:nvPr/>
        </p:nvSpPr>
        <p:spPr>
          <a:xfrm>
            <a:off x="7723959" y="2824184"/>
            <a:ext cx="677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a:6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3EAF671-E604-6D36-6536-F3BD59C3AE72}"/>
              </a:ext>
            </a:extLst>
          </p:cNvPr>
          <p:cNvSpPr/>
          <p:nvPr/>
        </p:nvSpPr>
        <p:spPr>
          <a:xfrm>
            <a:off x="7545457" y="3608068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0A6BE9-644E-17A4-0D85-88D84C0FB104}"/>
              </a:ext>
            </a:extLst>
          </p:cNvPr>
          <p:cNvSpPr txBox="1"/>
          <p:nvPr/>
        </p:nvSpPr>
        <p:spPr>
          <a:xfrm>
            <a:off x="6990484" y="345721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A392F5C-428A-E89C-BEEF-E6D2B7196D92}"/>
              </a:ext>
            </a:extLst>
          </p:cNvPr>
          <p:cNvCxnSpPr>
            <a:cxnSpLocks/>
            <a:stCxn id="69" idx="3"/>
            <a:endCxn id="71" idx="7"/>
          </p:cNvCxnSpPr>
          <p:nvPr/>
        </p:nvCxnSpPr>
        <p:spPr>
          <a:xfrm flipH="1">
            <a:off x="8416096" y="249296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2EF905B1-32BB-60E0-21C2-17D0B0A29F88}"/>
              </a:ext>
            </a:extLst>
          </p:cNvPr>
          <p:cNvCxnSpPr>
            <a:cxnSpLocks/>
            <a:stCxn id="71" idx="3"/>
            <a:endCxn id="73" idx="7"/>
          </p:cNvCxnSpPr>
          <p:nvPr/>
        </p:nvCxnSpPr>
        <p:spPr>
          <a:xfrm flipH="1">
            <a:off x="7717891" y="3134466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Oval 76">
            <a:extLst>
              <a:ext uri="{FF2B5EF4-FFF2-40B4-BE49-F238E27FC236}">
                <a16:creationId xmlns:a16="http://schemas.microsoft.com/office/drawing/2014/main" id="{7B533EF7-53EE-7A21-4D44-1C7296DA2D2E}"/>
              </a:ext>
            </a:extLst>
          </p:cNvPr>
          <p:cNvSpPr/>
          <p:nvPr/>
        </p:nvSpPr>
        <p:spPr>
          <a:xfrm>
            <a:off x="6849911" y="4220760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E3CBECA-86AF-5A5B-AC3E-7ECFA82957C5}"/>
              </a:ext>
            </a:extLst>
          </p:cNvPr>
          <p:cNvSpPr txBox="1"/>
          <p:nvPr/>
        </p:nvSpPr>
        <p:spPr>
          <a:xfrm>
            <a:off x="6157023" y="411905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d:2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BC953EC-BC64-57FE-B872-DB95046A9D57}"/>
              </a:ext>
            </a:extLst>
          </p:cNvPr>
          <p:cNvCxnSpPr>
            <a:cxnSpLocks/>
            <a:endCxn id="77" idx="7"/>
          </p:cNvCxnSpPr>
          <p:nvPr/>
        </p:nvCxnSpPr>
        <p:spPr>
          <a:xfrm flipH="1">
            <a:off x="7022345" y="3747158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79">
            <a:extLst>
              <a:ext uri="{FF2B5EF4-FFF2-40B4-BE49-F238E27FC236}">
                <a16:creationId xmlns:a16="http://schemas.microsoft.com/office/drawing/2014/main" id="{0EAC9EB5-80D6-80D8-47D9-C10B36C25B74}"/>
              </a:ext>
            </a:extLst>
          </p:cNvPr>
          <p:cNvSpPr/>
          <p:nvPr/>
        </p:nvSpPr>
        <p:spPr>
          <a:xfrm>
            <a:off x="6151706" y="4858279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C41CCFB-6700-81AA-FF28-12E986725B13}"/>
              </a:ext>
            </a:extLst>
          </p:cNvPr>
          <p:cNvCxnSpPr>
            <a:cxnSpLocks/>
            <a:endCxn id="80" idx="7"/>
          </p:cNvCxnSpPr>
          <p:nvPr/>
        </p:nvCxnSpPr>
        <p:spPr>
          <a:xfrm flipH="1">
            <a:off x="6324140" y="4384677"/>
            <a:ext cx="555356" cy="5024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>
            <a:extLst>
              <a:ext uri="{FF2B5EF4-FFF2-40B4-BE49-F238E27FC236}">
                <a16:creationId xmlns:a16="http://schemas.microsoft.com/office/drawing/2014/main" id="{432D6BC2-1C4F-BC43-5278-6BA67CDFDCA9}"/>
              </a:ext>
            </a:extLst>
          </p:cNvPr>
          <p:cNvSpPr/>
          <p:nvPr/>
        </p:nvSpPr>
        <p:spPr>
          <a:xfrm>
            <a:off x="8547426" y="390071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CF96223-BFC5-4D66-AFD9-00684D147478}"/>
              </a:ext>
            </a:extLst>
          </p:cNvPr>
          <p:cNvSpPr txBox="1"/>
          <p:nvPr/>
        </p:nvSpPr>
        <p:spPr>
          <a:xfrm>
            <a:off x="8172779" y="4065257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397B0BAB-61C0-792B-ED25-784D6B8DB66E}"/>
              </a:ext>
            </a:extLst>
          </p:cNvPr>
          <p:cNvCxnSpPr>
            <a:cxnSpLocks/>
            <a:stCxn id="71" idx="5"/>
          </p:cNvCxnSpPr>
          <p:nvPr/>
        </p:nvCxnSpPr>
        <p:spPr>
          <a:xfrm>
            <a:off x="8416096" y="3134466"/>
            <a:ext cx="232340" cy="77200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>
            <a:extLst>
              <a:ext uri="{FF2B5EF4-FFF2-40B4-BE49-F238E27FC236}">
                <a16:creationId xmlns:a16="http://schemas.microsoft.com/office/drawing/2014/main" id="{CB481DA3-AB19-F355-55B4-476241F7633F}"/>
              </a:ext>
            </a:extLst>
          </p:cNvPr>
          <p:cNvSpPr/>
          <p:nvPr/>
        </p:nvSpPr>
        <p:spPr>
          <a:xfrm>
            <a:off x="8739848" y="4788734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C031391-39CE-4974-B156-36A0FAEBE370}"/>
              </a:ext>
            </a:extLst>
          </p:cNvPr>
          <p:cNvSpPr txBox="1"/>
          <p:nvPr/>
        </p:nvSpPr>
        <p:spPr>
          <a:xfrm>
            <a:off x="8248979" y="490622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314C090-A178-20FF-4C5D-F21EB528E878}"/>
              </a:ext>
            </a:extLst>
          </p:cNvPr>
          <p:cNvCxnSpPr>
            <a:cxnSpLocks/>
            <a:stCxn id="82" idx="4"/>
            <a:endCxn id="85" idx="0"/>
          </p:cNvCxnSpPr>
          <p:nvPr/>
        </p:nvCxnSpPr>
        <p:spPr>
          <a:xfrm>
            <a:off x="8648436" y="4097416"/>
            <a:ext cx="192422" cy="6913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11A9885-3D85-6CE0-7025-76596FE882C6}"/>
              </a:ext>
            </a:extLst>
          </p:cNvPr>
          <p:cNvCxnSpPr>
            <a:cxnSpLocks/>
            <a:endCxn id="77" idx="6"/>
          </p:cNvCxnSpPr>
          <p:nvPr/>
        </p:nvCxnSpPr>
        <p:spPr>
          <a:xfrm flipH="1">
            <a:off x="7051930" y="3996418"/>
            <a:ext cx="1565644" cy="322693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9A24DB0-C618-C4DA-3114-F10700527C32}"/>
              </a:ext>
            </a:extLst>
          </p:cNvPr>
          <p:cNvCxnSpPr>
            <a:cxnSpLocks/>
            <a:endCxn id="80" idx="6"/>
          </p:cNvCxnSpPr>
          <p:nvPr/>
        </p:nvCxnSpPr>
        <p:spPr>
          <a:xfrm flipH="1">
            <a:off x="6353725" y="4882833"/>
            <a:ext cx="2395720" cy="73797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Oval 89">
            <a:extLst>
              <a:ext uri="{FF2B5EF4-FFF2-40B4-BE49-F238E27FC236}">
                <a16:creationId xmlns:a16="http://schemas.microsoft.com/office/drawing/2014/main" id="{483EB8AA-DCF6-01B7-5595-7254CB63E7A6}"/>
              </a:ext>
            </a:extLst>
          </p:cNvPr>
          <p:cNvSpPr/>
          <p:nvPr/>
        </p:nvSpPr>
        <p:spPr>
          <a:xfrm>
            <a:off x="9393424" y="376538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B7B77DF-E2FA-9B6F-76E9-74AF3F08A95E}"/>
              </a:ext>
            </a:extLst>
          </p:cNvPr>
          <p:cNvSpPr txBox="1"/>
          <p:nvPr/>
        </p:nvSpPr>
        <p:spPr>
          <a:xfrm>
            <a:off x="9018777" y="3929928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b:3</a:t>
            </a:r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FFBC0B3-AFDE-0513-ADC5-0B7969F2D3C0}"/>
              </a:ext>
            </a:extLst>
          </p:cNvPr>
          <p:cNvCxnSpPr>
            <a:cxnSpLocks/>
            <a:stCxn id="71" idx="6"/>
            <a:endCxn id="90" idx="1"/>
          </p:cNvCxnSpPr>
          <p:nvPr/>
        </p:nvCxnSpPr>
        <p:spPr>
          <a:xfrm>
            <a:off x="8445681" y="3064921"/>
            <a:ext cx="977328" cy="72927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4920C026-4FCD-7E09-881D-C62EE26005EE}"/>
              </a:ext>
            </a:extLst>
          </p:cNvPr>
          <p:cNvSpPr/>
          <p:nvPr/>
        </p:nvSpPr>
        <p:spPr>
          <a:xfrm>
            <a:off x="10188070" y="462300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4EC4F328-98B5-7645-B26D-8D88C6AD8610}"/>
              </a:ext>
            </a:extLst>
          </p:cNvPr>
          <p:cNvSpPr txBox="1"/>
          <p:nvPr/>
        </p:nvSpPr>
        <p:spPr>
          <a:xfrm>
            <a:off x="9741679" y="472522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c:2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8A02B6A8-0DB8-8324-F2C5-592D5D43EFBA}"/>
              </a:ext>
            </a:extLst>
          </p:cNvPr>
          <p:cNvCxnSpPr>
            <a:cxnSpLocks/>
            <a:stCxn id="90" idx="5"/>
            <a:endCxn id="93" idx="1"/>
          </p:cNvCxnSpPr>
          <p:nvPr/>
        </p:nvCxnSpPr>
        <p:spPr>
          <a:xfrm>
            <a:off x="9565858" y="393328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6F2DB43-8956-576A-C7B8-3300FD7A1579}"/>
              </a:ext>
            </a:extLst>
          </p:cNvPr>
          <p:cNvCxnSpPr>
            <a:cxnSpLocks/>
            <a:endCxn id="73" idx="5"/>
          </p:cNvCxnSpPr>
          <p:nvPr/>
        </p:nvCxnSpPr>
        <p:spPr>
          <a:xfrm flipH="1" flipV="1">
            <a:off x="7717891" y="3775964"/>
            <a:ext cx="2490669" cy="980611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A45A09DE-C1EA-7FC9-149B-2758CBE14CF4}"/>
              </a:ext>
            </a:extLst>
          </p:cNvPr>
          <p:cNvSpPr/>
          <p:nvPr/>
        </p:nvSpPr>
        <p:spPr>
          <a:xfrm>
            <a:off x="10975708" y="547845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579DC69-F87A-EAE5-375F-4401DC7C9BFE}"/>
              </a:ext>
            </a:extLst>
          </p:cNvPr>
          <p:cNvSpPr txBox="1"/>
          <p:nvPr/>
        </p:nvSpPr>
        <p:spPr>
          <a:xfrm>
            <a:off x="10529317" y="558067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B5E3E042-C069-5A0F-5907-403DD8A7E986}"/>
              </a:ext>
            </a:extLst>
          </p:cNvPr>
          <p:cNvCxnSpPr>
            <a:cxnSpLocks/>
            <a:endCxn id="97" idx="1"/>
          </p:cNvCxnSpPr>
          <p:nvPr/>
        </p:nvCxnSpPr>
        <p:spPr>
          <a:xfrm>
            <a:off x="10353496" y="478873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F353B958-1E5D-89FE-A0F0-0D568B6C4231}"/>
              </a:ext>
            </a:extLst>
          </p:cNvPr>
          <p:cNvCxnSpPr>
            <a:cxnSpLocks/>
            <a:endCxn id="97" idx="2"/>
          </p:cNvCxnSpPr>
          <p:nvPr/>
        </p:nvCxnSpPr>
        <p:spPr>
          <a:xfrm>
            <a:off x="8731642" y="4074707"/>
            <a:ext cx="2244066" cy="1502099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Oval 100">
            <a:extLst>
              <a:ext uri="{FF2B5EF4-FFF2-40B4-BE49-F238E27FC236}">
                <a16:creationId xmlns:a16="http://schemas.microsoft.com/office/drawing/2014/main" id="{ACB3A16E-DE55-C2C4-693F-726B58E68EB0}"/>
              </a:ext>
            </a:extLst>
          </p:cNvPr>
          <p:cNvSpPr/>
          <p:nvPr/>
        </p:nvSpPr>
        <p:spPr>
          <a:xfrm>
            <a:off x="9998965" y="295190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BA8BED8-A9BE-B3B3-DBB4-336151F0E458}"/>
              </a:ext>
            </a:extLst>
          </p:cNvPr>
          <p:cNvSpPr txBox="1"/>
          <p:nvPr/>
        </p:nvSpPr>
        <p:spPr>
          <a:xfrm>
            <a:off x="10216628" y="2832750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b:1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C52307EA-B347-62CB-4C8C-7294A11B8079}"/>
              </a:ext>
            </a:extLst>
          </p:cNvPr>
          <p:cNvSpPr/>
          <p:nvPr/>
        </p:nvSpPr>
        <p:spPr>
          <a:xfrm>
            <a:off x="10793611" y="3809522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7DEB4590-A2C1-4F1F-7276-B2EBB1C5C886}"/>
              </a:ext>
            </a:extLst>
          </p:cNvPr>
          <p:cNvSpPr txBox="1"/>
          <p:nvPr/>
        </p:nvSpPr>
        <p:spPr>
          <a:xfrm>
            <a:off x="10988329" y="3638273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c:1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D9A3D9-D4C3-B0B2-4E34-27F1F224F95B}"/>
              </a:ext>
            </a:extLst>
          </p:cNvPr>
          <p:cNvCxnSpPr>
            <a:cxnSpLocks/>
            <a:stCxn id="101" idx="5"/>
            <a:endCxn id="103" idx="1"/>
          </p:cNvCxnSpPr>
          <p:nvPr/>
        </p:nvCxnSpPr>
        <p:spPr>
          <a:xfrm>
            <a:off x="10171399" y="3119801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C2A3B59D-B113-8E76-9A3B-51778199A9FA}"/>
              </a:ext>
            </a:extLst>
          </p:cNvPr>
          <p:cNvSpPr/>
          <p:nvPr/>
        </p:nvSpPr>
        <p:spPr>
          <a:xfrm>
            <a:off x="11581249" y="4664975"/>
            <a:ext cx="202019" cy="196702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B92F354-42A1-96F9-75C0-7927D1FA1777}"/>
              </a:ext>
            </a:extLst>
          </p:cNvPr>
          <p:cNvSpPr txBox="1"/>
          <p:nvPr/>
        </p:nvSpPr>
        <p:spPr>
          <a:xfrm>
            <a:off x="11510366" y="4862519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d:1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F1385E9C-AB7E-9D1B-453A-E778AA962D03}"/>
              </a:ext>
            </a:extLst>
          </p:cNvPr>
          <p:cNvCxnSpPr>
            <a:cxnSpLocks/>
            <a:endCxn id="106" idx="1"/>
          </p:cNvCxnSpPr>
          <p:nvPr/>
        </p:nvCxnSpPr>
        <p:spPr>
          <a:xfrm>
            <a:off x="10959037" y="3975254"/>
            <a:ext cx="651797" cy="71852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D464E141-687F-A884-6607-3EC2CCAEBE3C}"/>
              </a:ext>
            </a:extLst>
          </p:cNvPr>
          <p:cNvCxnSpPr>
            <a:cxnSpLocks/>
            <a:stCxn id="69" idx="5"/>
            <a:endCxn id="101" idx="1"/>
          </p:cNvCxnSpPr>
          <p:nvPr/>
        </p:nvCxnSpPr>
        <p:spPr>
          <a:xfrm>
            <a:off x="9114301" y="2492968"/>
            <a:ext cx="914249" cy="4877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8329486C-5523-5679-0F12-A195AF0648E9}"/>
              </a:ext>
            </a:extLst>
          </p:cNvPr>
          <p:cNvCxnSpPr>
            <a:cxnSpLocks/>
            <a:endCxn id="97" idx="7"/>
          </p:cNvCxnSpPr>
          <p:nvPr/>
        </p:nvCxnSpPr>
        <p:spPr>
          <a:xfrm flipH="1">
            <a:off x="11148142" y="4846519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AADAFA3-52C3-27D6-3B53-CC8175150308}"/>
              </a:ext>
            </a:extLst>
          </p:cNvPr>
          <p:cNvCxnSpPr>
            <a:cxnSpLocks/>
          </p:cNvCxnSpPr>
          <p:nvPr/>
        </p:nvCxnSpPr>
        <p:spPr>
          <a:xfrm flipH="1">
            <a:off x="10386479" y="3992832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D78A2F7-D88E-73B9-A766-C80783779E10}"/>
              </a:ext>
            </a:extLst>
          </p:cNvPr>
          <p:cNvCxnSpPr>
            <a:cxnSpLocks/>
          </p:cNvCxnSpPr>
          <p:nvPr/>
        </p:nvCxnSpPr>
        <p:spPr>
          <a:xfrm flipH="1">
            <a:off x="9593456" y="3118044"/>
            <a:ext cx="462692" cy="660742"/>
          </a:xfrm>
          <a:prstGeom prst="line">
            <a:avLst/>
          </a:prstGeom>
          <a:ln w="254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F8BF6A27-B9D9-12C6-0430-07F94FA8EC82}"/>
              </a:ext>
            </a:extLst>
          </p:cNvPr>
          <p:cNvSpPr txBox="1"/>
          <p:nvPr/>
        </p:nvSpPr>
        <p:spPr>
          <a:xfrm>
            <a:off x="6096000" y="5029776"/>
            <a:ext cx="545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e:1</a:t>
            </a:r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E8EF7834-C437-2F05-0A74-3378BC05228A}"/>
              </a:ext>
            </a:extLst>
          </p:cNvPr>
          <p:cNvSpPr txBox="1">
            <a:spLocks/>
          </p:cNvSpPr>
          <p:nvPr/>
        </p:nvSpPr>
        <p:spPr>
          <a:xfrm>
            <a:off x="10679394" y="2172276"/>
            <a:ext cx="1557283" cy="545007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b,c,d</a:t>
            </a:r>
            <a:r>
              <a:rPr lang="en-US" sz="2400" dirty="0"/>
              <a:t>} and {</a:t>
            </a:r>
            <a:r>
              <a:rPr lang="en-US" sz="2400" dirty="0" err="1"/>
              <a:t>c,d</a:t>
            </a:r>
            <a:r>
              <a:rPr lang="en-US" sz="2400" dirty="0"/>
              <a:t>}</a:t>
            </a:r>
          </a:p>
        </p:txBody>
      </p:sp>
      <p:sp>
        <p:nvSpPr>
          <p:cNvPr id="122" name="Content Placeholder 2">
            <a:extLst>
              <a:ext uri="{FF2B5EF4-FFF2-40B4-BE49-F238E27FC236}">
                <a16:creationId xmlns:a16="http://schemas.microsoft.com/office/drawing/2014/main" id="{D25A8D6E-45E8-87E5-10E0-F640665ADC4B}"/>
              </a:ext>
            </a:extLst>
          </p:cNvPr>
          <p:cNvSpPr txBox="1">
            <a:spLocks/>
          </p:cNvSpPr>
          <p:nvPr/>
        </p:nvSpPr>
        <p:spPr>
          <a:xfrm>
            <a:off x="6556168" y="1648102"/>
            <a:ext cx="1859928" cy="79617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Sets {</a:t>
            </a:r>
            <a:r>
              <a:rPr lang="en-US" sz="2400" dirty="0" err="1"/>
              <a:t>a,c,d,e</a:t>
            </a:r>
            <a:r>
              <a:rPr lang="en-US" sz="2400" dirty="0"/>
              <a:t>}, {</a:t>
            </a:r>
            <a:r>
              <a:rPr lang="en-US" sz="2400" dirty="0" err="1"/>
              <a:t>a,c,d</a:t>
            </a:r>
            <a:r>
              <a:rPr lang="en-US" sz="2400" dirty="0"/>
              <a:t>} and {</a:t>
            </a:r>
            <a:r>
              <a:rPr lang="en-US" sz="2400" dirty="0" err="1"/>
              <a:t>a,c</a:t>
            </a:r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7996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9" grpId="0"/>
      <p:bldP spid="12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FP Growth Algorithm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617" y="1208868"/>
            <a:ext cx="11432582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Frequent pattern (FP) growth algorithm</a:t>
            </a:r>
          </a:p>
          <a:p>
            <a:r>
              <a:rPr lang="en-US" dirty="0"/>
              <a:t>Recall that computing the pair frequencies is the memory consuming step of the </a:t>
            </a:r>
            <a:r>
              <a:rPr lang="en-US" dirty="0" err="1"/>
              <a:t>apriori</a:t>
            </a:r>
            <a:r>
              <a:rPr lang="en-US" dirty="0"/>
              <a:t> algorithm </a:t>
            </a:r>
          </a:p>
          <a:p>
            <a:r>
              <a:rPr lang="en-US" dirty="0"/>
              <a:t>FP growth algorithm can provide considerable compression </a:t>
            </a:r>
          </a:p>
          <a:p>
            <a:pPr lvl="1"/>
            <a:r>
              <a:rPr lang="en-US" dirty="0"/>
              <a:t>The  downward closure says that frequent large item sets are comprised of smaller frequent item sets</a:t>
            </a:r>
          </a:p>
          <a:p>
            <a:pPr lvl="1"/>
            <a:r>
              <a:rPr lang="en-US" dirty="0"/>
              <a:t>Smaller item sets are highly likely to occur on the same branch   </a:t>
            </a:r>
          </a:p>
          <a:p>
            <a:pPr lvl="1"/>
            <a:r>
              <a:rPr lang="en-US" dirty="0"/>
              <a:t>If this pattern is consistent there is considerable compression over tables </a:t>
            </a:r>
          </a:p>
          <a:p>
            <a:r>
              <a:rPr lang="en-US" dirty="0"/>
              <a:t> But, FP growth is still computationally intensive  </a:t>
            </a:r>
          </a:p>
          <a:p>
            <a:pPr lvl="1"/>
            <a:r>
              <a:rPr lang="en-US" dirty="0"/>
              <a:t>Building tree is computationally intensive </a:t>
            </a:r>
          </a:p>
          <a:p>
            <a:r>
              <a:rPr lang="en-US" dirty="0"/>
              <a:t>May use excessive memory if there is not redundancy on the branches  </a:t>
            </a:r>
          </a:p>
        </p:txBody>
      </p:sp>
      <p:sp>
        <p:nvSpPr>
          <p:cNvPr id="11" name="AutoShape 8" descr="k">
            <a:extLst>
              <a:ext uri="{FF2B5EF4-FFF2-40B4-BE49-F238E27FC236}">
                <a16:creationId xmlns:a16="http://schemas.microsoft.com/office/drawing/2014/main" id="{760B6969-D2B9-4365-ACB0-CD1644EF216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732213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45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Summary of Association Rules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Association rules are used to find sets of items that occur frequently  </a:t>
            </a:r>
          </a:p>
          <a:p>
            <a:r>
              <a:rPr lang="en-US" dirty="0"/>
              <a:t>Originally, association rules applied to market basket analysis </a:t>
            </a:r>
          </a:p>
          <a:p>
            <a:r>
              <a:rPr lang="en-US" dirty="0"/>
              <a:t>Systematic search algorithm is computationally infeasible     </a:t>
            </a:r>
          </a:p>
          <a:p>
            <a:r>
              <a:rPr lang="en-US" dirty="0"/>
              <a:t>Many algorithms have been developed  </a:t>
            </a:r>
          </a:p>
          <a:p>
            <a:r>
              <a:rPr lang="en-US" dirty="0" err="1"/>
              <a:t>Apriori</a:t>
            </a:r>
            <a:r>
              <a:rPr lang="en-US" dirty="0"/>
              <a:t> algorithm was first practical method   </a:t>
            </a:r>
          </a:p>
          <a:p>
            <a:pPr lvl="1"/>
            <a:r>
              <a:rPr lang="en-US" dirty="0"/>
              <a:t>Search limited by filtering    </a:t>
            </a:r>
          </a:p>
          <a:p>
            <a:pPr lvl="1"/>
            <a:r>
              <a:rPr lang="en-US" dirty="0"/>
              <a:t>PCY improves on </a:t>
            </a:r>
            <a:r>
              <a:rPr lang="en-US" dirty="0" err="1"/>
              <a:t>apriori</a:t>
            </a:r>
            <a:r>
              <a:rPr lang="en-US" dirty="0"/>
              <a:t> using hashing methods   </a:t>
            </a:r>
          </a:p>
          <a:p>
            <a:r>
              <a:rPr lang="en-US" dirty="0"/>
              <a:t>FP growth algorithm is a graph (tree) based method   </a:t>
            </a:r>
          </a:p>
          <a:p>
            <a:pPr lvl="1"/>
            <a:r>
              <a:rPr lang="en-US" dirty="0"/>
              <a:t>Memory efficient by monocity property of sets            </a:t>
            </a:r>
          </a:p>
          <a:p>
            <a:r>
              <a:rPr lang="en-US" dirty="0"/>
              <a:t>Use association measures like collaborative filtering recommenders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519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Market Basket Model 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Start with item set,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𝑏𝑟𝑒𝑎𝑑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𝑏𝑢𝑡𝑡𝑒𝑟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𝑒𝑔𝑔𝑠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𝑚𝑖𝑙𝑘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𝑏𝑎𝑐𝑜𝑛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Database of baskets</a:t>
                </a:r>
              </a:p>
              <a:p>
                <a:r>
                  <a:rPr lang="en-US" dirty="0"/>
                  <a:t>Identify frequent item sets</a:t>
                </a:r>
              </a:p>
              <a:p>
                <a:r>
                  <a:rPr lang="en-US" dirty="0"/>
                  <a:t>Notice the growth in data structure size!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7992" y="986118"/>
                <a:ext cx="9803948" cy="5330155"/>
              </a:xfrm>
              <a:blipFill>
                <a:blip r:embed="rId2"/>
                <a:stretch>
                  <a:fillRect l="-1243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7578B1-E4E7-4553-AC2D-AB3881675C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564522"/>
              </p:ext>
            </p:extLst>
          </p:nvPr>
        </p:nvGraphicFramePr>
        <p:xfrm>
          <a:off x="455353" y="3510216"/>
          <a:ext cx="481714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2610">
                  <a:extLst>
                    <a:ext uri="{9D8B030D-6E8A-4147-A177-3AD203B41FA5}">
                      <a16:colId xmlns:a16="http://schemas.microsoft.com/office/drawing/2014/main" val="1556465876"/>
                    </a:ext>
                  </a:extLst>
                </a:gridCol>
                <a:gridCol w="3344530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Basket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butter, milk}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eggs, bacon}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milk, bacon}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CF7ECE3-CA50-4CC8-935E-2E2BE94305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195627"/>
              </p:ext>
            </p:extLst>
          </p:nvPr>
        </p:nvGraphicFramePr>
        <p:xfrm>
          <a:off x="6880151" y="1681416"/>
          <a:ext cx="3947984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2337">
                  <a:extLst>
                    <a:ext uri="{9D8B030D-6E8A-4147-A177-3AD203B41FA5}">
                      <a16:colId xmlns:a16="http://schemas.microsoft.com/office/drawing/2014/main" val="637891267"/>
                    </a:ext>
                  </a:extLst>
                </a:gridCol>
                <a:gridCol w="1835647">
                  <a:extLst>
                    <a:ext uri="{9D8B030D-6E8A-4147-A177-3AD203B41FA5}">
                      <a16:colId xmlns:a16="http://schemas.microsoft.com/office/drawing/2014/main" val="26980611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Item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7899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butter}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6310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eggs}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919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milk}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34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{bread, bacon}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04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eggs}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4748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503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{butter,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6151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milk}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12434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{eggs, bacon}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7193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{milk, bacon}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0822955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0329CE16-9718-43B8-818A-A3EACE7BD0B5}"/>
              </a:ext>
            </a:extLst>
          </p:cNvPr>
          <p:cNvSpPr/>
          <p:nvPr/>
        </p:nvSpPr>
        <p:spPr>
          <a:xfrm>
            <a:off x="5311850" y="3995190"/>
            <a:ext cx="1568302" cy="4678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5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set of all possible items </a:t>
                </a:r>
              </a:p>
              <a:p>
                <a:pPr lvl="1"/>
                <a:r>
                  <a:rPr lang="en-US" dirty="0"/>
                  <a:t>Item indictors,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binary</a:t>
                </a:r>
                <a:r>
                  <a:rPr lang="en-US" dirty="0"/>
                  <a:t> – an item is in the set or not</a:t>
                </a:r>
              </a:p>
              <a:p>
                <a:pPr lvl="1"/>
                <a:r>
                  <a:rPr lang="en-US" dirty="0"/>
                  <a:t>We do not differentiate between buying 1 of an item or many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is the database of transaction key-value pairs  </a:t>
                </a:r>
              </a:p>
              <a:p>
                <a:pPr lvl="1"/>
                <a:r>
                  <a:rPr lang="en-US" dirty="0"/>
                  <a:t>The key-value pairs,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represent the baskets</a:t>
                </a:r>
              </a:p>
              <a:p>
                <a:pPr lvl="1"/>
                <a:r>
                  <a:rPr lang="en-US" dirty="0"/>
                  <a:t>The keys,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</a:t>
                </a:r>
                <a:r>
                  <a:rPr lang="en-US" b="1" dirty="0"/>
                  <a:t>transaction IDs</a:t>
                </a:r>
                <a:r>
                  <a:rPr lang="en-US" dirty="0"/>
                  <a:t> or basket identifiers </a:t>
                </a:r>
                <a:endParaRPr lang="en-US" b="1" dirty="0"/>
              </a:p>
              <a:p>
                <a:pPr lvl="1"/>
                <a:r>
                  <a:rPr lang="en-US" dirty="0"/>
                  <a:t>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/>
                  <a:t>, are the </a:t>
                </a:r>
                <a:r>
                  <a:rPr lang="en-US" b="1" dirty="0"/>
                  <a:t>item sets </a:t>
                </a:r>
                <a:r>
                  <a:rPr lang="en-US" dirty="0"/>
                  <a:t>in the baskets,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eg.</a:t>
                </a:r>
                <a:r>
                  <a:rPr lang="en-US" dirty="0"/>
                  <a:t> {bread, eggs}, {butter, eggs}, …</a:t>
                </a:r>
                <a:endParaRPr lang="en-US" i="1" dirty="0"/>
              </a:p>
              <a:p>
                <a:r>
                  <a:rPr lang="en-US" dirty="0"/>
                  <a:t>Is a many to many relationship between baskets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81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Frequent Item Sets and Association Rules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Frequent item sets </a:t>
                </a:r>
                <a:r>
                  <a:rPr lang="en-US" dirty="0"/>
                  <a:t>are sets of items that occur in many baskets   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Start with some definitions: 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An </a:t>
                </a:r>
                <a:r>
                  <a:rPr lang="en-US" b="1" dirty="0"/>
                  <a:t>association rule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</a:t>
                </a:r>
                <a:r>
                  <a:rPr lang="en-US" b="1" dirty="0"/>
                  <a:t> </a:t>
                </a:r>
                <a:r>
                  <a:rPr lang="en-US" dirty="0"/>
                  <a:t>between subsets of the items,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Interpret the rule as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implies the presence of the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with high probability</a:t>
                </a:r>
              </a:p>
              <a:p>
                <a:r>
                  <a:rPr lang="en-US" dirty="0"/>
                  <a:t>Or in technical terms, the association rule says that the </a:t>
                </a:r>
                <a:r>
                  <a:rPr lang="en-US" b="1" dirty="0"/>
                  <a:t>antecedent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:r>
                  <a:rPr lang="en-US" b="1" dirty="0"/>
                  <a:t>implies</a:t>
                </a:r>
                <a:r>
                  <a:rPr lang="en-US" dirty="0"/>
                  <a:t> the </a:t>
                </a:r>
                <a:r>
                  <a:rPr lang="en-US" b="1" dirty="0"/>
                  <a:t>consequent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the symbol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as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contained in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 or </a:t>
                </a:r>
                <a:r>
                  <a:rPr lang="en-US" sz="2400" b="1" dirty="0">
                    <a:solidFill>
                      <a:schemeClr val="accent1"/>
                    </a:solidFill>
                  </a:rPr>
                  <a:t>included in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2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Start by setting a </a:t>
                </a:r>
                <a:r>
                  <a:rPr lang="en-US" b="1" dirty="0"/>
                  <a:t>minimum threshold level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Only accept rule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Naïve algorithm to find rule for item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frequency of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𝑖𝑡𝑒𝑚𝑠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pairs to count in step 2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sz="2400" dirty="0">
                    <a:solidFill>
                      <a:schemeClr val="accent1"/>
                    </a:solidFill>
                  </a:rPr>
                  <a:t>Read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 as </a:t>
                </a:r>
                <a:r>
                  <a:rPr lang="en-US" sz="2400" i="1" dirty="0">
                    <a:solidFill>
                      <a:schemeClr val="accent1"/>
                    </a:solidFill>
                  </a:rPr>
                  <a:t>x AND 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1371" y="1208868"/>
                <a:ext cx="11275827" cy="5447426"/>
              </a:xfrm>
              <a:blipFill>
                <a:blip r:embed="rId2"/>
                <a:stretch>
                  <a:fillRect l="-1081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34827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Computing Association Frequency 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Association rules,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discovered by counting the frequency  </a:t>
                </a:r>
              </a:p>
              <a:p>
                <a:r>
                  <a:rPr lang="en-US" dirty="0"/>
                  <a:t>Consider Naïve algorithm to find rule for item pairs predicting single item,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pairs,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Count all occurrences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y in basket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Filter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𝐹𝑟𝑒𝑞𝑢𝑒𝑛𝑐𝑦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n-US" dirty="0"/>
                </a:br>
                <a:r>
                  <a:rPr lang="en-US" sz="1000" dirty="0"/>
                  <a:t> </a:t>
                </a:r>
              </a:p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there are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den>
                        </m:f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triples to count!!</a:t>
                </a:r>
              </a:p>
              <a:p>
                <a:r>
                  <a:rPr lang="en-US" dirty="0"/>
                  <a:t>The complexity of the naïve algorithm grows exponentially with size of item set! </a:t>
                </a:r>
              </a:p>
              <a:p>
                <a:r>
                  <a:rPr lang="en-US" dirty="0"/>
                  <a:t>This is not a feasible algorithm!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7953" y="1208868"/>
                <a:ext cx="11249246" cy="5447426"/>
              </a:xfrm>
              <a:blipFill>
                <a:blip r:embed="rId2"/>
                <a:stretch>
                  <a:fillRect l="-1138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588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13654</TotalTime>
  <Words>4698</Words>
  <Application>Microsoft Office PowerPoint</Application>
  <PresentationFormat>Widescreen</PresentationFormat>
  <Paragraphs>1155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Office Theme</vt:lpstr>
      <vt:lpstr>CSCI E-96 Data Mining, Exploration and Discovery Association Rules and  Frequent Item Sets</vt:lpstr>
      <vt:lpstr>Association Rules and Frequent Item Sets</vt:lpstr>
      <vt:lpstr>The Market Basket Model </vt:lpstr>
      <vt:lpstr>Association Rules vs Similarity</vt:lpstr>
      <vt:lpstr>The Market Basket Model </vt:lpstr>
      <vt:lpstr>Frequent Item Sets and Association Rules</vt:lpstr>
      <vt:lpstr>Frequent Item Sets and Association Rules</vt:lpstr>
      <vt:lpstr>Computing Association Frequency </vt:lpstr>
      <vt:lpstr>Computing Association Frequency </vt:lpstr>
      <vt:lpstr>Apriori Algorithm </vt:lpstr>
      <vt:lpstr>Apriori Algorithm </vt:lpstr>
      <vt:lpstr>Apriori Algorithm </vt:lpstr>
      <vt:lpstr>Apriori Algorithm </vt:lpstr>
      <vt:lpstr>Apriori Algorithm </vt:lpstr>
      <vt:lpstr>Apriori Algorithm 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Evaluation of Association Rules</vt:lpstr>
      <vt:lpstr>Memory Management for Apriori Algorithm </vt:lpstr>
      <vt:lpstr>Summary of Apriori Algorithm </vt:lpstr>
      <vt:lpstr>Improving on Apriori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FP Growth Algorithm </vt:lpstr>
      <vt:lpstr>Summary of Association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856</cp:revision>
  <dcterms:created xsi:type="dcterms:W3CDTF">2020-08-19T23:28:02Z</dcterms:created>
  <dcterms:modified xsi:type="dcterms:W3CDTF">2022-07-27T03:10:20Z</dcterms:modified>
</cp:coreProperties>
</file>