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97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31" r:id="rId33"/>
    <p:sldId id="625" r:id="rId34"/>
    <p:sldId id="628" r:id="rId35"/>
    <p:sldId id="629" r:id="rId36"/>
    <p:sldId id="668" r:id="rId37"/>
    <p:sldId id="644" r:id="rId38"/>
    <p:sldId id="689" r:id="rId39"/>
    <p:sldId id="715" r:id="rId40"/>
    <p:sldId id="719" r:id="rId41"/>
    <p:sldId id="688" r:id="rId42"/>
    <p:sldId id="645" r:id="rId43"/>
    <p:sldId id="707" r:id="rId44"/>
    <p:sldId id="708" r:id="rId45"/>
    <p:sldId id="709" r:id="rId46"/>
    <p:sldId id="633" r:id="rId47"/>
    <p:sldId id="687" r:id="rId48"/>
    <p:sldId id="659" r:id="rId49"/>
    <p:sldId id="684" r:id="rId50"/>
    <p:sldId id="685" r:id="rId51"/>
    <p:sldId id="720" r:id="rId52"/>
    <p:sldId id="716" r:id="rId53"/>
    <p:sldId id="634" r:id="rId54"/>
    <p:sldId id="677" r:id="rId55"/>
    <p:sldId id="723" r:id="rId56"/>
    <p:sldId id="722" r:id="rId57"/>
    <p:sldId id="724" r:id="rId58"/>
    <p:sldId id="725" r:id="rId59"/>
    <p:sldId id="726" r:id="rId60"/>
    <p:sldId id="717" r:id="rId61"/>
    <p:sldId id="676" r:id="rId62"/>
    <p:sldId id="696" r:id="rId63"/>
    <p:sldId id="658" r:id="rId64"/>
    <p:sldId id="643" r:id="rId65"/>
    <p:sldId id="636" r:id="rId66"/>
    <p:sldId id="698" r:id="rId67"/>
    <p:sldId id="650" r:id="rId68"/>
    <p:sldId id="727" r:id="rId69"/>
    <p:sldId id="649" r:id="rId70"/>
    <p:sldId id="728" r:id="rId71"/>
    <p:sldId id="651" r:id="rId72"/>
    <p:sldId id="652" r:id="rId73"/>
    <p:sldId id="653" r:id="rId74"/>
    <p:sldId id="655" r:id="rId75"/>
    <p:sldId id="656" r:id="rId76"/>
    <p:sldId id="654" r:id="rId77"/>
    <p:sldId id="657" r:id="rId78"/>
    <p:sldId id="690" r:id="rId79"/>
    <p:sldId id="697" r:id="rId80"/>
    <p:sldId id="691" r:id="rId81"/>
    <p:sldId id="692" r:id="rId82"/>
    <p:sldId id="693" r:id="rId83"/>
    <p:sldId id="694" r:id="rId84"/>
    <p:sldId id="695" r:id="rId85"/>
    <p:sldId id="699" r:id="rId86"/>
    <p:sldId id="704" r:id="rId87"/>
    <p:sldId id="700" r:id="rId88"/>
    <p:sldId id="701" r:id="rId89"/>
    <p:sldId id="702" r:id="rId90"/>
    <p:sldId id="703" r:id="rId91"/>
    <p:sldId id="648" r:id="rId92"/>
    <p:sldId id="662" r:id="rId93"/>
    <p:sldId id="663" r:id="rId94"/>
    <p:sldId id="665" r:id="rId95"/>
    <p:sldId id="669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38" y="1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075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28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63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13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9745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ongYou/subspace-clustering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random_projection.html#random-projection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manifold.html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4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9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small datasets 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273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k=8, k=9, or K=10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86EC-3A04-4D19-925C-859E53AA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3543811"/>
            <a:ext cx="7686185" cy="32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favors 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</a:t>
            </a:r>
            <a:r>
              <a:rPr lang="en-US" b="1" dirty="0">
                <a:latin typeface="+mn-lt"/>
              </a:rPr>
              <a:t>splits on nodes </a:t>
            </a:r>
          </a:p>
          <a:p>
            <a:r>
              <a:rPr lang="en-US" dirty="0">
                <a:latin typeface="+mn-lt"/>
              </a:rPr>
              <a:t>Edge length is distance between groups – clusters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use 9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B67CAE-9FA7-64D9-3878-5B4CA4B8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459" y="3523544"/>
            <a:ext cx="4850955" cy="32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n-dimensional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size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b="1" dirty="0">
                <a:latin typeface="+mn-lt"/>
              </a:rPr>
              <a:t>Subspace clustering s</a:t>
            </a:r>
            <a:r>
              <a:rPr lang="en-US" dirty="0">
                <a:latin typeface="+mn-lt"/>
              </a:rPr>
              <a:t>amples many subspaces to find embedding  </a:t>
            </a:r>
            <a:r>
              <a:rPr lang="en-US" b="1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Limited scalability since there are infinite possible subspaces</a:t>
            </a:r>
          </a:p>
          <a:p>
            <a:r>
              <a:rPr lang="en-US" dirty="0">
                <a:latin typeface="+mn-lt"/>
              </a:rPr>
              <a:t>Heuristic, downward closure property, improves scalability - addressed in a subsequent lesson</a:t>
            </a:r>
          </a:p>
          <a:p>
            <a:r>
              <a:rPr lang="en-US" dirty="0">
                <a:latin typeface="+mn-lt"/>
              </a:rPr>
              <a:t>Python subspace clustering package in </a:t>
            </a:r>
            <a:r>
              <a:rPr lang="en-US" dirty="0">
                <a:latin typeface="+mn-lt"/>
                <a:hlinkClick r:id="rId3"/>
              </a:rPr>
              <a:t>Chong </a:t>
            </a:r>
            <a:r>
              <a:rPr lang="en-US" dirty="0" err="1">
                <a:latin typeface="+mn-lt"/>
                <a:hlinkClick r:id="rId3"/>
              </a:rPr>
              <a:t>You’s</a:t>
            </a:r>
            <a:r>
              <a:rPr lang="en-US" dirty="0">
                <a:latin typeface="+mn-lt"/>
                <a:hlinkClick r:id="rId3"/>
              </a:rPr>
              <a:t> GitHub repository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21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Random projection methods </a:t>
            </a:r>
            <a:r>
              <a:rPr lang="en-US" dirty="0">
                <a:latin typeface="+mn-lt"/>
              </a:rPr>
              <a:t>used randomized sampling to find an approximate embedding space   </a:t>
            </a:r>
          </a:p>
          <a:p>
            <a:r>
              <a:rPr lang="en-US" dirty="0">
                <a:latin typeface="+mn-lt"/>
              </a:rPr>
              <a:t>Trade-off between error and lower dimensions governed by the Johnson-</a:t>
            </a:r>
            <a:r>
              <a:rPr lang="en-US" dirty="0" err="1">
                <a:latin typeface="+mn-lt"/>
              </a:rPr>
              <a:t>Lindenstrauss</a:t>
            </a:r>
            <a:r>
              <a:rPr lang="en-US" dirty="0">
                <a:latin typeface="+mn-lt"/>
              </a:rPr>
              <a:t> lemma</a:t>
            </a:r>
          </a:p>
          <a:p>
            <a:pPr lvl="1"/>
            <a:r>
              <a:rPr lang="en-US" dirty="0">
                <a:latin typeface="+mn-lt"/>
              </a:rPr>
              <a:t>Error increases as dimensionality of embedding space decreases  </a:t>
            </a:r>
          </a:p>
          <a:p>
            <a:pPr lvl="1"/>
            <a:r>
              <a:rPr lang="en-US" dirty="0">
                <a:latin typeface="+mn-lt"/>
              </a:rPr>
              <a:t>Topic in dimensionality reduction lesson 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 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590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But how? </a:t>
            </a:r>
          </a:p>
          <a:p>
            <a:r>
              <a:rPr lang="en-US" b="1" dirty="0">
                <a:latin typeface="+mn-lt"/>
              </a:rPr>
              <a:t>Manifold Learning </a:t>
            </a:r>
            <a:r>
              <a:rPr lang="en-US" dirty="0">
                <a:latin typeface="+mn-lt"/>
              </a:rPr>
              <a:t>finds projection of high-dimensional space onto a </a:t>
            </a:r>
            <a:r>
              <a:rPr lang="en-US" b="1" dirty="0">
                <a:latin typeface="+mn-lt"/>
              </a:rPr>
              <a:t>low-dimensional manifold – </a:t>
            </a:r>
            <a:r>
              <a:rPr lang="en-US" dirty="0">
                <a:latin typeface="+mn-lt"/>
              </a:rPr>
              <a:t>lesson on dimensionality reduction </a:t>
            </a:r>
          </a:p>
          <a:p>
            <a:r>
              <a:rPr lang="en-US" dirty="0">
                <a:latin typeface="+mn-lt"/>
              </a:rPr>
              <a:t>Many commonly used unsupervised methods</a:t>
            </a:r>
          </a:p>
          <a:p>
            <a:pPr lvl="1"/>
            <a:r>
              <a:rPr lang="en-US" dirty="0">
                <a:latin typeface="+mn-lt"/>
              </a:rPr>
              <a:t>Spectral embedding</a:t>
            </a:r>
          </a:p>
          <a:p>
            <a:pPr lvl="1"/>
            <a:r>
              <a:rPr lang="en-US" dirty="0">
                <a:latin typeface="+mn-lt"/>
              </a:rPr>
              <a:t>t-distributed Stochastic Neighbor Embedding (t-SNE)</a:t>
            </a:r>
          </a:p>
          <a:p>
            <a:pPr lvl="1"/>
            <a:r>
              <a:rPr lang="en-US" dirty="0">
                <a:latin typeface="+mn-lt"/>
              </a:rPr>
              <a:t>…..   </a:t>
            </a:r>
          </a:p>
          <a:p>
            <a:r>
              <a:rPr lang="en-US" dirty="0">
                <a:latin typeface="+mn-lt"/>
              </a:rPr>
              <a:t>Well supported in </a:t>
            </a:r>
            <a:r>
              <a:rPr lang="en-US" dirty="0">
                <a:latin typeface="+mn-lt"/>
                <a:hlinkClick r:id="rId3"/>
              </a:rPr>
              <a:t>Scikit-Learn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450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many situations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</a:t>
            </a:r>
          </a:p>
          <a:p>
            <a:pPr lvl="1"/>
            <a:r>
              <a:rPr lang="en-US" dirty="0">
                <a:latin typeface="+mn-lt"/>
              </a:rPr>
              <a:t>Etc.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dirty="0">
                <a:latin typeface="+mn-lt"/>
              </a:rPr>
              <a:t>No need to specify number of clusters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b="1" dirty="0">
                <a:latin typeface="+mn-lt"/>
              </a:rPr>
              <a:t>Responsibility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r(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</a:t>
            </a: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of sample</a:t>
            </a:r>
            <a:r>
              <a:rPr lang="en-US" i="1" dirty="0">
                <a:latin typeface="+mn-lt"/>
              </a:rPr>
              <a:t> k </a:t>
            </a:r>
            <a:r>
              <a:rPr lang="en-US" dirty="0">
                <a:latin typeface="+mn-lt"/>
              </a:rPr>
              <a:t>to be the </a:t>
            </a:r>
            <a:r>
              <a:rPr lang="en-US" b="1" dirty="0">
                <a:latin typeface="+mn-lt"/>
              </a:rPr>
              <a:t>exemplar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 err="1">
                <a:latin typeface="+mn-lt"/>
              </a:rPr>
              <a:t>i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Availability, </a:t>
            </a:r>
            <a:r>
              <a:rPr lang="en-US" i="1" dirty="0">
                <a:latin typeface="+mn-lt"/>
              </a:rPr>
              <a:t>a(</a:t>
            </a:r>
            <a:r>
              <a:rPr lang="en-US" i="1" dirty="0" err="1">
                <a:latin typeface="+mn-lt"/>
              </a:rPr>
              <a:t>i,k</a:t>
            </a:r>
            <a:r>
              <a:rPr lang="en-US" i="1" dirty="0">
                <a:latin typeface="+mn-lt"/>
              </a:rPr>
              <a:t>), </a:t>
            </a:r>
            <a:r>
              <a:rPr lang="en-US" dirty="0">
                <a:latin typeface="+mn-lt"/>
              </a:rPr>
              <a:t>of sample </a:t>
            </a:r>
            <a:r>
              <a:rPr lang="en-US" i="1" dirty="0">
                <a:latin typeface="+mn-lt"/>
              </a:rPr>
              <a:t>k </a:t>
            </a:r>
            <a:r>
              <a:rPr lang="en-US" dirty="0">
                <a:latin typeface="+mn-lt"/>
              </a:rPr>
              <a:t>to be a member of cluster with exemplar </a:t>
            </a:r>
            <a:r>
              <a:rPr lang="en-US" i="1" dirty="0" err="1">
                <a:latin typeface="+mn-lt"/>
              </a:rPr>
              <a:t>i</a:t>
            </a:r>
            <a:endParaRPr lang="en-US" i="1" dirty="0">
              <a:latin typeface="+mn-lt"/>
            </a:endParaRPr>
          </a:p>
          <a:p>
            <a:r>
              <a:rPr lang="en-US" sz="2400" dirty="0">
                <a:latin typeface="+mn-lt"/>
              </a:rPr>
              <a:t>Exemplar p</a:t>
            </a:r>
            <a:r>
              <a:rPr lang="en-US" dirty="0">
                <a:latin typeface="+mn-lt"/>
              </a:rPr>
              <a:t>oints are central nodes on a </a:t>
            </a:r>
            <a:r>
              <a:rPr lang="en-US" b="1" dirty="0">
                <a:latin typeface="+mn-lt"/>
              </a:rPr>
              <a:t>graph component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𝑠𝑖𝑚𝑖𝑙𝑎𝑟𝑖𝑡𝑦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𝑚𝑒𝑎𝑠𝑢𝑟𝑒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 proposed,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r>
              <a:rPr lang="en-US" dirty="0">
                <a:latin typeface="+mn-lt"/>
              </a:rPr>
              <a:t>DBSCAN still in use today</a:t>
            </a:r>
          </a:p>
          <a:p>
            <a:r>
              <a:rPr lang="en-US" dirty="0">
                <a:latin typeface="+mn-lt"/>
              </a:rPr>
              <a:t>Many variations created</a:t>
            </a:r>
          </a:p>
          <a:p>
            <a:r>
              <a:rPr lang="en-US" dirty="0">
                <a:latin typeface="+mn-lt"/>
              </a:rPr>
              <a:t>DBSCAN 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DBSCAN finds a </a:t>
            </a:r>
            <a:r>
              <a:rPr lang="en-US" b="1" dirty="0">
                <a:latin typeface="+mn-lt"/>
              </a:rPr>
              <a:t>graph of nearest neighbors</a:t>
            </a:r>
          </a:p>
          <a:p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r>
              <a:rPr lang="en-US" dirty="0">
                <a:latin typeface="+mn-lt"/>
              </a:rPr>
              <a:t>Graph edge is bidirectional if both points are core</a:t>
            </a:r>
          </a:p>
          <a:p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9528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DBSCAN algorithm</a:t>
            </a:r>
          </a:p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614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Core distance </a:t>
                </a:r>
                <a:r>
                  <a:rPr lang="en-US" dirty="0">
                    <a:latin typeface="+mn-lt"/>
                  </a:rPr>
                  <a:t>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Reachability distance </a:t>
                </a:r>
                <a:r>
                  <a:rPr lang="en-US" dirty="0">
                    <a:latin typeface="+mn-lt"/>
                  </a:rPr>
                  <a:t>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  <m: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+mn-lt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+mn-lt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+mn-lt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+mn-lt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</a:t>
            </a:r>
            <a:r>
              <a:rPr lang="en-US" b="1" dirty="0">
                <a:latin typeface="+mn-lt"/>
              </a:rPr>
              <a:t>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Generally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</a:t>
                </a:r>
                <a:r>
                  <a:rPr lang="en-US" b="1" dirty="0">
                    <a:latin typeface="+mn-lt"/>
                  </a:rPr>
                  <a:t>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of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</a:t>
                </a:r>
                <a:r>
                  <a:rPr lang="en-US" b="1" dirty="0">
                    <a:latin typeface="+mn-lt"/>
                  </a:rPr>
                  <a:t>single graph component </a:t>
                </a:r>
                <a:r>
                  <a:rPr lang="en-US" dirty="0">
                    <a:latin typeface="+mn-lt"/>
                  </a:rPr>
                  <a:t>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18423</TotalTime>
  <Words>5569</Words>
  <Application>Microsoft Office PowerPoint</Application>
  <PresentationFormat>Widescreen</PresentationFormat>
  <Paragraphs>925</Paragraphs>
  <Slides>94</Slides>
  <Notes>78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6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Evaluating Hierarchical Clustering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745</cp:revision>
  <dcterms:created xsi:type="dcterms:W3CDTF">2020-07-25T22:15:22Z</dcterms:created>
  <dcterms:modified xsi:type="dcterms:W3CDTF">2023-04-04T19:30:36Z</dcterms:modified>
</cp:coreProperties>
</file>