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90"/>
  </p:notesMasterIdLst>
  <p:sldIdLst>
    <p:sldId id="275" r:id="rId3"/>
    <p:sldId id="711" r:id="rId4"/>
    <p:sldId id="603" r:id="rId5"/>
    <p:sldId id="627" r:id="rId6"/>
    <p:sldId id="605" r:id="rId7"/>
    <p:sldId id="710" r:id="rId8"/>
    <p:sldId id="712" r:id="rId9"/>
    <p:sldId id="705" r:id="rId10"/>
    <p:sldId id="606" r:id="rId11"/>
    <p:sldId id="626" r:id="rId12"/>
    <p:sldId id="639" r:id="rId13"/>
    <p:sldId id="718" r:id="rId14"/>
    <p:sldId id="604" r:id="rId15"/>
    <p:sldId id="672" r:id="rId16"/>
    <p:sldId id="607" r:id="rId17"/>
    <p:sldId id="713" r:id="rId18"/>
    <p:sldId id="619" r:id="rId19"/>
    <p:sldId id="706" r:id="rId20"/>
    <p:sldId id="620" r:id="rId21"/>
    <p:sldId id="621" r:id="rId22"/>
    <p:sldId id="670" r:id="rId23"/>
    <p:sldId id="686" r:id="rId24"/>
    <p:sldId id="622" r:id="rId25"/>
    <p:sldId id="623" r:id="rId26"/>
    <p:sldId id="667" r:id="rId27"/>
    <p:sldId id="714" r:id="rId28"/>
    <p:sldId id="637" r:id="rId29"/>
    <p:sldId id="638" r:id="rId30"/>
    <p:sldId id="640" r:id="rId31"/>
    <p:sldId id="630" r:id="rId32"/>
    <p:sldId id="631" r:id="rId33"/>
    <p:sldId id="625" r:id="rId34"/>
    <p:sldId id="628" r:id="rId35"/>
    <p:sldId id="629" r:id="rId36"/>
    <p:sldId id="668" r:id="rId37"/>
    <p:sldId id="644" r:id="rId38"/>
    <p:sldId id="689" r:id="rId39"/>
    <p:sldId id="715" r:id="rId40"/>
    <p:sldId id="719" r:id="rId41"/>
    <p:sldId id="688" r:id="rId42"/>
    <p:sldId id="645" r:id="rId43"/>
    <p:sldId id="707" r:id="rId44"/>
    <p:sldId id="708" r:id="rId45"/>
    <p:sldId id="709" r:id="rId46"/>
    <p:sldId id="633" r:id="rId47"/>
    <p:sldId id="687" r:id="rId48"/>
    <p:sldId id="659" r:id="rId49"/>
    <p:sldId id="684" r:id="rId50"/>
    <p:sldId id="685" r:id="rId51"/>
    <p:sldId id="716" r:id="rId52"/>
    <p:sldId id="634" r:id="rId53"/>
    <p:sldId id="677" r:id="rId54"/>
    <p:sldId id="678" r:id="rId55"/>
    <p:sldId id="717" r:id="rId56"/>
    <p:sldId id="676" r:id="rId57"/>
    <p:sldId id="696" r:id="rId58"/>
    <p:sldId id="658" r:id="rId59"/>
    <p:sldId id="643" r:id="rId60"/>
    <p:sldId id="636" r:id="rId61"/>
    <p:sldId id="698" r:id="rId62"/>
    <p:sldId id="650" r:id="rId63"/>
    <p:sldId id="649" r:id="rId64"/>
    <p:sldId id="651" r:id="rId65"/>
    <p:sldId id="652" r:id="rId66"/>
    <p:sldId id="653" r:id="rId67"/>
    <p:sldId id="655" r:id="rId68"/>
    <p:sldId id="656" r:id="rId69"/>
    <p:sldId id="654" r:id="rId70"/>
    <p:sldId id="657" r:id="rId71"/>
    <p:sldId id="690" r:id="rId72"/>
    <p:sldId id="697" r:id="rId73"/>
    <p:sldId id="691" r:id="rId74"/>
    <p:sldId id="692" r:id="rId75"/>
    <p:sldId id="693" r:id="rId76"/>
    <p:sldId id="694" r:id="rId77"/>
    <p:sldId id="695" r:id="rId78"/>
    <p:sldId id="704" r:id="rId79"/>
    <p:sldId id="699" r:id="rId80"/>
    <p:sldId id="700" r:id="rId81"/>
    <p:sldId id="701" r:id="rId82"/>
    <p:sldId id="702" r:id="rId83"/>
    <p:sldId id="703" r:id="rId84"/>
    <p:sldId id="648" r:id="rId85"/>
    <p:sldId id="662" r:id="rId86"/>
    <p:sldId id="663" r:id="rId87"/>
    <p:sldId id="665" r:id="rId88"/>
    <p:sldId id="669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0" y="1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12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95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99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6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43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89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2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59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39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6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68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75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6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005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319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01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034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053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94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55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27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51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3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457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723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536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610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110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04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80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005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54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702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4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146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570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631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902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681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323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79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139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0934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150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994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4911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157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4621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206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20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8620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99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5575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1666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0317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0527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4698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9074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7376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252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6117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437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172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306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1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2903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489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963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583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926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ustering.html#calinski-harabasz-index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9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0711.0189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Clustering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a wide variety of unsupervised learning models </a:t>
            </a:r>
          </a:p>
          <a:p>
            <a:r>
              <a:rPr lang="en-US" dirty="0">
                <a:latin typeface="+mn-lt"/>
              </a:rPr>
              <a:t>Different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lvl="1"/>
            <a:r>
              <a:rPr lang="en-US" sz="2800" dirty="0">
                <a:latin typeface="+mn-lt"/>
              </a:rPr>
              <a:t>In practice</a:t>
            </a:r>
            <a:r>
              <a:rPr lang="en-US" sz="2800" b="1" dirty="0">
                <a:latin typeface="+mn-lt"/>
              </a:rPr>
              <a:t>, try lots of models, keep the few useful ones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2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is </a:t>
            </a:r>
            <a:r>
              <a:rPr lang="en-US" b="1" dirty="0">
                <a:latin typeface="+mn-lt"/>
              </a:rPr>
              <a:t>no one best clustering model</a:t>
            </a:r>
            <a:r>
              <a:rPr lang="en-US" dirty="0">
                <a:latin typeface="+mn-lt"/>
              </a:rPr>
              <a:t>!</a:t>
            </a:r>
          </a:p>
          <a:p>
            <a:r>
              <a:rPr lang="en-US" dirty="0">
                <a:latin typeface="+mn-lt"/>
              </a:rPr>
              <a:t>There are many classes of models </a:t>
            </a:r>
          </a:p>
          <a:p>
            <a:r>
              <a:rPr lang="en-US" dirty="0">
                <a:latin typeface="+mn-lt"/>
              </a:rPr>
              <a:t>Models seeking compactness</a:t>
            </a:r>
          </a:p>
          <a:p>
            <a:r>
              <a:rPr lang="en-US" dirty="0">
                <a:latin typeface="+mn-lt"/>
              </a:rPr>
              <a:t>Models seeking affinity between points</a:t>
            </a:r>
          </a:p>
          <a:p>
            <a:r>
              <a:rPr lang="en-US" dirty="0">
                <a:latin typeface="+mn-lt"/>
              </a:rPr>
              <a:t>Models seeking high density regions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Distance and Similarity Measures for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1922091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Structure in data is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measured by some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The variables or cases </a:t>
            </a:r>
            <a:r>
              <a:rPr lang="en-US" dirty="0">
                <a:latin typeface="+mn-lt"/>
              </a:rPr>
              <a:t>generally have 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therefore multivariate    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for ordinal variables</a:t>
            </a:r>
          </a:p>
          <a:p>
            <a:pPr lvl="1"/>
            <a:r>
              <a:rPr lang="en-US" sz="2800" dirty="0">
                <a:latin typeface="+mn-lt"/>
              </a:rPr>
              <a:t>Coded difference, usually binary, for unordered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Axioms of distance metrics </a:t>
                </a:r>
                <a:r>
                  <a:rPr lang="en-US" dirty="0">
                    <a:latin typeface="+mn-lt"/>
                  </a:rPr>
                  <a:t>are required properties of any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nonnegative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symmetric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triangle inequality 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Weighted sum of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(square of </a:t>
                </a:r>
                <a:r>
                  <a:rPr lang="en-US" b="1" dirty="0">
                    <a:latin typeface="+mn-lt"/>
                  </a:rPr>
                  <a:t>Euclidian distance, 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K-Means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3573557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904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K-means clustering algorithm </a:t>
            </a:r>
            <a:r>
              <a:rPr lang="en-US" dirty="0">
                <a:latin typeface="+mn-lt"/>
              </a:rPr>
              <a:t>is arguably the most widely used method</a:t>
            </a:r>
          </a:p>
          <a:p>
            <a:r>
              <a:rPr lang="en-US" dirty="0">
                <a:latin typeface="+mn-lt"/>
              </a:rPr>
              <a:t>Long history</a:t>
            </a:r>
          </a:p>
          <a:p>
            <a:pPr lvl="1"/>
            <a:r>
              <a:rPr lang="en-US" dirty="0">
                <a:latin typeface="+mn-lt"/>
              </a:rPr>
              <a:t>One of the first data mining algorithms </a:t>
            </a:r>
          </a:p>
          <a:p>
            <a:pPr lvl="1"/>
            <a:r>
              <a:rPr lang="en-US" dirty="0">
                <a:latin typeface="+mn-lt"/>
              </a:rPr>
              <a:t>First proposed as a coding method by Stuart Lloyd in 1957 – not published until 1982</a:t>
            </a:r>
          </a:p>
          <a:p>
            <a:pPr lvl="1"/>
            <a:r>
              <a:rPr lang="en-US" dirty="0">
                <a:latin typeface="+mn-lt"/>
              </a:rPr>
              <a:t>Term ‘k-means’ coined by Jason MacQueen in 1967</a:t>
            </a:r>
          </a:p>
          <a:p>
            <a:r>
              <a:rPr lang="en-US" dirty="0">
                <a:latin typeface="+mn-lt"/>
              </a:rPr>
              <a:t>The goal of the k-means algorithm is to find the </a:t>
            </a:r>
            <a:r>
              <a:rPr lang="en-US" b="1" dirty="0">
                <a:latin typeface="+mn-lt"/>
              </a:rPr>
              <a:t>best k clusters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5806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K-means clustering algorithm </a:t>
                </a:r>
                <a:r>
                  <a:rPr lang="en-US" dirty="0">
                    <a:latin typeface="+mn-lt"/>
                  </a:rPr>
                  <a:t>is arguably the most widely used method</a:t>
                </a:r>
              </a:p>
              <a:p>
                <a:r>
                  <a:rPr lang="en-US" dirty="0">
                    <a:latin typeface="+mn-lt"/>
                  </a:rPr>
                  <a:t>The goal of the k-means algorithm is to find the </a:t>
                </a:r>
                <a:r>
                  <a:rPr lang="en-US" b="1" dirty="0">
                    <a:latin typeface="+mn-lt"/>
                  </a:rPr>
                  <a:t>best k clusters</a:t>
                </a:r>
              </a:p>
              <a:p>
                <a:r>
                  <a:rPr lang="en-US" dirty="0">
                    <a:latin typeface="+mn-lt"/>
                  </a:rPr>
                  <a:t>How do we define best for the k-means algorithm?</a:t>
                </a:r>
              </a:p>
              <a:p>
                <a:pPr lvl="1"/>
                <a:r>
                  <a:rPr lang="en-US" dirty="0">
                    <a:latin typeface="+mn-lt"/>
                  </a:rPr>
                  <a:t>Dissimilarity metric is </a:t>
                </a:r>
                <a:r>
                  <a:rPr lang="en-US" b="1" dirty="0">
                    <a:latin typeface="+mn-lt"/>
                  </a:rPr>
                  <a:t>sum of squared distances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Minimize dissimilarity within clusters – minimize the inertia within clusters</a:t>
                </a:r>
              </a:p>
              <a:p>
                <a:pPr lvl="1"/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Where,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of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from centroid,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latin typeface="+mn-lt"/>
                  </a:rPr>
                  <a:t>, of cluster </a:t>
                </a:r>
                <a:r>
                  <a:rPr lang="en-US" i="1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  <a:blipFill>
                <a:blip r:embed="rId3"/>
                <a:stretch>
                  <a:fillRect l="-1111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556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</a:t>
                </a:r>
                <a:r>
                  <a:rPr lang="en-US" dirty="0">
                    <a:latin typeface="+mn-lt"/>
                  </a:rPr>
                  <a:t>or</a:t>
                </a:r>
                <a:r>
                  <a:rPr lang="en-US" b="1" dirty="0">
                    <a:latin typeface="+mn-lt"/>
                  </a:rPr>
                  <a:t> inertia </a:t>
                </a:r>
                <a:r>
                  <a:rPr lang="en-US" dirty="0">
                    <a:latin typeface="+mn-lt"/>
                  </a:rPr>
                  <a:t>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there a practical algorithm to directly solve this optimization problem? </a:t>
                </a:r>
              </a:p>
              <a:p>
                <a:r>
                  <a:rPr lang="en-US" dirty="0">
                    <a:latin typeface="+mn-lt"/>
                  </a:rPr>
                  <a:t>Unfortunately, no! </a:t>
                </a:r>
              </a:p>
              <a:p>
                <a:pPr lvl="1"/>
                <a:r>
                  <a:rPr lang="en-US" dirty="0">
                    <a:latin typeface="+mn-lt"/>
                  </a:rPr>
                  <a:t>The unknown number of clusters,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must be assigned</a:t>
                </a:r>
              </a:p>
              <a:p>
                <a:pPr lvl="1"/>
                <a:r>
                  <a:rPr lang="en-US" dirty="0">
                    <a:latin typeface="+mn-lt"/>
                  </a:rPr>
                  <a:t>For each possible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there are a combinatorial number of possible cluster assignments to search</a:t>
                </a:r>
              </a:p>
              <a:p>
                <a:pPr lvl="1"/>
                <a:r>
                  <a:rPr lang="en-US" dirty="0">
                    <a:latin typeface="+mn-lt"/>
                  </a:rPr>
                  <a:t>For </a:t>
                </a:r>
                <a:r>
                  <a:rPr lang="en-US" i="1" dirty="0">
                    <a:latin typeface="+mn-lt"/>
                  </a:rPr>
                  <a:t>n</a:t>
                </a:r>
                <a:r>
                  <a:rPr lang="en-US" dirty="0">
                    <a:latin typeface="+mn-lt"/>
                  </a:rPr>
                  <a:t> observation and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clusters, search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No simple search algorithm is feasible!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 to Data Mining with Unsupervised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1172185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Search will not work.</a:t>
                </a:r>
              </a:p>
              <a:p>
                <a:r>
                  <a:rPr lang="en-US" dirty="0">
                    <a:latin typeface="+mn-lt"/>
                  </a:rPr>
                  <a:t>Need a good heuristic! </a:t>
                </a:r>
              </a:p>
              <a:p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starting (initial) centroids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given new cluster members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26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15836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7AE0E-E2D2-479B-95D0-0EFE423AD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311" y="1595941"/>
            <a:ext cx="8667378" cy="4815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44E61-19C3-4128-867D-546511057B54}"/>
              </a:ext>
            </a:extLst>
          </p:cNvPr>
          <p:cNvSpPr txBox="1"/>
          <p:nvPr/>
        </p:nvSpPr>
        <p:spPr>
          <a:xfrm>
            <a:off x="123986" y="6348965"/>
            <a:ext cx="1193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dirty="0"/>
              <a:t>Credit: Data Mining, Practical Machine Learning Tools and Techniques, Whitten et. al., fourth edition, 2016</a:t>
            </a:r>
          </a:p>
        </p:txBody>
      </p:sp>
    </p:spTree>
    <p:extLst>
      <p:ext uri="{BB962C8B-B14F-4D97-AF65-F5344CB8AC3E}">
        <p14:creationId xmlns:p14="http://schemas.microsoft.com/office/powerpoint/2010/main" val="308560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893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3EE04E-9C08-4788-A5AB-7FE5D00BDB19}"/>
              </a:ext>
            </a:extLst>
          </p:cNvPr>
          <p:cNvSpPr/>
          <p:nvPr/>
        </p:nvSpPr>
        <p:spPr>
          <a:xfrm>
            <a:off x="294261" y="1969527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03FA1-F222-42B8-8587-E11C1EA998DC}"/>
              </a:ext>
            </a:extLst>
          </p:cNvPr>
          <p:cNvSpPr txBox="1"/>
          <p:nvPr/>
        </p:nvSpPr>
        <p:spPr>
          <a:xfrm>
            <a:off x="569044" y="210138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995CD-94D4-4B99-A43E-5DCED22C6D46}"/>
              </a:ext>
            </a:extLst>
          </p:cNvPr>
          <p:cNvSpPr txBox="1"/>
          <p:nvPr/>
        </p:nvSpPr>
        <p:spPr>
          <a:xfrm>
            <a:off x="783790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65EA3-62F3-4674-948B-3E1DD4C016C5}"/>
              </a:ext>
            </a:extLst>
          </p:cNvPr>
          <p:cNvSpPr txBox="1"/>
          <p:nvPr/>
        </p:nvSpPr>
        <p:spPr>
          <a:xfrm>
            <a:off x="1067805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9D73C-8F08-4202-9FA5-C08DC81152E6}"/>
              </a:ext>
            </a:extLst>
          </p:cNvPr>
          <p:cNvSpPr txBox="1"/>
          <p:nvPr/>
        </p:nvSpPr>
        <p:spPr>
          <a:xfrm>
            <a:off x="569047" y="255957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C1767-0E70-4C32-A0A9-DB8822BBB42F}"/>
              </a:ext>
            </a:extLst>
          </p:cNvPr>
          <p:cNvSpPr txBox="1"/>
          <p:nvPr/>
        </p:nvSpPr>
        <p:spPr>
          <a:xfrm>
            <a:off x="1732279" y="239789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B38D7-1AD2-4E6D-8DBC-A80438BBA0CB}"/>
              </a:ext>
            </a:extLst>
          </p:cNvPr>
          <p:cNvSpPr txBox="1"/>
          <p:nvPr/>
        </p:nvSpPr>
        <p:spPr>
          <a:xfrm>
            <a:off x="2521444" y="226844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46D557-02D0-4219-A972-ED88C20CA0A6}"/>
              </a:ext>
            </a:extLst>
          </p:cNvPr>
          <p:cNvSpPr txBox="1"/>
          <p:nvPr/>
        </p:nvSpPr>
        <p:spPr>
          <a:xfrm>
            <a:off x="2012759" y="26161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C4B64-1779-49CE-BF1C-74C9CD6664A6}"/>
              </a:ext>
            </a:extLst>
          </p:cNvPr>
          <p:cNvSpPr txBox="1"/>
          <p:nvPr/>
        </p:nvSpPr>
        <p:spPr>
          <a:xfrm>
            <a:off x="2481707" y="269540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FC93C9-7003-43A7-8367-D534F7EBA414}"/>
              </a:ext>
            </a:extLst>
          </p:cNvPr>
          <p:cNvSpPr txBox="1"/>
          <p:nvPr/>
        </p:nvSpPr>
        <p:spPr>
          <a:xfrm>
            <a:off x="2124958" y="2985532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7EB28-7B8E-42FD-AA05-BDE0D0855C43}"/>
              </a:ext>
            </a:extLst>
          </p:cNvPr>
          <p:cNvSpPr txBox="1"/>
          <p:nvPr/>
        </p:nvSpPr>
        <p:spPr>
          <a:xfrm>
            <a:off x="602395" y="347438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5FBD46-C439-41FA-9545-AC51359F15BD}"/>
              </a:ext>
            </a:extLst>
          </p:cNvPr>
          <p:cNvSpPr txBox="1"/>
          <p:nvPr/>
        </p:nvSpPr>
        <p:spPr>
          <a:xfrm>
            <a:off x="1499106" y="334231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A53EE4-015D-48BA-80B4-B66DBEF43807}"/>
              </a:ext>
            </a:extLst>
          </p:cNvPr>
          <p:cNvSpPr txBox="1"/>
          <p:nvPr/>
        </p:nvSpPr>
        <p:spPr>
          <a:xfrm>
            <a:off x="882875" y="3692697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F3BB7-2C33-4CEC-B356-734B7EBEBC73}"/>
              </a:ext>
            </a:extLst>
          </p:cNvPr>
          <p:cNvSpPr txBox="1"/>
          <p:nvPr/>
        </p:nvSpPr>
        <p:spPr>
          <a:xfrm>
            <a:off x="1351823" y="37718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1F77B0-2F97-4394-B78D-4C895B982B10}"/>
              </a:ext>
            </a:extLst>
          </p:cNvPr>
          <p:cNvSpPr txBox="1"/>
          <p:nvPr/>
        </p:nvSpPr>
        <p:spPr>
          <a:xfrm>
            <a:off x="995074" y="406203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C376D6B4-D5C0-4BB8-B20D-A58FA3AE6440}"/>
              </a:ext>
            </a:extLst>
          </p:cNvPr>
          <p:cNvSpPr/>
          <p:nvPr/>
        </p:nvSpPr>
        <p:spPr>
          <a:xfrm>
            <a:off x="809094" y="30398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37491179-2129-49EE-B020-2CE30F69E82D}"/>
              </a:ext>
            </a:extLst>
          </p:cNvPr>
          <p:cNvSpPr/>
          <p:nvPr/>
        </p:nvSpPr>
        <p:spPr>
          <a:xfrm>
            <a:off x="2237226" y="361918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6E44C08-6F05-4EA5-BC65-170EE14F0EB5}"/>
              </a:ext>
            </a:extLst>
          </p:cNvPr>
          <p:cNvSpPr/>
          <p:nvPr/>
        </p:nvSpPr>
        <p:spPr>
          <a:xfrm>
            <a:off x="2120718" y="230539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CBCB0D-DA88-47C6-B218-ED6BA91EFAE9}"/>
              </a:ext>
            </a:extLst>
          </p:cNvPr>
          <p:cNvSpPr/>
          <p:nvPr/>
        </p:nvSpPr>
        <p:spPr>
          <a:xfrm>
            <a:off x="3327312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F4028F85-7C65-463E-804C-5493DAD9C1B8}"/>
              </a:ext>
            </a:extLst>
          </p:cNvPr>
          <p:cNvSpPr/>
          <p:nvPr/>
        </p:nvSpPr>
        <p:spPr>
          <a:xfrm>
            <a:off x="3819056" y="3021968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61EE8AAF-08AB-4EC6-986D-160B265A9B12}"/>
              </a:ext>
            </a:extLst>
          </p:cNvPr>
          <p:cNvSpPr/>
          <p:nvPr/>
        </p:nvSpPr>
        <p:spPr>
          <a:xfrm>
            <a:off x="5247188" y="3601289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ECE13560-C8DE-4228-B694-F8AD22A09F08}"/>
              </a:ext>
            </a:extLst>
          </p:cNvPr>
          <p:cNvSpPr/>
          <p:nvPr/>
        </p:nvSpPr>
        <p:spPr>
          <a:xfrm>
            <a:off x="5130680" y="228750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7C28A40-3C0E-4103-B4A6-05B9F3EFD7EC}"/>
              </a:ext>
            </a:extLst>
          </p:cNvPr>
          <p:cNvSpPr/>
          <p:nvPr/>
        </p:nvSpPr>
        <p:spPr>
          <a:xfrm>
            <a:off x="5223670" y="312251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7D36C4A-9C54-4A3F-B387-8EBB17B8AE20}"/>
              </a:ext>
            </a:extLst>
          </p:cNvPr>
          <p:cNvSpPr/>
          <p:nvPr/>
        </p:nvSpPr>
        <p:spPr>
          <a:xfrm>
            <a:off x="3666110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5DC157-08F4-4C52-A528-BE39617BE549}"/>
              </a:ext>
            </a:extLst>
          </p:cNvPr>
          <p:cNvSpPr/>
          <p:nvPr/>
        </p:nvSpPr>
        <p:spPr>
          <a:xfrm>
            <a:off x="4854288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D44DAC-4F53-4AF5-9470-785A5BAC4272}"/>
              </a:ext>
            </a:extLst>
          </p:cNvPr>
          <p:cNvSpPr/>
          <p:nvPr/>
        </p:nvSpPr>
        <p:spPr>
          <a:xfrm>
            <a:off x="5125542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3FD93BF-181C-4B5B-B3C9-1405137286D2}"/>
              </a:ext>
            </a:extLst>
          </p:cNvPr>
          <p:cNvSpPr/>
          <p:nvPr/>
        </p:nvSpPr>
        <p:spPr>
          <a:xfrm>
            <a:off x="5623183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78DEE1-C4AE-4180-A9C1-834063CDD17E}"/>
              </a:ext>
            </a:extLst>
          </p:cNvPr>
          <p:cNvSpPr/>
          <p:nvPr/>
        </p:nvSpPr>
        <p:spPr>
          <a:xfrm>
            <a:off x="5596513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4E1A0666-CE40-4E67-89AA-4883F21B80CB}"/>
              </a:ext>
            </a:extLst>
          </p:cNvPr>
          <p:cNvSpPr/>
          <p:nvPr/>
        </p:nvSpPr>
        <p:spPr>
          <a:xfrm>
            <a:off x="4520562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729A574B-AEE9-49B8-82CA-86C67970B262}"/>
              </a:ext>
            </a:extLst>
          </p:cNvPr>
          <p:cNvSpPr/>
          <p:nvPr/>
        </p:nvSpPr>
        <p:spPr>
          <a:xfrm>
            <a:off x="4484525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74CD5A1-972D-43E7-97FE-C3977A0BAE6B}"/>
              </a:ext>
            </a:extLst>
          </p:cNvPr>
          <p:cNvSpPr/>
          <p:nvPr/>
        </p:nvSpPr>
        <p:spPr>
          <a:xfrm>
            <a:off x="3892568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99A0C34-2E28-4E43-8D85-C6524AE6D331}"/>
              </a:ext>
            </a:extLst>
          </p:cNvPr>
          <p:cNvSpPr/>
          <p:nvPr/>
        </p:nvSpPr>
        <p:spPr>
          <a:xfrm>
            <a:off x="4167355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AF03C9-0685-40FF-859C-131DB982121E}"/>
              </a:ext>
            </a:extLst>
          </p:cNvPr>
          <p:cNvSpPr/>
          <p:nvPr/>
        </p:nvSpPr>
        <p:spPr>
          <a:xfrm>
            <a:off x="3666110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A7D626E-BF51-40C0-921E-00964EBC41EB}"/>
              </a:ext>
            </a:extLst>
          </p:cNvPr>
          <p:cNvSpPr/>
          <p:nvPr/>
        </p:nvSpPr>
        <p:spPr>
          <a:xfrm>
            <a:off x="3704590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67DBF5-0BC1-4179-BBE6-875689E471B0}"/>
              </a:ext>
            </a:extLst>
          </p:cNvPr>
          <p:cNvSpPr/>
          <p:nvPr/>
        </p:nvSpPr>
        <p:spPr>
          <a:xfrm>
            <a:off x="3991463" y="380489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9E90204-0FC7-4E1C-BEBB-7F03CDAD86AB}"/>
              </a:ext>
            </a:extLst>
          </p:cNvPr>
          <p:cNvSpPr/>
          <p:nvPr/>
        </p:nvSpPr>
        <p:spPr>
          <a:xfrm>
            <a:off x="4090811" y="417422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0E875FF-A215-4EFB-9ECC-445F1B8E9958}"/>
              </a:ext>
            </a:extLst>
          </p:cNvPr>
          <p:cNvSpPr/>
          <p:nvPr/>
        </p:nvSpPr>
        <p:spPr>
          <a:xfrm>
            <a:off x="6310116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ross 59">
            <a:extLst>
              <a:ext uri="{FF2B5EF4-FFF2-40B4-BE49-F238E27FC236}">
                <a16:creationId xmlns:a16="http://schemas.microsoft.com/office/drawing/2014/main" id="{8592D32A-727D-4876-BC42-E476C1F82B4F}"/>
              </a:ext>
            </a:extLst>
          </p:cNvPr>
          <p:cNvSpPr/>
          <p:nvPr/>
        </p:nvSpPr>
        <p:spPr>
          <a:xfrm>
            <a:off x="6900755" y="301798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6EC3D0B3-3F3F-4145-BFC8-F54D5128ED36}"/>
              </a:ext>
            </a:extLst>
          </p:cNvPr>
          <p:cNvSpPr/>
          <p:nvPr/>
        </p:nvSpPr>
        <p:spPr>
          <a:xfrm>
            <a:off x="7475859" y="3654450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>
            <a:extLst>
              <a:ext uri="{FF2B5EF4-FFF2-40B4-BE49-F238E27FC236}">
                <a16:creationId xmlns:a16="http://schemas.microsoft.com/office/drawing/2014/main" id="{E5ECA91A-8229-4930-B890-85B9692A25E3}"/>
              </a:ext>
            </a:extLst>
          </p:cNvPr>
          <p:cNvSpPr/>
          <p:nvPr/>
        </p:nvSpPr>
        <p:spPr>
          <a:xfrm>
            <a:off x="8297944" y="2533541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2132BF4-5EAF-43B7-8136-C39A47F49F61}"/>
              </a:ext>
            </a:extLst>
          </p:cNvPr>
          <p:cNvSpPr/>
          <p:nvPr/>
        </p:nvSpPr>
        <p:spPr>
          <a:xfrm>
            <a:off x="6648914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3490EB-AF75-414D-A24A-9C78EE63AD7A}"/>
              </a:ext>
            </a:extLst>
          </p:cNvPr>
          <p:cNvSpPr/>
          <p:nvPr/>
        </p:nvSpPr>
        <p:spPr>
          <a:xfrm>
            <a:off x="7837092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1175B6-7530-44A5-B992-75A20D7D50C5}"/>
              </a:ext>
            </a:extLst>
          </p:cNvPr>
          <p:cNvSpPr/>
          <p:nvPr/>
        </p:nvSpPr>
        <p:spPr>
          <a:xfrm>
            <a:off x="8108346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D5732B4-1096-4C6F-A1DC-10856E8132DF}"/>
              </a:ext>
            </a:extLst>
          </p:cNvPr>
          <p:cNvSpPr/>
          <p:nvPr/>
        </p:nvSpPr>
        <p:spPr>
          <a:xfrm>
            <a:off x="8605987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966CF0-BF7C-4057-854A-1426B995B1C9}"/>
              </a:ext>
            </a:extLst>
          </p:cNvPr>
          <p:cNvSpPr/>
          <p:nvPr/>
        </p:nvSpPr>
        <p:spPr>
          <a:xfrm>
            <a:off x="8579317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8F9A27BD-064C-4949-BB69-151EE7FB899A}"/>
              </a:ext>
            </a:extLst>
          </p:cNvPr>
          <p:cNvSpPr/>
          <p:nvPr/>
        </p:nvSpPr>
        <p:spPr>
          <a:xfrm>
            <a:off x="7503366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B4E8C7A6-EC1A-48B9-B48E-115A753BE097}"/>
              </a:ext>
            </a:extLst>
          </p:cNvPr>
          <p:cNvSpPr/>
          <p:nvPr/>
        </p:nvSpPr>
        <p:spPr>
          <a:xfrm>
            <a:off x="7467329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B103445-C3ED-461E-A4D9-C9C84F77B3A2}"/>
              </a:ext>
            </a:extLst>
          </p:cNvPr>
          <p:cNvSpPr/>
          <p:nvPr/>
        </p:nvSpPr>
        <p:spPr>
          <a:xfrm>
            <a:off x="6875372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A4FB579-A406-408C-96C0-F7117D177BA9}"/>
              </a:ext>
            </a:extLst>
          </p:cNvPr>
          <p:cNvSpPr/>
          <p:nvPr/>
        </p:nvSpPr>
        <p:spPr>
          <a:xfrm>
            <a:off x="7150159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20A37FC-33A5-4B9E-ACD5-E87320FBF83C}"/>
              </a:ext>
            </a:extLst>
          </p:cNvPr>
          <p:cNvSpPr/>
          <p:nvPr/>
        </p:nvSpPr>
        <p:spPr>
          <a:xfrm>
            <a:off x="6648914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B4E3F1D-68DD-425B-843D-027C5DD06D3A}"/>
              </a:ext>
            </a:extLst>
          </p:cNvPr>
          <p:cNvSpPr/>
          <p:nvPr/>
        </p:nvSpPr>
        <p:spPr>
          <a:xfrm>
            <a:off x="6687394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7F497AD-B31D-47AF-AE62-494F6A06D104}"/>
              </a:ext>
            </a:extLst>
          </p:cNvPr>
          <p:cNvSpPr/>
          <p:nvPr/>
        </p:nvSpPr>
        <p:spPr>
          <a:xfrm>
            <a:off x="8296743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8BE965FB-171E-4734-A197-0AA2766B83E3}"/>
              </a:ext>
            </a:extLst>
          </p:cNvPr>
          <p:cNvSpPr/>
          <p:nvPr/>
        </p:nvSpPr>
        <p:spPr>
          <a:xfrm>
            <a:off x="6997199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51F120C1-A779-4811-ABEF-DEC99E0A5D03}"/>
              </a:ext>
            </a:extLst>
          </p:cNvPr>
          <p:cNvSpPr/>
          <p:nvPr/>
        </p:nvSpPr>
        <p:spPr>
          <a:xfrm>
            <a:off x="7114199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3CD2255-8ECA-4A01-8827-07A6A8B47B28}"/>
              </a:ext>
            </a:extLst>
          </p:cNvPr>
          <p:cNvSpPr/>
          <p:nvPr/>
        </p:nvSpPr>
        <p:spPr>
          <a:xfrm>
            <a:off x="9284533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ross 80">
            <a:extLst>
              <a:ext uri="{FF2B5EF4-FFF2-40B4-BE49-F238E27FC236}">
                <a16:creationId xmlns:a16="http://schemas.microsoft.com/office/drawing/2014/main" id="{7DAC99E7-9A2A-40B0-9A8A-FD92350C493F}"/>
              </a:ext>
            </a:extLst>
          </p:cNvPr>
          <p:cNvSpPr/>
          <p:nvPr/>
        </p:nvSpPr>
        <p:spPr>
          <a:xfrm>
            <a:off x="9764447" y="244262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ross 81">
            <a:extLst>
              <a:ext uri="{FF2B5EF4-FFF2-40B4-BE49-F238E27FC236}">
                <a16:creationId xmlns:a16="http://schemas.microsoft.com/office/drawing/2014/main" id="{E80E7877-C608-4A49-9FFF-05CED5E57AA9}"/>
              </a:ext>
            </a:extLst>
          </p:cNvPr>
          <p:cNvSpPr/>
          <p:nvPr/>
        </p:nvSpPr>
        <p:spPr>
          <a:xfrm>
            <a:off x="10156386" y="37362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CC41D04B-E706-4947-9D76-D68569A2E3E2}"/>
              </a:ext>
            </a:extLst>
          </p:cNvPr>
          <p:cNvSpPr/>
          <p:nvPr/>
        </p:nvSpPr>
        <p:spPr>
          <a:xfrm>
            <a:off x="11304746" y="268083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6FBE4E-099A-4D7F-B057-4D7A525E0F6B}"/>
              </a:ext>
            </a:extLst>
          </p:cNvPr>
          <p:cNvSpPr/>
          <p:nvPr/>
        </p:nvSpPr>
        <p:spPr>
          <a:xfrm>
            <a:off x="9623331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C0D6C20-D30B-440B-800E-EC33C96353E2}"/>
              </a:ext>
            </a:extLst>
          </p:cNvPr>
          <p:cNvSpPr/>
          <p:nvPr/>
        </p:nvSpPr>
        <p:spPr>
          <a:xfrm>
            <a:off x="10811509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D8D19F4-0696-4124-811B-2D688C4EDB75}"/>
              </a:ext>
            </a:extLst>
          </p:cNvPr>
          <p:cNvSpPr/>
          <p:nvPr/>
        </p:nvSpPr>
        <p:spPr>
          <a:xfrm>
            <a:off x="11082763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A3E520-36BE-413F-80A7-69FD05137D26}"/>
              </a:ext>
            </a:extLst>
          </p:cNvPr>
          <p:cNvSpPr/>
          <p:nvPr/>
        </p:nvSpPr>
        <p:spPr>
          <a:xfrm>
            <a:off x="11580404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58DDA99-63C5-4B5C-A073-A20885627E19}"/>
              </a:ext>
            </a:extLst>
          </p:cNvPr>
          <p:cNvSpPr/>
          <p:nvPr/>
        </p:nvSpPr>
        <p:spPr>
          <a:xfrm>
            <a:off x="11553734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721A2449-5F82-478C-A179-5AED4F94F276}"/>
              </a:ext>
            </a:extLst>
          </p:cNvPr>
          <p:cNvSpPr/>
          <p:nvPr/>
        </p:nvSpPr>
        <p:spPr>
          <a:xfrm>
            <a:off x="10477783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9604B44C-9BD0-4048-9AE6-CEC338028796}"/>
              </a:ext>
            </a:extLst>
          </p:cNvPr>
          <p:cNvSpPr/>
          <p:nvPr/>
        </p:nvSpPr>
        <p:spPr>
          <a:xfrm>
            <a:off x="10441746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401D066-CB46-405D-BAA6-444776D36E4D}"/>
              </a:ext>
            </a:extLst>
          </p:cNvPr>
          <p:cNvSpPr/>
          <p:nvPr/>
        </p:nvSpPr>
        <p:spPr>
          <a:xfrm>
            <a:off x="9849789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7FC28C6-A68F-40F0-84AD-A40564AD4506}"/>
              </a:ext>
            </a:extLst>
          </p:cNvPr>
          <p:cNvSpPr/>
          <p:nvPr/>
        </p:nvSpPr>
        <p:spPr>
          <a:xfrm>
            <a:off x="10124576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EE895CA-6CEC-4886-B620-EBB15AF5A151}"/>
              </a:ext>
            </a:extLst>
          </p:cNvPr>
          <p:cNvSpPr/>
          <p:nvPr/>
        </p:nvSpPr>
        <p:spPr>
          <a:xfrm>
            <a:off x="9623331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F942A8E-8E2E-4263-8239-E4313BDC126A}"/>
              </a:ext>
            </a:extLst>
          </p:cNvPr>
          <p:cNvSpPr/>
          <p:nvPr/>
        </p:nvSpPr>
        <p:spPr>
          <a:xfrm>
            <a:off x="11271160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8EB447D0-675C-4FC1-A603-4C10A662807F}"/>
              </a:ext>
            </a:extLst>
          </p:cNvPr>
          <p:cNvSpPr/>
          <p:nvPr/>
        </p:nvSpPr>
        <p:spPr>
          <a:xfrm>
            <a:off x="9971616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51F7018F-C4B5-4272-898D-A0C662A9760A}"/>
              </a:ext>
            </a:extLst>
          </p:cNvPr>
          <p:cNvSpPr/>
          <p:nvPr/>
        </p:nvSpPr>
        <p:spPr>
          <a:xfrm>
            <a:off x="10088616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95B581C7-2D2D-4BC8-AC32-138D83ECD6CD}"/>
              </a:ext>
            </a:extLst>
          </p:cNvPr>
          <p:cNvSpPr/>
          <p:nvPr/>
        </p:nvSpPr>
        <p:spPr>
          <a:xfrm>
            <a:off x="9618242" y="356044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651444B-3D18-4166-8094-D91EDC33F851}"/>
              </a:ext>
            </a:extLst>
          </p:cNvPr>
          <p:cNvSpPr txBox="1"/>
          <p:nvPr/>
        </p:nvSpPr>
        <p:spPr>
          <a:xfrm>
            <a:off x="294261" y="5646093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Assign Random cluster centers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B4C0DC-A105-41E2-A3E7-E2CF9BEC389A}"/>
              </a:ext>
            </a:extLst>
          </p:cNvPr>
          <p:cNvSpPr txBox="1"/>
          <p:nvPr/>
        </p:nvSpPr>
        <p:spPr>
          <a:xfrm>
            <a:off x="294261" y="4819856"/>
            <a:ext cx="267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Start with data points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D63B697-C064-440B-9B16-07CE1ADBFAD8}"/>
              </a:ext>
            </a:extLst>
          </p:cNvPr>
          <p:cNvSpPr txBox="1"/>
          <p:nvPr/>
        </p:nvSpPr>
        <p:spPr>
          <a:xfrm>
            <a:off x="3249209" y="4844870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Initial cluster assignments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E965B2-821A-45E0-8E44-A74147BFB83C}"/>
              </a:ext>
            </a:extLst>
          </p:cNvPr>
          <p:cNvSpPr txBox="1"/>
          <p:nvPr/>
        </p:nvSpPr>
        <p:spPr>
          <a:xfrm>
            <a:off x="6352309" y="4922445"/>
            <a:ext cx="2619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Update cluster centers and assignments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817D14-C985-4900-81F9-85A1F41D5368}"/>
              </a:ext>
            </a:extLst>
          </p:cNvPr>
          <p:cNvSpPr txBox="1"/>
          <p:nvPr/>
        </p:nvSpPr>
        <p:spPr>
          <a:xfrm>
            <a:off x="9307257" y="4819863"/>
            <a:ext cx="2619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dirty="0"/>
              <a:t>Iterate cluster centers and assignments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0358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/>
      <p:bldP spid="10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∈{1,2,…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– </a:t>
                </a:r>
                <a:r>
                  <a:rPr lang="en-US" b="1" dirty="0">
                    <a:latin typeface="+mn-lt"/>
                  </a:rPr>
                  <a:t>convergence</a:t>
                </a:r>
              </a:p>
              <a:p>
                <a:pPr lvl="1"/>
                <a:r>
                  <a:rPr lang="en-US" dirty="0">
                    <a:latin typeface="+mn-lt"/>
                  </a:rPr>
                  <a:t>Convergence defined by small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963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several difficulties with using the k-means algorithm</a:t>
            </a:r>
          </a:p>
          <a:p>
            <a:r>
              <a:rPr lang="en-US" dirty="0">
                <a:latin typeface="+mn-lt"/>
              </a:rPr>
              <a:t>Using sum of square distance leads to only </a:t>
            </a:r>
            <a:r>
              <a:rPr lang="en-US" b="1" dirty="0">
                <a:latin typeface="+mn-lt"/>
              </a:rPr>
              <a:t>convex clusters</a:t>
            </a:r>
          </a:p>
          <a:p>
            <a:r>
              <a:rPr lang="en-US" dirty="0">
                <a:latin typeface="+mn-lt"/>
              </a:rPr>
              <a:t>What is the value of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, the number of clusters?</a:t>
            </a:r>
          </a:p>
          <a:p>
            <a:pPr lvl="1"/>
            <a:r>
              <a:rPr lang="en-US" dirty="0">
                <a:latin typeface="+mn-lt"/>
              </a:rPr>
              <a:t>The number of clusters should reflect fundamental organization of the data</a:t>
            </a:r>
          </a:p>
          <a:p>
            <a:pPr lvl="1"/>
            <a:r>
              <a:rPr lang="en-US" dirty="0">
                <a:latin typeface="+mn-lt"/>
              </a:rPr>
              <a:t>Is there anyway to know k in advance for high dimensional problems? </a:t>
            </a:r>
          </a:p>
          <a:p>
            <a:pPr lvl="1"/>
            <a:r>
              <a:rPr lang="en-US" dirty="0">
                <a:latin typeface="+mn-lt"/>
              </a:rPr>
              <a:t>No, k is found empirically, and the selection is often a bit subjective</a:t>
            </a:r>
          </a:p>
          <a:p>
            <a:r>
              <a:rPr lang="en-US" dirty="0">
                <a:latin typeface="+mn-lt"/>
              </a:rPr>
              <a:t>How to find good starting values of the centroids?</a:t>
            </a:r>
          </a:p>
          <a:p>
            <a:pPr lvl="1"/>
            <a:r>
              <a:rPr lang="en-US" dirty="0">
                <a:latin typeface="+mn-lt"/>
              </a:rPr>
              <a:t>At convergence the resulting clusters depend on the starting values</a:t>
            </a:r>
          </a:p>
          <a:p>
            <a:pPr lvl="1"/>
            <a:r>
              <a:rPr lang="en-US" dirty="0">
                <a:latin typeface="+mn-lt"/>
              </a:rPr>
              <a:t>Is there any algorithm for finding good starting values? </a:t>
            </a:r>
          </a:p>
          <a:p>
            <a:pPr lvl="1"/>
            <a:r>
              <a:rPr lang="en-US" dirty="0">
                <a:latin typeface="+mn-lt"/>
              </a:rPr>
              <a:t>No!</a:t>
            </a:r>
          </a:p>
          <a:p>
            <a:pPr lvl="1"/>
            <a:r>
              <a:rPr lang="en-US" dirty="0">
                <a:latin typeface="+mn-lt"/>
              </a:rPr>
              <a:t>So, </a:t>
            </a:r>
            <a:r>
              <a:rPr lang="en-US" b="1" dirty="0">
                <a:latin typeface="+mn-lt"/>
              </a:rPr>
              <a:t>multiple random starts</a:t>
            </a:r>
            <a:r>
              <a:rPr lang="en-US" dirty="0">
                <a:latin typeface="+mn-lt"/>
              </a:rPr>
              <a:t> are often used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5420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32324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46563" y="896079"/>
            <a:ext cx="4812062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K-means clustering produces convex clusters</a:t>
            </a:r>
          </a:p>
          <a:p>
            <a:r>
              <a:rPr lang="en-US" dirty="0">
                <a:latin typeface="+mn-lt"/>
              </a:rPr>
              <a:t>Clusters are linearly separated</a:t>
            </a:r>
          </a:p>
          <a:p>
            <a:r>
              <a:rPr lang="en-US" dirty="0">
                <a:latin typeface="+mn-lt"/>
              </a:rPr>
              <a:t>Clusters are Voronoi regions</a:t>
            </a:r>
          </a:p>
          <a:p>
            <a:r>
              <a:rPr lang="en-US" dirty="0">
                <a:latin typeface="+mn-lt"/>
              </a:rPr>
              <a:t>Analogous to k-NN algorithm of supervised learning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C25CAB-9A22-45EE-9551-83BDE89DB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072" y="819010"/>
            <a:ext cx="7277635" cy="545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27C47-B43C-4FCC-B550-F453ED7ED3EA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15240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Evaluating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2068607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No direct measure as with supervised machine learning</a:t>
            </a:r>
          </a:p>
          <a:p>
            <a:r>
              <a:rPr lang="en-US" dirty="0">
                <a:latin typeface="+mn-lt"/>
              </a:rPr>
              <a:t>Can we use cross validation? </a:t>
            </a:r>
          </a:p>
          <a:p>
            <a:pPr lvl="1"/>
            <a:r>
              <a:rPr lang="en-US" dirty="0">
                <a:latin typeface="+mn-lt"/>
              </a:rPr>
              <a:t>No, not directly, we have no labels</a:t>
            </a:r>
          </a:p>
          <a:p>
            <a:r>
              <a:rPr lang="en-US" dirty="0">
                <a:latin typeface="+mn-lt"/>
              </a:rPr>
              <a:t>Use metrics that measure the properties of the clusters</a:t>
            </a:r>
          </a:p>
          <a:p>
            <a:pPr lvl="1"/>
            <a:r>
              <a:rPr lang="en-US" dirty="0">
                <a:latin typeface="+mn-lt"/>
              </a:rPr>
              <a:t>Compactness of clusters</a:t>
            </a:r>
          </a:p>
          <a:p>
            <a:pPr lvl="1"/>
            <a:r>
              <a:rPr lang="en-US" dirty="0">
                <a:latin typeface="+mn-lt"/>
              </a:rPr>
              <a:t>Separation between clusters</a:t>
            </a:r>
          </a:p>
          <a:p>
            <a:r>
              <a:rPr lang="en-US" dirty="0">
                <a:latin typeface="+mn-lt"/>
              </a:rPr>
              <a:t>For k-means clustering the distance metric is quadratic</a:t>
            </a:r>
          </a:p>
          <a:p>
            <a:pPr lvl="1"/>
            <a:r>
              <a:rPr lang="en-US" dirty="0">
                <a:latin typeface="+mn-lt"/>
              </a:rPr>
              <a:t>Use sum of square metrics   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88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Within and between cluster sum of squares</a:t>
            </a:r>
          </a:p>
          <a:p>
            <a:pPr lvl="1"/>
            <a:r>
              <a:rPr lang="en-US" sz="2800" dirty="0">
                <a:latin typeface="+mn-lt"/>
              </a:rPr>
              <a:t>Can compare cluster models</a:t>
            </a:r>
          </a:p>
          <a:p>
            <a:pPr lvl="1"/>
            <a:r>
              <a:rPr lang="en-US" sz="2800" dirty="0">
                <a:latin typeface="+mn-lt"/>
              </a:rPr>
              <a:t>Determine </a:t>
            </a:r>
            <a:r>
              <a:rPr lang="en-US" sz="2800" i="1" dirty="0">
                <a:latin typeface="+mn-lt"/>
              </a:rPr>
              <a:t>k</a:t>
            </a:r>
          </a:p>
          <a:p>
            <a:r>
              <a:rPr lang="en-US" dirty="0">
                <a:latin typeface="+mn-lt"/>
              </a:rPr>
              <a:t>Other methods</a:t>
            </a:r>
          </a:p>
          <a:p>
            <a:pPr lvl="1"/>
            <a:r>
              <a:rPr lang="en-US" sz="2800" dirty="0">
                <a:latin typeface="+mn-lt"/>
              </a:rPr>
              <a:t>Silhouette coefficients – Useful for small datasets  </a:t>
            </a:r>
          </a:p>
          <a:p>
            <a:pPr lvl="1"/>
            <a:r>
              <a:rPr lang="en-US" sz="2800" dirty="0" err="1">
                <a:latin typeface="+mn-lt"/>
              </a:rPr>
              <a:t>Calinski-Harabasz</a:t>
            </a:r>
            <a:r>
              <a:rPr lang="en-US" sz="2800" dirty="0">
                <a:latin typeface="+mn-lt"/>
              </a:rPr>
              <a:t> index</a:t>
            </a:r>
          </a:p>
          <a:p>
            <a:pPr lvl="1"/>
            <a:r>
              <a:rPr lang="en-US" sz="2800" dirty="0">
                <a:latin typeface="+mn-lt"/>
              </a:rPr>
              <a:t>Many others…….</a:t>
            </a:r>
          </a:p>
          <a:p>
            <a:r>
              <a:rPr lang="en-US" dirty="0">
                <a:latin typeface="+mn-lt"/>
              </a:rPr>
              <a:t>Notice that all of these methods assume clusters are Normally distributed!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90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Between and within cluster metrics</a:t>
                </a:r>
              </a:p>
              <a:p>
                <a:r>
                  <a:rPr lang="en-US" dirty="0">
                    <a:latin typeface="+mn-lt"/>
                  </a:rPr>
                  <a:t>Within cluster sum of squares is the sum of squares within each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Total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Between cluster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01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Supervised vs. unsupervised learning</a:t>
                </a:r>
              </a:p>
              <a:p>
                <a:r>
                  <a:rPr lang="en-US" dirty="0">
                    <a:latin typeface="+mn-lt"/>
                  </a:rPr>
                  <a:t>Many ML algorithms fall in the domain of </a:t>
                </a:r>
                <a:r>
                  <a:rPr lang="en-US" b="1" dirty="0">
                    <a:latin typeface="+mn-lt"/>
                  </a:rPr>
                  <a:t>supervised machine learning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Training and evaluation </a:t>
                </a:r>
                <a:r>
                  <a:rPr lang="en-US" sz="2800" b="1" dirty="0">
                    <a:latin typeface="+mn-lt"/>
                  </a:rPr>
                  <a:t>cases are labeled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Data contain features, </a:t>
                </a:r>
                <a:r>
                  <a:rPr lang="en-US" sz="2800" i="1" dirty="0">
                    <a:latin typeface="+mn-lt"/>
                  </a:rPr>
                  <a:t>X</a:t>
                </a:r>
                <a:r>
                  <a:rPr lang="en-US" sz="2800" dirty="0">
                    <a:latin typeface="+mn-lt"/>
                  </a:rPr>
                  <a:t>, and labels, </a:t>
                </a:r>
                <a:r>
                  <a:rPr lang="en-US" sz="2800" i="1" dirty="0">
                    <a:latin typeface="+mn-lt"/>
                  </a:rPr>
                  <a:t>y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</a:t>
                </a:r>
                <a:r>
                  <a:rPr lang="en-US" sz="2800" b="1" dirty="0">
                    <a:latin typeface="+mn-lt"/>
                  </a:rPr>
                  <a:t>model learns a function approximation </a:t>
                </a:r>
                <a:r>
                  <a:rPr lang="en-US" sz="2800" dirty="0">
                    <a:latin typeface="+mn-lt"/>
                  </a:rPr>
                  <a:t>using the labeled cases: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We say the model is trained by a </a:t>
                </a:r>
                <a:r>
                  <a:rPr lang="en-US" sz="2800" b="1" dirty="0">
                    <a:latin typeface="+mn-lt"/>
                  </a:rPr>
                  <a:t>supervisor</a:t>
                </a:r>
              </a:p>
              <a:p>
                <a:r>
                  <a:rPr lang="en-US" dirty="0">
                    <a:latin typeface="+mn-lt"/>
                  </a:rPr>
                  <a:t>Can we always expect to have labeled cases? </a:t>
                </a:r>
              </a:p>
              <a:p>
                <a:r>
                  <a:rPr lang="en-US" sz="2800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Most data is not labeled</a:t>
                </a:r>
              </a:p>
              <a:p>
                <a:r>
                  <a:rPr lang="en-US" sz="2800" dirty="0">
                    <a:latin typeface="+mn-lt"/>
                  </a:rPr>
                  <a:t>What can be learned from </a:t>
                </a:r>
                <a:r>
                  <a:rPr lang="en-US" sz="2800" b="1" dirty="0">
                    <a:latin typeface="+mn-lt"/>
                  </a:rPr>
                  <a:t>unlabeled data</a:t>
                </a:r>
                <a:r>
                  <a:rPr lang="en-US" sz="2800" dirty="0">
                    <a:latin typeface="+mn-lt"/>
                  </a:rPr>
                  <a:t>?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2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9119" y="1152041"/>
            <a:ext cx="11419505" cy="1575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WCSS and BCSS to compare clustering models</a:t>
            </a:r>
          </a:p>
          <a:p>
            <a:r>
              <a:rPr lang="en-US" dirty="0">
                <a:latin typeface="+mn-lt"/>
              </a:rPr>
              <a:t>Limit number of clusters where WCSS and BCSS  have marginal changes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800AAA-4B70-039D-1F00-1E0F00EFB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2310628"/>
            <a:ext cx="10377055" cy="432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9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273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WCSS to find best number of clusters</a:t>
            </a:r>
          </a:p>
          <a:p>
            <a:r>
              <a:rPr lang="en-US" dirty="0">
                <a:latin typeface="+mn-lt"/>
              </a:rPr>
              <a:t>Can use knee in WCSS curve to determine best k</a:t>
            </a:r>
          </a:p>
          <a:p>
            <a:r>
              <a:rPr lang="en-US" dirty="0">
                <a:latin typeface="+mn-lt"/>
              </a:rPr>
              <a:t>In the example shown, pick k=8, k=9, or K=10</a:t>
            </a:r>
          </a:p>
          <a:p>
            <a:r>
              <a:rPr lang="en-US" dirty="0">
                <a:latin typeface="+mn-lt"/>
              </a:rPr>
              <a:t>Prefer simpler models – Occam’s razor!</a:t>
            </a:r>
          </a:p>
          <a:p>
            <a:r>
              <a:rPr lang="en-US" dirty="0">
                <a:latin typeface="+mn-lt"/>
              </a:rPr>
              <a:t>Too many clusters is an over-fit model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486EC-3A04-4D19-925C-859E53AA5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376" y="3543811"/>
            <a:ext cx="7686185" cy="320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</a:t>
                </a:r>
              </a:p>
              <a:p>
                <a:r>
                  <a:rPr lang="en-US" dirty="0">
                    <a:latin typeface="+mn-lt"/>
                  </a:rPr>
                  <a:t>The normalized average distance between a point and the other members of its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normalized average distance between a point and the members of other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the normalized difference of averages of between cluster and within cluster distances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1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interpret the silhouette coefficient?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bounded by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Three cases can give intuition of how good a cluster is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clustering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Silhouette coefficient is biased toward convex clusters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7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786912" y="896079"/>
            <a:ext cx="507171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Silhouette coefficients can be graphed</a:t>
            </a:r>
          </a:p>
          <a:p>
            <a:r>
              <a:rPr lang="en-US" dirty="0">
                <a:latin typeface="+mn-lt"/>
              </a:rPr>
              <a:t>Plot shows how compact and well separated the clusters are</a:t>
            </a:r>
          </a:p>
          <a:p>
            <a:r>
              <a:rPr lang="en-US" dirty="0">
                <a:latin typeface="+mn-lt"/>
              </a:rPr>
              <a:t>Negative silhouette coefficients indicate sample incorrectly clustered 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71C62-EE92-4E8D-853B-933BDF241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1" y="896079"/>
            <a:ext cx="5504959" cy="57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5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 err="1">
                    <a:latin typeface="+mn-lt"/>
                    <a:hlinkClick r:id="rId3"/>
                  </a:rPr>
                  <a:t>Calinski-Harabasz</a:t>
                </a:r>
                <a:r>
                  <a:rPr lang="en-US" b="1" dirty="0">
                    <a:latin typeface="+mn-lt"/>
                    <a:hlinkClick r:id="rId3"/>
                  </a:rPr>
                  <a:t> index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variance ratio criteria </a:t>
                </a:r>
                <a:r>
                  <a:rPr lang="en-US" dirty="0">
                    <a:latin typeface="+mn-lt"/>
                  </a:rPr>
                  <a:t>measure the ratio between the cluster compactness and separation</a:t>
                </a:r>
              </a:p>
              <a:p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the adjusted ratio of the BCSS and WCSS </a:t>
                </a:r>
              </a:p>
              <a:p>
                <a:r>
                  <a:rPr lang="en-US" dirty="0">
                    <a:latin typeface="+mn-lt"/>
                  </a:rPr>
                  <a:t>Starting with the WCSS matrix and the BCSS matrix,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a degree of freedom adjusted ratio of the matrix trace (sum of diagonal)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larger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the higher the ratio of cluster separation to cluster compactness.</a:t>
                </a:r>
              </a:p>
              <a:p>
                <a:r>
                  <a:rPr lang="en-US" dirty="0">
                    <a:latin typeface="+mn-lt"/>
                  </a:rPr>
                  <a:t>Since it is based on variance measures,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favors convex clusters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4"/>
                <a:stretch>
                  <a:fillRect l="-1111" t="-1818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3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</a:rPr>
              <a:t>The basic K-means algorithm requires that all data be held in main memory at once </a:t>
            </a:r>
          </a:p>
          <a:p>
            <a:pPr lvl="1"/>
            <a:r>
              <a:rPr lang="en-US" dirty="0">
                <a:latin typeface="+mn-lt"/>
              </a:rPr>
              <a:t>Limits scalability for massive data sets  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mini-batch K-means algorithm </a:t>
            </a:r>
            <a:r>
              <a:rPr lang="en-US" dirty="0">
                <a:latin typeface="+mn-lt"/>
              </a:rPr>
              <a:t>is an alternative</a:t>
            </a:r>
          </a:p>
          <a:p>
            <a:pPr lvl="1"/>
            <a:r>
              <a:rPr lang="en-US" dirty="0">
                <a:latin typeface="+mn-lt"/>
              </a:rPr>
              <a:t>Follows same steps as standard K-means algorithm </a:t>
            </a:r>
          </a:p>
          <a:p>
            <a:pPr lvl="1"/>
            <a:r>
              <a:rPr lang="en-US" dirty="0">
                <a:latin typeface="+mn-lt"/>
              </a:rPr>
              <a:t>Updates based on </a:t>
            </a:r>
            <a:r>
              <a:rPr lang="en-US" b="1" dirty="0">
                <a:latin typeface="+mn-lt"/>
              </a:rPr>
              <a:t>repeated mini-batch (small) samples </a:t>
            </a:r>
            <a:r>
              <a:rPr lang="en-US" dirty="0">
                <a:latin typeface="+mn-lt"/>
              </a:rPr>
              <a:t>of massive data set </a:t>
            </a:r>
          </a:p>
          <a:p>
            <a:pPr lvl="1"/>
            <a:r>
              <a:rPr lang="en-US" dirty="0">
                <a:latin typeface="+mn-lt"/>
              </a:rPr>
              <a:t>Incrementally update cluster centers and membership on each mini-batch  </a:t>
            </a:r>
          </a:p>
          <a:p>
            <a:r>
              <a:rPr lang="en-US" dirty="0">
                <a:latin typeface="+mn-lt"/>
              </a:rPr>
              <a:t>Using small mini-batch samples makes </a:t>
            </a:r>
            <a:r>
              <a:rPr lang="en-US" b="1" dirty="0">
                <a:latin typeface="+mn-lt"/>
              </a:rPr>
              <a:t>updates stochastic </a:t>
            </a:r>
            <a:r>
              <a:rPr lang="en-US" dirty="0">
                <a:latin typeface="+mn-lt"/>
              </a:rPr>
              <a:t>in nature</a:t>
            </a:r>
          </a:p>
          <a:p>
            <a:pPr lvl="1"/>
            <a:r>
              <a:rPr lang="en-US" dirty="0">
                <a:latin typeface="+mn-lt"/>
              </a:rPr>
              <a:t>Convergence to result of batch (standard) algorithm on average </a:t>
            </a:r>
          </a:p>
          <a:p>
            <a:pPr lvl="1"/>
            <a:r>
              <a:rPr lang="en-US" dirty="0">
                <a:latin typeface="+mn-lt"/>
              </a:rPr>
              <a:t>Can be small differences (</a:t>
            </a:r>
            <a:r>
              <a:rPr lang="en-US" b="1" dirty="0">
                <a:latin typeface="+mn-lt"/>
              </a:rPr>
              <a:t>stochastic error</a:t>
            </a:r>
            <a:r>
              <a:rPr lang="en-US" dirty="0">
                <a:latin typeface="+mn-lt"/>
              </a:rPr>
              <a:t>) compared to batch  algorithm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04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Mini-batch k-means algorithm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A randomly Bernoulli sort the samples – use a hash at scale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Round-robin, take a mini-batch sub-sample – typically round binary number 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the cluster centers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cluster membership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Repeat 2-4 above until stopping criteria is reached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Notice that the addition rounds repeat the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For large samples this generally hardly matters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038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Hierarchical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1697890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Are there other ways to create compact clusters? </a:t>
            </a:r>
          </a:p>
          <a:p>
            <a:r>
              <a:rPr lang="en-US" dirty="0">
                <a:latin typeface="+mn-lt"/>
              </a:rPr>
              <a:t>K-means algorithms form clusters with maximum compactness</a:t>
            </a:r>
          </a:p>
          <a:p>
            <a:pPr lvl="1"/>
            <a:r>
              <a:rPr lang="en-US" dirty="0">
                <a:latin typeface="+mn-lt"/>
              </a:rPr>
              <a:t>Clusters have minimum variance or inertia </a:t>
            </a:r>
          </a:p>
          <a:p>
            <a:r>
              <a:rPr lang="en-US" dirty="0">
                <a:latin typeface="+mn-lt"/>
              </a:rPr>
              <a:t>Hierarchical clustering algorithms create compact clusters </a:t>
            </a:r>
          </a:p>
          <a:p>
            <a:pPr lvl="1"/>
            <a:r>
              <a:rPr lang="en-US" dirty="0">
                <a:latin typeface="+mn-lt"/>
              </a:rPr>
              <a:t>Algorithm sequentially considers groups of points</a:t>
            </a:r>
          </a:p>
          <a:p>
            <a:pPr lvl="1"/>
            <a:r>
              <a:rPr lang="en-US" dirty="0">
                <a:latin typeface="+mn-lt"/>
              </a:rPr>
              <a:t>Maximum compact clusters created at each step of sequential algorithm</a:t>
            </a:r>
          </a:p>
          <a:p>
            <a:r>
              <a:rPr lang="en-US" dirty="0">
                <a:latin typeface="+mn-lt"/>
              </a:rPr>
              <a:t>Create hierarchy of possible clusters</a:t>
            </a:r>
          </a:p>
          <a:p>
            <a:pPr lvl="1"/>
            <a:r>
              <a:rPr lang="en-US" dirty="0">
                <a:latin typeface="+mn-lt"/>
              </a:rPr>
              <a:t>One cluster with all samples at the top</a:t>
            </a:r>
          </a:p>
          <a:p>
            <a:pPr lvl="1"/>
            <a:r>
              <a:rPr lang="en-US" dirty="0">
                <a:latin typeface="+mn-lt"/>
              </a:rPr>
              <a:t>Single sample clusters at the bottom - </a:t>
            </a:r>
            <a:r>
              <a:rPr lang="en-US" b="1" dirty="0">
                <a:latin typeface="+mn-lt"/>
              </a:rPr>
              <a:t>singletons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081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should we care about unsupervised learning?</a:t>
            </a:r>
          </a:p>
          <a:p>
            <a:r>
              <a:rPr lang="en-US" dirty="0">
                <a:latin typeface="+mn-lt"/>
              </a:rPr>
              <a:t>Most data is not labeled</a:t>
            </a:r>
          </a:p>
          <a:p>
            <a:r>
              <a:rPr lang="en-US" sz="2800" dirty="0">
                <a:latin typeface="+mn-lt"/>
              </a:rPr>
              <a:t>Learning data structure is useful in many data mining solutions:</a:t>
            </a:r>
          </a:p>
          <a:p>
            <a:pPr lvl="1"/>
            <a:r>
              <a:rPr lang="en-US" sz="2800" dirty="0">
                <a:latin typeface="+mn-lt"/>
              </a:rPr>
              <a:t>Find groups of similar purchases</a:t>
            </a:r>
          </a:p>
          <a:p>
            <a:pPr lvl="1"/>
            <a:r>
              <a:rPr lang="en-US" sz="2800" dirty="0">
                <a:latin typeface="+mn-lt"/>
              </a:rPr>
              <a:t>Discover unusual or outlier events</a:t>
            </a:r>
          </a:p>
          <a:p>
            <a:pPr lvl="1"/>
            <a:r>
              <a:rPr lang="en-US" sz="2800" dirty="0">
                <a:latin typeface="+mn-lt"/>
              </a:rPr>
              <a:t>Similar genes in </a:t>
            </a:r>
            <a:r>
              <a:rPr lang="en-US" sz="2800" dirty="0" err="1">
                <a:latin typeface="+mn-lt"/>
              </a:rPr>
              <a:t>microassay</a:t>
            </a:r>
            <a:r>
              <a:rPr lang="en-US" sz="2800" dirty="0">
                <a:latin typeface="+mn-lt"/>
              </a:rPr>
              <a:t> data</a:t>
            </a:r>
          </a:p>
          <a:p>
            <a:pPr lvl="1"/>
            <a:r>
              <a:rPr lang="en-US" sz="2800" dirty="0">
                <a:latin typeface="+mn-lt"/>
              </a:rPr>
              <a:t>Find groups of people with similar behaviors – e.g. voting</a:t>
            </a:r>
          </a:p>
          <a:p>
            <a:pPr lvl="1"/>
            <a:r>
              <a:rPr lang="en-US" sz="2800" dirty="0">
                <a:latin typeface="+mn-lt"/>
              </a:rPr>
              <a:t>Find patients with related symptoms</a:t>
            </a:r>
          </a:p>
          <a:p>
            <a:pPr lvl="1"/>
            <a:r>
              <a:rPr lang="en-US" sz="2800" dirty="0">
                <a:latin typeface="+mn-lt"/>
              </a:rPr>
              <a:t>Data compression algorithms</a:t>
            </a:r>
          </a:p>
          <a:p>
            <a:pPr lvl="1"/>
            <a:r>
              <a:rPr lang="en-US" sz="2800" dirty="0">
                <a:latin typeface="+mn-lt"/>
              </a:rPr>
              <a:t>And many more...</a:t>
            </a:r>
          </a:p>
          <a:p>
            <a:pPr lvl="1"/>
            <a:endParaRPr lang="en-US" sz="2800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Are there other ways to create compact clusters? </a:t>
            </a:r>
          </a:p>
          <a:p>
            <a:r>
              <a:rPr lang="en-US" dirty="0">
                <a:latin typeface="+mn-lt"/>
              </a:rPr>
              <a:t>Hierarchy is a form of graph: </a:t>
            </a:r>
            <a:r>
              <a:rPr lang="en-US" b="1" dirty="0">
                <a:latin typeface="+mn-lt"/>
              </a:rPr>
              <a:t>a tree</a:t>
            </a:r>
            <a:endParaRPr lang="en-US" dirty="0"/>
          </a:p>
          <a:p>
            <a:r>
              <a:rPr lang="en-US" dirty="0">
                <a:latin typeface="+mn-lt"/>
              </a:rPr>
              <a:t>Tree graph has </a:t>
            </a:r>
            <a:r>
              <a:rPr lang="en-US" b="1" dirty="0">
                <a:latin typeface="+mn-lt"/>
              </a:rPr>
              <a:t>no cycles </a:t>
            </a:r>
          </a:p>
          <a:p>
            <a:r>
              <a:rPr lang="en-US" dirty="0">
                <a:latin typeface="+mn-lt"/>
              </a:rPr>
              <a:t>Tree graph </a:t>
            </a:r>
            <a:r>
              <a:rPr lang="en-US" b="1" dirty="0">
                <a:latin typeface="+mn-lt"/>
              </a:rPr>
              <a:t>splits on nodes </a:t>
            </a:r>
          </a:p>
          <a:p>
            <a:r>
              <a:rPr lang="en-US" dirty="0">
                <a:latin typeface="+mn-lt"/>
              </a:rPr>
              <a:t>Edge length is distance between groups – clusters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141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Two possible approaches to hierarchical clustering</a:t>
            </a:r>
          </a:p>
          <a:p>
            <a:r>
              <a:rPr lang="en-US" b="1" dirty="0">
                <a:latin typeface="+mn-lt"/>
              </a:rPr>
              <a:t>Divisive clustering </a:t>
            </a:r>
            <a:r>
              <a:rPr lang="en-US" dirty="0">
                <a:latin typeface="+mn-lt"/>
              </a:rPr>
              <a:t>– top down</a:t>
            </a:r>
          </a:p>
          <a:p>
            <a:pPr lvl="1"/>
            <a:r>
              <a:rPr lang="en-US" dirty="0">
                <a:latin typeface="+mn-lt"/>
              </a:rPr>
              <a:t>Start will all samples in one large clusters</a:t>
            </a:r>
          </a:p>
          <a:p>
            <a:pPr lvl="1"/>
            <a:r>
              <a:rPr lang="en-US" dirty="0">
                <a:latin typeface="+mn-lt"/>
              </a:rPr>
              <a:t>Recursively split into compact clusters</a:t>
            </a:r>
          </a:p>
          <a:p>
            <a:pPr lvl="1"/>
            <a:r>
              <a:rPr lang="en-US" dirty="0">
                <a:latin typeface="+mn-lt"/>
              </a:rPr>
              <a:t>Stop when only single samples at leaves – </a:t>
            </a:r>
            <a:r>
              <a:rPr lang="en-US" b="1" dirty="0">
                <a:latin typeface="+mn-lt"/>
              </a:rPr>
              <a:t>singletons</a:t>
            </a:r>
            <a:r>
              <a:rPr lang="en-US" dirty="0">
                <a:latin typeface="+mn-lt"/>
              </a:rPr>
              <a:t>  </a:t>
            </a:r>
          </a:p>
          <a:p>
            <a:pPr lvl="1"/>
            <a:r>
              <a:rPr lang="en-US" dirty="0">
                <a:latin typeface="+mn-lt"/>
              </a:rPr>
              <a:t>Not discussed further here</a:t>
            </a:r>
          </a:p>
          <a:p>
            <a:r>
              <a:rPr lang="en-US" b="1" dirty="0">
                <a:latin typeface="+mn-lt"/>
              </a:rPr>
              <a:t>Agglomerative clustering</a:t>
            </a:r>
            <a:r>
              <a:rPr lang="en-US" dirty="0">
                <a:latin typeface="+mn-lt"/>
              </a:rPr>
              <a:t> – bottom up</a:t>
            </a:r>
          </a:p>
          <a:p>
            <a:pPr lvl="1"/>
            <a:r>
              <a:rPr lang="en-US" dirty="0">
                <a:latin typeface="+mn-lt"/>
              </a:rPr>
              <a:t>Start with each sample in an individual cluster - </a:t>
            </a:r>
            <a:r>
              <a:rPr lang="en-US" b="1" dirty="0">
                <a:latin typeface="+mn-lt"/>
              </a:rPr>
              <a:t>singletons</a:t>
            </a:r>
          </a:p>
          <a:p>
            <a:pPr lvl="1"/>
            <a:r>
              <a:rPr lang="en-US" dirty="0">
                <a:latin typeface="+mn-lt"/>
              </a:rPr>
              <a:t>Build maximumly compact clusters, until all samples in one cluster</a:t>
            </a:r>
          </a:p>
          <a:p>
            <a:pPr lvl="1"/>
            <a:r>
              <a:rPr lang="en-US" dirty="0">
                <a:latin typeface="+mn-lt"/>
              </a:rPr>
              <a:t>Forms a tree with singletons at the leaves and all samples at the root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57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Single linkage </a:t>
                </a:r>
                <a:r>
                  <a:rPr lang="en-US" dirty="0">
                    <a:latin typeface="+mn-lt"/>
                  </a:rPr>
                  <a:t>links members to cluster using minimum distance between members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Can combine clusters with low threshold, chaining behavior</a:t>
                </a:r>
              </a:p>
              <a:p>
                <a:r>
                  <a:rPr lang="en-US" dirty="0">
                    <a:latin typeface="+mn-lt"/>
                  </a:rPr>
                  <a:t>Often produces clusters with poor compactness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93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Complete linkage </a:t>
                </a:r>
                <a:r>
                  <a:rPr lang="en-US" dirty="0">
                    <a:latin typeface="+mn-lt"/>
                  </a:rPr>
                  <a:t>uses the maximum distance between members to link values to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Creates compact clusters</a:t>
                </a:r>
              </a:p>
              <a:p>
                <a:r>
                  <a:rPr lang="en-US" dirty="0">
                    <a:latin typeface="+mn-lt"/>
                  </a:rPr>
                  <a:t>May have poor separation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43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Average linkage </a:t>
                </a:r>
                <a:r>
                  <a:rPr lang="en-US" dirty="0">
                    <a:latin typeface="+mn-lt"/>
                  </a:rPr>
                  <a:t>links members to clusters using minimum average distance between members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Tries to balance compactness and separation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44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Agglomerative Clustering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data points in a 2-dimensional Euclidian space</a:t>
            </a:r>
          </a:p>
          <a:p>
            <a:r>
              <a:rPr lang="en-US" dirty="0">
                <a:latin typeface="+mn-lt"/>
              </a:rPr>
              <a:t>Use </a:t>
            </a:r>
            <a:r>
              <a:rPr lang="en-US" b="1" dirty="0">
                <a:latin typeface="+mn-lt"/>
              </a:rPr>
              <a:t>Euclidean distance </a:t>
            </a:r>
            <a:r>
              <a:rPr lang="en-US" dirty="0">
                <a:latin typeface="+mn-lt"/>
              </a:rPr>
              <a:t>and </a:t>
            </a:r>
            <a:r>
              <a:rPr lang="en-US" b="1" dirty="0">
                <a:latin typeface="+mn-lt"/>
              </a:rPr>
              <a:t>average linkage </a:t>
            </a:r>
            <a:r>
              <a:rPr lang="en-US" dirty="0">
                <a:latin typeface="+mn-lt"/>
              </a:rPr>
              <a:t>to find the first points to link –the leaves of the hierarchy   </a:t>
            </a:r>
          </a:p>
          <a:p>
            <a:r>
              <a:rPr lang="en-US" dirty="0">
                <a:latin typeface="+mn-lt"/>
              </a:rPr>
              <a:t>Continue to link points into clusters</a:t>
            </a:r>
          </a:p>
          <a:p>
            <a:r>
              <a:rPr lang="en-US" dirty="0">
                <a:latin typeface="+mn-lt"/>
              </a:rPr>
              <a:t>At termination of algorithm all points are linked at root of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37C79E-1F3B-4425-A4F8-841C8353C604}"/>
              </a:ext>
            </a:extLst>
          </p:cNvPr>
          <p:cNvSpPr/>
          <p:nvPr/>
        </p:nvSpPr>
        <p:spPr>
          <a:xfrm>
            <a:off x="584200" y="1142999"/>
            <a:ext cx="6049925" cy="482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3D3FA28-5963-4AE6-8540-069D40D52680}"/>
              </a:ext>
            </a:extLst>
          </p:cNvPr>
          <p:cNvSpPr/>
          <p:nvPr/>
        </p:nvSpPr>
        <p:spPr>
          <a:xfrm>
            <a:off x="3742660" y="22753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0D06527-B43D-426B-86DC-902A627053A4}"/>
              </a:ext>
            </a:extLst>
          </p:cNvPr>
          <p:cNvSpPr/>
          <p:nvPr/>
        </p:nvSpPr>
        <p:spPr>
          <a:xfrm>
            <a:off x="1082749" y="1715386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34D4E04-2EDA-4877-8B25-02B6B9F8C2FC}"/>
              </a:ext>
            </a:extLst>
          </p:cNvPr>
          <p:cNvSpPr/>
          <p:nvPr/>
        </p:nvSpPr>
        <p:spPr>
          <a:xfrm>
            <a:off x="4520017" y="16141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4089FCD-3F5F-43EF-AADA-4CE83941A362}"/>
              </a:ext>
            </a:extLst>
          </p:cNvPr>
          <p:cNvSpPr/>
          <p:nvPr/>
        </p:nvSpPr>
        <p:spPr>
          <a:xfrm>
            <a:off x="2222204" y="39606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C92680-E4A1-4ADB-AFD9-3A44385FB712}"/>
              </a:ext>
            </a:extLst>
          </p:cNvPr>
          <p:cNvSpPr/>
          <p:nvPr/>
        </p:nvSpPr>
        <p:spPr>
          <a:xfrm>
            <a:off x="420399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5A774BD-1762-47D1-97FD-4377DB99E9EB}"/>
              </a:ext>
            </a:extLst>
          </p:cNvPr>
          <p:cNvSpPr/>
          <p:nvPr/>
        </p:nvSpPr>
        <p:spPr>
          <a:xfrm>
            <a:off x="5142614" y="21318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C8E5A3A-4848-4028-83EE-BE2A9A740129}"/>
              </a:ext>
            </a:extLst>
          </p:cNvPr>
          <p:cNvSpPr/>
          <p:nvPr/>
        </p:nvSpPr>
        <p:spPr>
          <a:xfrm>
            <a:off x="4769291" y="3175494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0A9D07C-0B14-4ACB-9BEE-BB1259D6E09B}"/>
              </a:ext>
            </a:extLst>
          </p:cNvPr>
          <p:cNvSpPr/>
          <p:nvPr/>
        </p:nvSpPr>
        <p:spPr>
          <a:xfrm>
            <a:off x="4739757" y="42565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E8FB9A8-8E7F-4545-B384-1633084AF1AC}"/>
              </a:ext>
            </a:extLst>
          </p:cNvPr>
          <p:cNvSpPr/>
          <p:nvPr/>
        </p:nvSpPr>
        <p:spPr>
          <a:xfrm>
            <a:off x="5419060" y="474389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C8C039C8-87F3-4279-91C5-B4C5156AFAA9}"/>
              </a:ext>
            </a:extLst>
          </p:cNvPr>
          <p:cNvSpPr/>
          <p:nvPr/>
        </p:nvSpPr>
        <p:spPr>
          <a:xfrm>
            <a:off x="1663995" y="322343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A1B7F07-719B-48BE-8606-F7C816EE8F0C}"/>
              </a:ext>
            </a:extLst>
          </p:cNvPr>
          <p:cNvSpPr/>
          <p:nvPr/>
        </p:nvSpPr>
        <p:spPr>
          <a:xfrm>
            <a:off x="1192619" y="3921641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9A43735-CC30-412F-B308-2BA67B3494FC}"/>
              </a:ext>
            </a:extLst>
          </p:cNvPr>
          <p:cNvSpPr/>
          <p:nvPr/>
        </p:nvSpPr>
        <p:spPr>
          <a:xfrm>
            <a:off x="188373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CCA944D-14F3-46CA-9F39-BFA3EE485451}"/>
              </a:ext>
            </a:extLst>
          </p:cNvPr>
          <p:cNvSpPr/>
          <p:nvPr/>
        </p:nvSpPr>
        <p:spPr>
          <a:xfrm>
            <a:off x="5181600" y="27378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B1E26BA-1420-4F8E-8540-914BC5955D41}"/>
              </a:ext>
            </a:extLst>
          </p:cNvPr>
          <p:cNvSpPr/>
          <p:nvPr/>
        </p:nvSpPr>
        <p:spPr>
          <a:xfrm>
            <a:off x="5071730" y="50843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073AD8-5838-4069-BBBB-3A117809B8CD}"/>
              </a:ext>
            </a:extLst>
          </p:cNvPr>
          <p:cNvSpPr/>
          <p:nvPr/>
        </p:nvSpPr>
        <p:spPr>
          <a:xfrm rot="2748099">
            <a:off x="5061689" y="4596361"/>
            <a:ext cx="679303" cy="898451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F20D16-63D3-4295-8CFF-0309CCC8E965}"/>
              </a:ext>
            </a:extLst>
          </p:cNvPr>
          <p:cNvSpPr txBox="1"/>
          <p:nvPr/>
        </p:nvSpPr>
        <p:spPr>
          <a:xfrm>
            <a:off x="5419060" y="5289890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2B020A-8A5F-4FAD-B5AC-75A5D750A7B1}"/>
              </a:ext>
            </a:extLst>
          </p:cNvPr>
          <p:cNvSpPr/>
          <p:nvPr/>
        </p:nvSpPr>
        <p:spPr>
          <a:xfrm rot="2748099">
            <a:off x="4765879" y="2577123"/>
            <a:ext cx="679303" cy="97283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78B2F3-276E-4139-A13B-A8271179D453}"/>
              </a:ext>
            </a:extLst>
          </p:cNvPr>
          <p:cNvSpPr txBox="1"/>
          <p:nvPr/>
        </p:nvSpPr>
        <p:spPr>
          <a:xfrm>
            <a:off x="5362354" y="303877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52E79A-8728-45B0-A78F-EF6315782A0D}"/>
              </a:ext>
            </a:extLst>
          </p:cNvPr>
          <p:cNvSpPr/>
          <p:nvPr/>
        </p:nvSpPr>
        <p:spPr>
          <a:xfrm rot="1076793">
            <a:off x="4748591" y="2011132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5F2AD-A75E-434E-A728-4621BE2D5F1A}"/>
              </a:ext>
            </a:extLst>
          </p:cNvPr>
          <p:cNvSpPr txBox="1"/>
          <p:nvPr/>
        </p:nvSpPr>
        <p:spPr>
          <a:xfrm>
            <a:off x="5500100" y="2025963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325D71-E82A-47A6-A116-749B4576B49C}"/>
              </a:ext>
            </a:extLst>
          </p:cNvPr>
          <p:cNvSpPr/>
          <p:nvPr/>
        </p:nvSpPr>
        <p:spPr>
          <a:xfrm rot="1076793">
            <a:off x="1788226" y="3758504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35FC49-827E-4E89-B535-A0B3CBB3FB1F}"/>
              </a:ext>
            </a:extLst>
          </p:cNvPr>
          <p:cNvSpPr txBox="1"/>
          <p:nvPr/>
        </p:nvSpPr>
        <p:spPr>
          <a:xfrm>
            <a:off x="2151204" y="504204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77BD9-FA9F-4CD9-9974-9EA65C45B2F8}"/>
              </a:ext>
            </a:extLst>
          </p:cNvPr>
          <p:cNvSpPr/>
          <p:nvPr/>
        </p:nvSpPr>
        <p:spPr>
          <a:xfrm rot="20858507">
            <a:off x="4336290" y="1393826"/>
            <a:ext cx="1069850" cy="226626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D87A97-E7E1-468D-88BC-8C2AC8A54268}"/>
              </a:ext>
            </a:extLst>
          </p:cNvPr>
          <p:cNvSpPr txBox="1"/>
          <p:nvPr/>
        </p:nvSpPr>
        <p:spPr>
          <a:xfrm>
            <a:off x="4901609" y="1355049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5EA3331-FB94-4614-896E-3111ADCFA493}"/>
              </a:ext>
            </a:extLst>
          </p:cNvPr>
          <p:cNvSpPr/>
          <p:nvPr/>
        </p:nvSpPr>
        <p:spPr>
          <a:xfrm rot="17699973">
            <a:off x="1110904" y="3493818"/>
            <a:ext cx="1422421" cy="169484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0756F3-E814-4E19-89AA-D86337077C25}"/>
              </a:ext>
            </a:extLst>
          </p:cNvPr>
          <p:cNvSpPr txBox="1"/>
          <p:nvPr/>
        </p:nvSpPr>
        <p:spPr>
          <a:xfrm>
            <a:off x="766402" y="351979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8430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uiExpand="1" animBg="1"/>
      <p:bldP spid="11" grpId="0" uiExpand="1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uiExpand="1" animBg="1"/>
      <p:bldP spid="17" grpId="0" uiExpand="1" animBg="1"/>
      <p:bldP spid="18" grpId="0" uiExpand="1" animBg="1"/>
      <p:bldP spid="19" grpId="0" uiExpand="1" animBg="1"/>
      <p:bldP spid="20" grpId="0" uiExpand="1" animBg="1"/>
      <p:bldP spid="21" grpId="0" uiExpand="1" animBg="1"/>
      <p:bldP spid="22" grpId="0" uiExpand="1" animBg="1"/>
      <p:bldP spid="23" grpId="0" uiExpand="1" animBg="1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4" grpId="0"/>
      <p:bldP spid="35" grpId="0" animBg="1"/>
      <p:bldP spid="3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Hierarchical cluster creates dendrogram</a:t>
            </a:r>
          </a:p>
          <a:p>
            <a:r>
              <a:rPr lang="en-US" dirty="0">
                <a:latin typeface="+mn-lt"/>
              </a:rPr>
              <a:t>Number of clusters determined by depth of cut point</a:t>
            </a:r>
          </a:p>
          <a:p>
            <a:r>
              <a:rPr lang="en-US" dirty="0">
                <a:latin typeface="+mn-lt"/>
              </a:rPr>
              <a:t>For example the cut-point shown results in 6 clusters</a:t>
            </a:r>
          </a:p>
          <a:p>
            <a:r>
              <a:rPr lang="en-US" dirty="0">
                <a:latin typeface="+mn-lt"/>
              </a:rPr>
              <a:t>Or maybe 3 clusters?</a:t>
            </a:r>
          </a:p>
          <a:p>
            <a:r>
              <a:rPr lang="en-US" dirty="0">
                <a:latin typeface="+mn-lt"/>
              </a:rPr>
              <a:t>Need some domain knowledge to determine which is useful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70F07-67B1-4C70-8B9B-420BB6E95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028054"/>
            <a:ext cx="6472431" cy="547090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928F42-75C6-4940-8AEE-2C57E952CAB4}"/>
              </a:ext>
            </a:extLst>
          </p:cNvPr>
          <p:cNvCxnSpPr/>
          <p:nvPr/>
        </p:nvCxnSpPr>
        <p:spPr>
          <a:xfrm>
            <a:off x="1482671" y="3874576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51683-EFAE-4BC7-BE29-CA38970B9B51}"/>
              </a:ext>
            </a:extLst>
          </p:cNvPr>
          <p:cNvCxnSpPr/>
          <p:nvPr/>
        </p:nvCxnSpPr>
        <p:spPr>
          <a:xfrm>
            <a:off x="1521417" y="2978258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25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638309" y="896079"/>
            <a:ext cx="3383873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 of </a:t>
            </a:r>
            <a:r>
              <a:rPr lang="en-US" dirty="0" err="1">
                <a:latin typeface="+mn-lt"/>
              </a:rPr>
              <a:t>microasay</a:t>
            </a:r>
            <a:r>
              <a:rPr lang="en-US" dirty="0">
                <a:latin typeface="+mn-lt"/>
              </a:rPr>
              <a:t> of human tumors</a:t>
            </a:r>
          </a:p>
          <a:p>
            <a:r>
              <a:rPr lang="en-US" dirty="0">
                <a:latin typeface="+mn-lt"/>
              </a:rPr>
              <a:t>The dendrograms are quite different</a:t>
            </a:r>
          </a:p>
          <a:p>
            <a:r>
              <a:rPr lang="en-US" dirty="0">
                <a:latin typeface="+mn-lt"/>
              </a:rPr>
              <a:t>Choice of linkage function creates different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07E32-7ED4-4FD8-8FF9-B3A5F1DAF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8" y="792251"/>
            <a:ext cx="8332050" cy="5314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D67F3C-531D-4AEF-818E-AF4CD48378F1}"/>
              </a:ext>
            </a:extLst>
          </p:cNvPr>
          <p:cNvSpPr txBox="1"/>
          <p:nvPr/>
        </p:nvSpPr>
        <p:spPr>
          <a:xfrm>
            <a:off x="1281953" y="6059900"/>
            <a:ext cx="469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Hastie, </a:t>
            </a:r>
            <a:r>
              <a:rPr lang="en-US" dirty="0" err="1"/>
              <a:t>Tibsheirani</a:t>
            </a:r>
            <a:r>
              <a:rPr lang="en-US" dirty="0"/>
              <a:t> and </a:t>
            </a:r>
            <a:r>
              <a:rPr lang="en-US" dirty="0" err="1"/>
              <a:t>Friedeman</a:t>
            </a:r>
            <a:r>
              <a:rPr lang="en-US" dirty="0"/>
              <a:t>, 2009</a:t>
            </a:r>
          </a:p>
        </p:txBody>
      </p:sp>
    </p:spTree>
    <p:extLst>
      <p:ext uri="{BB962C8B-B14F-4D97-AF65-F5344CB8AC3E}">
        <p14:creationId xmlns:p14="http://schemas.microsoft.com/office/powerpoint/2010/main" val="22486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Hierarchical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hierarchical clustering models?  </a:t>
                </a:r>
              </a:p>
              <a:p>
                <a:r>
                  <a:rPr lang="en-US" dirty="0">
                    <a:latin typeface="+mn-lt"/>
                  </a:rPr>
                  <a:t>No one best method</a:t>
                </a:r>
              </a:p>
              <a:p>
                <a:pPr lvl="1"/>
                <a:r>
                  <a:rPr lang="en-US" dirty="0">
                    <a:latin typeface="+mn-lt"/>
                  </a:rPr>
                  <a:t>Often requires some subjective judgement</a:t>
                </a:r>
              </a:p>
              <a:p>
                <a:pPr lvl="1"/>
                <a:r>
                  <a:rPr lang="en-US" dirty="0">
                    <a:latin typeface="+mn-lt"/>
                  </a:rPr>
                  <a:t>Different models may highlight different aspects of data structure</a:t>
                </a:r>
              </a:p>
              <a:p>
                <a:r>
                  <a:rPr lang="en-US" dirty="0">
                    <a:latin typeface="+mn-lt"/>
                  </a:rPr>
                  <a:t>For Euclidean distance metric use same methods as k-means clustering</a:t>
                </a:r>
              </a:p>
              <a:p>
                <a:r>
                  <a:rPr lang="en-US" dirty="0">
                    <a:latin typeface="+mn-lt"/>
                  </a:rPr>
                  <a:t>But, sum of squares is meaningless in non-Euclidian spaces!</a:t>
                </a:r>
              </a:p>
              <a:p>
                <a:r>
                  <a:rPr lang="en-US" dirty="0">
                    <a:latin typeface="+mn-lt"/>
                  </a:rPr>
                  <a:t>And there is no cluster center (mean) except for Euclidean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) space</a:t>
                </a:r>
              </a:p>
              <a:p>
                <a:pPr lvl="1"/>
                <a:r>
                  <a:rPr lang="en-US" dirty="0">
                    <a:latin typeface="+mn-lt"/>
                  </a:rPr>
                  <a:t>Instead use a data point – the </a:t>
                </a:r>
                <a:r>
                  <a:rPr lang="en-US" b="1" dirty="0" err="1">
                    <a:latin typeface="+mn-lt"/>
                  </a:rPr>
                  <a:t>clusteriod</a:t>
                </a:r>
                <a:endParaRPr lang="en-US" b="1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Radius of a cluster in non-Euclidean space is not well-defined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51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Hierarchical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hierarchical clustering models?  </a:t>
                </a:r>
              </a:p>
              <a:p>
                <a:r>
                  <a:rPr lang="en-US" dirty="0">
                    <a:latin typeface="+mn-lt"/>
                  </a:rPr>
                  <a:t>Can use the linkage metric </a:t>
                </a:r>
              </a:p>
              <a:p>
                <a:pPr lvl="1"/>
                <a:r>
                  <a:rPr lang="en-US" dirty="0">
                    <a:latin typeface="+mn-lt"/>
                  </a:rPr>
                  <a:t>Consistent with the agglomeration criteria</a:t>
                </a:r>
              </a:p>
              <a:p>
                <a:pPr lvl="1"/>
                <a:r>
                  <a:rPr lang="en-US" dirty="0">
                    <a:latin typeface="+mn-lt"/>
                  </a:rPr>
                  <a:t>But is not independent evaluation  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pPr lvl="1"/>
                <a:r>
                  <a:rPr lang="en-US" dirty="0">
                    <a:latin typeface="+mn-lt"/>
                  </a:rPr>
                  <a:t>Does not require knowing the cluster center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The global maximum over all clusters is then: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types of unsupervised learning algorithms</a:t>
            </a:r>
          </a:p>
          <a:p>
            <a:r>
              <a:rPr lang="en-US" sz="2800" dirty="0">
                <a:latin typeface="+mn-lt"/>
              </a:rPr>
              <a:t>Search algorithms – PageRank, HITS,…</a:t>
            </a:r>
          </a:p>
          <a:p>
            <a:r>
              <a:rPr lang="en-US" dirty="0">
                <a:latin typeface="+mn-lt"/>
              </a:rPr>
              <a:t>Clustering models – today’s topic</a:t>
            </a:r>
          </a:p>
          <a:p>
            <a:r>
              <a:rPr lang="en-US" dirty="0">
                <a:latin typeface="+mn-lt"/>
              </a:rPr>
              <a:t>Embedding models – PCA, manifold embedding,… - future lesson</a:t>
            </a:r>
          </a:p>
          <a:p>
            <a:r>
              <a:rPr lang="en-US" dirty="0">
                <a:latin typeface="+mn-lt"/>
              </a:rPr>
              <a:t>Recommender models</a:t>
            </a:r>
          </a:p>
          <a:p>
            <a:r>
              <a:rPr lang="en-US" dirty="0">
                <a:latin typeface="+mn-lt"/>
              </a:rPr>
              <a:t>Social network models</a:t>
            </a:r>
          </a:p>
          <a:p>
            <a:r>
              <a:rPr lang="en-US" dirty="0">
                <a:latin typeface="+mn-lt"/>
              </a:rPr>
              <a:t>Association models – e.g. market basket analysis </a:t>
            </a:r>
          </a:p>
          <a:p>
            <a:r>
              <a:rPr lang="en-US" dirty="0">
                <a:latin typeface="+mn-lt"/>
              </a:rPr>
              <a:t>And many more…………</a:t>
            </a:r>
          </a:p>
          <a:p>
            <a:r>
              <a:rPr lang="en-US" dirty="0">
                <a:latin typeface="+mn-lt"/>
              </a:rPr>
              <a:t>All methods depend on measures of distance or similarity  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Clustering in High Dimensions and</a:t>
            </a:r>
            <a:br>
              <a:rPr lang="en-US" sz="4400" dirty="0"/>
            </a:br>
            <a:r>
              <a:rPr lang="en-US" sz="4400" dirty="0">
                <a:latin typeface="Script MT Bold" panose="03040602040607080904" pitchFamily="66" charset="0"/>
              </a:rPr>
              <a:t>The Curse of Dimensionality!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393102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Cluster models scale poorly with dimensionality      </a:t>
            </a:r>
          </a:p>
          <a:p>
            <a:r>
              <a:rPr lang="en-US" dirty="0">
                <a:latin typeface="+mn-lt"/>
              </a:rPr>
              <a:t>Consider sampling required to maintain the same uniformly distributed density in a hypercube: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An example of the </a:t>
            </a:r>
            <a:r>
              <a:rPr lang="en-US" sz="3200" dirty="0">
                <a:latin typeface="Script MT Bold" panose="03040602040607080904" pitchFamily="66" charset="0"/>
              </a:rPr>
              <a:t>Curse of Dimensionality!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149323-83B4-49D3-B3E7-A6A943151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543306"/>
              </p:ext>
            </p:extLst>
          </p:nvPr>
        </p:nvGraphicFramePr>
        <p:xfrm>
          <a:off x="893232" y="2325917"/>
          <a:ext cx="520276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384">
                  <a:extLst>
                    <a:ext uri="{9D8B030D-6E8A-4147-A177-3AD203B41FA5}">
                      <a16:colId xmlns:a16="http://schemas.microsoft.com/office/drawing/2014/main" val="1864476824"/>
                    </a:ext>
                  </a:extLst>
                </a:gridCol>
                <a:gridCol w="2601384">
                  <a:extLst>
                    <a:ext uri="{9D8B030D-6E8A-4147-A177-3AD203B41FA5}">
                      <a16:colId xmlns:a16="http://schemas.microsoft.com/office/drawing/2014/main" val="2999229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80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0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53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8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5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63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8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Cluster models scale poorly with dimensionality </a:t>
                </a:r>
              </a:p>
              <a:p>
                <a:r>
                  <a:rPr lang="en-US" dirty="0">
                    <a:latin typeface="+mn-lt"/>
                  </a:rPr>
                  <a:t>Distances all become the same as dimensionality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⇒∞</m:t>
                    </m:r>
                  </m:oMath>
                </a14:m>
                <a:r>
                  <a:rPr lang="en-US" dirty="0">
                    <a:latin typeface="+mn-lt"/>
                  </a:rPr>
                  <a:t>      </a:t>
                </a:r>
              </a:p>
              <a:p>
                <a:r>
                  <a:rPr lang="en-US" dirty="0">
                    <a:latin typeface="+mn-lt"/>
                  </a:rPr>
                  <a:t>To understand this problem, consider Euclidean distance measure:  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volume of a hypersphere inside a d-dimensional hypercube with edge length 2d is:   </a:t>
                </a:r>
              </a:p>
              <a:p>
                <a:pPr marL="457200" lvl="1" indent="0">
                  <a:buNone/>
                </a:pPr>
                <a:r>
                  <a:rPr lang="en-US" sz="2800" i="1" dirty="0">
                    <a:latin typeface="+mn-lt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𝑉𝑜𝑙</m:t>
                    </m:r>
                    <m:r>
                      <a:rPr lang="en-US" sz="2800" i="1" baseline="-25000">
                        <a:latin typeface="Cambria Math" panose="02040503050406030204" pitchFamily="18" charset="0"/>
                      </a:rPr>
                      <m:t>𝐻𝑦𝑝𝑒𝑟𝑠𝑝h𝑒𝑟𝑒𝑠</m:t>
                    </m:r>
                  </m:oMath>
                </a14:m>
                <a:r>
                  <a:rPr lang="en-US" sz="2800" dirty="0">
                    <a:latin typeface="+mn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</m:oMath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The proportion of volumes of the hypercube and the spheres:   </a:t>
                </a:r>
                <a:endParaRPr lang="en-US" sz="2800" dirty="0">
                  <a:latin typeface="Script MT Bold" panose="03040602040607080904" pitchFamily="66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𝐻𝑦𝑝𝑒𝑟𝑠𝑝h𝑒𝑟𝑒𝑠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𝐻𝑦𝑝𝑒𝑟𝑐𝑢𝑏𝑒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⇒1,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⇒∞</m:t>
                    </m:r>
                  </m:oMath>
                </a14:m>
                <a:r>
                  <a:rPr lang="en-US" sz="2800" dirty="0">
                    <a:latin typeface="Script MT Bold" panose="03040602040607080904" pitchFamily="66" charset="0"/>
                  </a:rPr>
                  <a:t>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Another example of the </a:t>
                </a:r>
                <a:r>
                  <a:rPr lang="en-US" sz="2800" dirty="0">
                    <a:latin typeface="Script MT Bold" panose="03040602040607080904" pitchFamily="66" charset="0"/>
                  </a:rPr>
                  <a:t>Curse of Dimensionality!</a:t>
                </a:r>
              </a:p>
              <a:p>
                <a:pPr marL="457200" lvl="1" indent="0">
                  <a:buNone/>
                </a:pPr>
                <a:endParaRPr lang="en-US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is the </a:t>
                </a:r>
                <a:r>
                  <a:rPr lang="en-US" b="1" dirty="0">
                    <a:solidFill>
                      <a:schemeClr val="accent1"/>
                    </a:solidFill>
                    <a:latin typeface="+mn-lt"/>
                  </a:rPr>
                  <a:t>Gamma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  <a:blipFill>
                <a:blip r:embed="rId3"/>
                <a:stretch>
                  <a:fillRect l="-1077" t="-1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6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curse of dimensionality means that all clusters are the same in high dimensions</a:t>
            </a:r>
          </a:p>
          <a:p>
            <a:r>
              <a:rPr lang="en-US" dirty="0">
                <a:latin typeface="+mn-lt"/>
              </a:rPr>
              <a:t>Sampling density decreases exponentially   </a:t>
            </a:r>
          </a:p>
          <a:p>
            <a:r>
              <a:rPr lang="en-US" dirty="0">
                <a:latin typeface="+mn-lt"/>
              </a:rPr>
              <a:t>Distances are converge to the same size in a finite space  </a:t>
            </a:r>
          </a:p>
          <a:p>
            <a:r>
              <a:rPr lang="en-US" sz="2800" dirty="0">
                <a:latin typeface="+mn-lt"/>
              </a:rPr>
              <a:t>The choice of metric does not help   </a:t>
            </a:r>
          </a:p>
          <a:p>
            <a:r>
              <a:rPr lang="en-US" dirty="0">
                <a:latin typeface="+mn-lt"/>
              </a:rPr>
              <a:t>Implication is that high-dimensional cluster models are easy to overfit!!</a:t>
            </a:r>
          </a:p>
          <a:p>
            <a:r>
              <a:rPr lang="en-US" dirty="0">
                <a:latin typeface="+mn-lt"/>
              </a:rPr>
              <a:t>Reducing dimensionality can help 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611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Graph-Based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2527337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Graph Based Clustering Models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cluster models use a graph to model relationships    </a:t>
            </a:r>
          </a:p>
          <a:p>
            <a:r>
              <a:rPr lang="en-US" dirty="0">
                <a:latin typeface="+mn-lt"/>
              </a:rPr>
              <a:t>A graph is constructed for the distance or similarity relationships </a:t>
            </a:r>
          </a:p>
          <a:p>
            <a:pPr lvl="1"/>
            <a:r>
              <a:rPr lang="en-US" dirty="0">
                <a:latin typeface="+mn-lt"/>
              </a:rPr>
              <a:t>Observations (samples) are nodes </a:t>
            </a:r>
          </a:p>
          <a:p>
            <a:pPr lvl="1"/>
            <a:r>
              <a:rPr lang="en-US" dirty="0">
                <a:latin typeface="+mn-lt"/>
              </a:rPr>
              <a:t>Edges connect samples</a:t>
            </a:r>
          </a:p>
          <a:p>
            <a:pPr lvl="1"/>
            <a:r>
              <a:rPr lang="en-US" dirty="0">
                <a:latin typeface="+mn-lt"/>
              </a:rPr>
              <a:t>Edge weights are distance or similarity </a:t>
            </a:r>
          </a:p>
          <a:p>
            <a:r>
              <a:rPr lang="en-US" dirty="0">
                <a:latin typeface="+mn-lt"/>
              </a:rPr>
              <a:t>Relationships on the graph are used to separate data into clusters </a:t>
            </a:r>
          </a:p>
          <a:p>
            <a:r>
              <a:rPr lang="en-US" dirty="0">
                <a:latin typeface="+mn-lt"/>
              </a:rPr>
              <a:t> Several commonly used classes of clustering algorithms are graph-based</a:t>
            </a:r>
          </a:p>
          <a:p>
            <a:pPr lvl="1"/>
            <a:r>
              <a:rPr lang="en-US" dirty="0">
                <a:latin typeface="+mn-lt"/>
              </a:rPr>
              <a:t>Hierarchical </a:t>
            </a:r>
          </a:p>
          <a:p>
            <a:pPr lvl="1"/>
            <a:r>
              <a:rPr lang="en-US" dirty="0">
                <a:latin typeface="+mn-lt"/>
              </a:rPr>
              <a:t>Affinity clustering</a:t>
            </a:r>
          </a:p>
          <a:p>
            <a:pPr lvl="1"/>
            <a:r>
              <a:rPr lang="en-US" dirty="0">
                <a:latin typeface="+mn-lt"/>
              </a:rPr>
              <a:t>Density clustering </a:t>
            </a:r>
          </a:p>
          <a:p>
            <a:pPr lvl="1"/>
            <a:r>
              <a:rPr lang="en-US" dirty="0">
                <a:latin typeface="+mn-lt"/>
              </a:rPr>
              <a:t>Spectral clustering </a:t>
            </a:r>
          </a:p>
        </p:txBody>
      </p:sp>
    </p:spTree>
    <p:extLst>
      <p:ext uri="{BB962C8B-B14F-4D97-AF65-F5344CB8AC3E}">
        <p14:creationId xmlns:p14="http://schemas.microsoft.com/office/powerpoint/2010/main" val="2774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we build a clustering algorithm using a relationship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Yes</a:t>
            </a:r>
          </a:p>
          <a:p>
            <a:r>
              <a:rPr lang="en-US" dirty="0">
                <a:latin typeface="+mn-lt"/>
              </a:rPr>
              <a:t>Affinity clustering uses a message passing algorithm to find these </a:t>
            </a:r>
            <a:r>
              <a:rPr lang="en-US" b="1" dirty="0">
                <a:latin typeface="+mn-lt"/>
              </a:rPr>
              <a:t>responsible or exemplar points</a:t>
            </a:r>
            <a:r>
              <a:rPr lang="en-US" dirty="0">
                <a:latin typeface="+mn-lt"/>
              </a:rPr>
              <a:t> and create a graph of cluster members</a:t>
            </a:r>
          </a:p>
          <a:p>
            <a:r>
              <a:rPr lang="en-US" dirty="0">
                <a:latin typeface="+mn-lt"/>
              </a:rPr>
              <a:t>Affinity clustering provides useful results in several areas</a:t>
            </a:r>
          </a:p>
          <a:p>
            <a:pPr lvl="1"/>
            <a:r>
              <a:rPr lang="en-US" dirty="0">
                <a:latin typeface="+mn-lt"/>
              </a:rPr>
              <a:t>Document similarity</a:t>
            </a:r>
          </a:p>
          <a:p>
            <a:pPr lvl="1"/>
            <a:r>
              <a:rPr lang="en-US" dirty="0">
                <a:latin typeface="+mn-lt"/>
              </a:rPr>
              <a:t>Computer vision</a:t>
            </a:r>
          </a:p>
          <a:p>
            <a:pPr lvl="1"/>
            <a:r>
              <a:rPr lang="en-US" dirty="0">
                <a:latin typeface="+mn-lt"/>
              </a:rPr>
              <a:t>Computational genetics </a:t>
            </a:r>
          </a:p>
        </p:txBody>
      </p:sp>
    </p:spTree>
    <p:extLst>
      <p:ext uri="{BB962C8B-B14F-4D97-AF65-F5344CB8AC3E}">
        <p14:creationId xmlns:p14="http://schemas.microsoft.com/office/powerpoint/2010/main" val="150730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we build a clustering algorithm using a relationship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The number of representative points, and clusters, are determined by the algorithms</a:t>
            </a:r>
          </a:p>
          <a:p>
            <a:pPr lvl="1"/>
            <a:r>
              <a:rPr lang="en-US" sz="2800" dirty="0">
                <a:latin typeface="+mn-lt"/>
              </a:rPr>
              <a:t>No need to specify number of clusters </a:t>
            </a:r>
            <a:r>
              <a:rPr lang="en-US" sz="2800" dirty="0" err="1">
                <a:latin typeface="+mn-lt"/>
              </a:rPr>
              <a:t>apriori</a:t>
            </a:r>
            <a:r>
              <a:rPr lang="en-US" sz="2800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The message passing algorithm iteratively determines</a:t>
            </a:r>
          </a:p>
          <a:p>
            <a:pPr lvl="1"/>
            <a:r>
              <a:rPr lang="en-US" sz="2800" b="1" dirty="0">
                <a:latin typeface="+mn-lt"/>
              </a:rPr>
              <a:t>Responsibility</a:t>
            </a:r>
            <a:r>
              <a:rPr lang="en-US" sz="2800" dirty="0">
                <a:latin typeface="+mn-lt"/>
              </a:rPr>
              <a:t>, </a:t>
            </a:r>
            <a:r>
              <a:rPr lang="en-US" sz="2800" i="1" dirty="0">
                <a:latin typeface="+mn-lt"/>
              </a:rPr>
              <a:t>r(</a:t>
            </a:r>
            <a:r>
              <a:rPr lang="en-US" sz="2800" i="1" dirty="0" err="1">
                <a:latin typeface="+mn-lt"/>
              </a:rPr>
              <a:t>i,k</a:t>
            </a:r>
            <a:r>
              <a:rPr lang="en-US" sz="2800" i="1" dirty="0">
                <a:latin typeface="+mn-lt"/>
              </a:rPr>
              <a:t>),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of sample</a:t>
            </a:r>
            <a:r>
              <a:rPr lang="en-US" sz="2800" i="1" dirty="0">
                <a:latin typeface="+mn-lt"/>
              </a:rPr>
              <a:t> k </a:t>
            </a:r>
            <a:r>
              <a:rPr lang="en-US" sz="2800" dirty="0">
                <a:latin typeface="+mn-lt"/>
              </a:rPr>
              <a:t>to be the </a:t>
            </a:r>
            <a:r>
              <a:rPr lang="en-US" sz="2800" b="1" dirty="0">
                <a:latin typeface="+mn-lt"/>
              </a:rPr>
              <a:t>exemplar </a:t>
            </a:r>
            <a:r>
              <a:rPr lang="en-US" sz="2800" dirty="0">
                <a:latin typeface="+mn-lt"/>
              </a:rPr>
              <a:t>of sample </a:t>
            </a:r>
            <a:r>
              <a:rPr lang="en-US" sz="2800" i="1" dirty="0" err="1">
                <a:latin typeface="+mn-lt"/>
              </a:rPr>
              <a:t>i</a:t>
            </a:r>
            <a:endParaRPr lang="en-US" sz="2800" dirty="0">
              <a:latin typeface="+mn-lt"/>
            </a:endParaRPr>
          </a:p>
          <a:p>
            <a:pPr lvl="1"/>
            <a:r>
              <a:rPr lang="en-US" sz="2800" b="1" dirty="0">
                <a:latin typeface="+mn-lt"/>
              </a:rPr>
              <a:t>Availability, </a:t>
            </a:r>
            <a:r>
              <a:rPr lang="en-US" sz="2800" i="1" dirty="0">
                <a:latin typeface="+mn-lt"/>
              </a:rPr>
              <a:t>a(</a:t>
            </a:r>
            <a:r>
              <a:rPr lang="en-US" sz="2800" i="1" dirty="0" err="1">
                <a:latin typeface="+mn-lt"/>
              </a:rPr>
              <a:t>i,k</a:t>
            </a:r>
            <a:r>
              <a:rPr lang="en-US" sz="2800" i="1" dirty="0">
                <a:latin typeface="+mn-lt"/>
              </a:rPr>
              <a:t>), </a:t>
            </a:r>
            <a:r>
              <a:rPr lang="en-US" sz="2800" dirty="0">
                <a:latin typeface="+mn-lt"/>
              </a:rPr>
              <a:t>of sample </a:t>
            </a:r>
            <a:r>
              <a:rPr lang="en-US" sz="2800" i="1" dirty="0">
                <a:latin typeface="+mn-lt"/>
              </a:rPr>
              <a:t>k </a:t>
            </a:r>
            <a:r>
              <a:rPr lang="en-US" sz="2800" dirty="0">
                <a:latin typeface="+mn-lt"/>
              </a:rPr>
              <a:t>to be a member of cluster with exemplar </a:t>
            </a:r>
            <a:r>
              <a:rPr lang="en-US" sz="2800" i="1" dirty="0" err="1">
                <a:latin typeface="+mn-lt"/>
              </a:rPr>
              <a:t>i</a:t>
            </a:r>
            <a:endParaRPr lang="en-US" sz="2800" i="1" dirty="0">
              <a:latin typeface="+mn-lt"/>
            </a:endParaRPr>
          </a:p>
          <a:p>
            <a:r>
              <a:rPr lang="en-US" dirty="0">
                <a:latin typeface="+mn-lt"/>
              </a:rPr>
              <a:t>Exemplar points are central nodes on a </a:t>
            </a:r>
            <a:r>
              <a:rPr lang="en-US" b="1" dirty="0">
                <a:latin typeface="+mn-lt"/>
              </a:rPr>
              <a:t>graph</a:t>
            </a:r>
          </a:p>
          <a:p>
            <a:pPr lvl="1"/>
            <a:r>
              <a:rPr lang="en-US" dirty="0">
                <a:latin typeface="+mn-lt"/>
              </a:rPr>
              <a:t>Graph components have no edges between them </a:t>
            </a:r>
          </a:p>
          <a:p>
            <a:pPr lvl="1"/>
            <a:r>
              <a:rPr lang="en-US" dirty="0">
                <a:latin typeface="+mn-lt"/>
              </a:rPr>
              <a:t>Samples in component are connected to the exemplars by undirected edges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522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For the affinity clustering algorithm, graph nodes </a:t>
                </a:r>
                <a:r>
                  <a:rPr lang="en-US" b="1" dirty="0">
                    <a:latin typeface="+mn-lt"/>
                  </a:rPr>
                  <a:t>pass messages </a:t>
                </a:r>
              </a:p>
              <a:p>
                <a:r>
                  <a:rPr lang="en-US" dirty="0">
                    <a:latin typeface="+mn-lt"/>
                  </a:rPr>
                  <a:t>Given the similarity between points, </a:t>
                </a:r>
                <a:r>
                  <a:rPr lang="en-US" i="1" dirty="0">
                    <a:latin typeface="+mn-lt"/>
                  </a:rPr>
                  <a:t>s(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, the algorithm follows these steps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Set initial values, </a:t>
                </a:r>
                <a:r>
                  <a:rPr lang="en-US" i="1" dirty="0">
                    <a:latin typeface="+mn-lt"/>
                  </a:rPr>
                  <a:t>r(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0, </a:t>
                </a:r>
                <a:r>
                  <a:rPr lang="en-US" i="1" dirty="0">
                    <a:latin typeface="+mn-lt"/>
                  </a:rPr>
                  <a:t>a(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responsibility of node </a:t>
                </a:r>
                <a:r>
                  <a:rPr lang="en-US" i="1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to node</a:t>
                </a:r>
                <a:r>
                  <a:rPr lang="en-US" i="1" dirty="0">
                    <a:latin typeface="+mn-lt"/>
                  </a:rPr>
                  <a:t> k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availability of node </a:t>
                </a:r>
                <a:r>
                  <a:rPr lang="en-US" i="1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to node</a:t>
                </a:r>
                <a:r>
                  <a:rPr lang="en-US" i="1" dirty="0">
                    <a:latin typeface="+mn-lt"/>
                  </a:rPr>
                  <a:t> k</a:t>
                </a:r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convergence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53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834753" y="919566"/>
            <a:ext cx="5023871" cy="5579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Affinity propagation determines a number of clusters</a:t>
            </a:r>
          </a:p>
          <a:p>
            <a:r>
              <a:rPr lang="en-US" dirty="0">
                <a:latin typeface="+mn-lt"/>
              </a:rPr>
              <a:t>Clusters linearly separated and convex</a:t>
            </a:r>
          </a:p>
          <a:p>
            <a:r>
              <a:rPr lang="en-US" dirty="0">
                <a:latin typeface="+mn-lt"/>
              </a:rPr>
              <a:t>Can define clusters as Voronoi regions</a:t>
            </a:r>
          </a:p>
          <a:p>
            <a:r>
              <a:rPr lang="en-US" dirty="0">
                <a:latin typeface="+mn-lt"/>
              </a:rPr>
              <a:t>Different similarity metrics create different clusters</a:t>
            </a:r>
          </a:p>
          <a:p>
            <a:r>
              <a:rPr lang="en-US" dirty="0">
                <a:latin typeface="+mn-lt"/>
              </a:rPr>
              <a:t>Algorithm can be slow,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  <a:r>
              <a:rPr lang="en-US" dirty="0">
                <a:latin typeface="+mn-lt"/>
              </a:rPr>
              <a:t> complexity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937EC-4144-4EC5-84A7-932647F3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1" y="752946"/>
            <a:ext cx="6594265" cy="5294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A4740-1A29-4444-8FCA-97E31FE396E1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266705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Wish to find groups or associations that help us understand complex relationships in data</a:t>
            </a:r>
          </a:p>
          <a:p>
            <a:r>
              <a:rPr lang="en-US" dirty="0">
                <a:latin typeface="+mn-lt"/>
              </a:rPr>
              <a:t>Cluster models create an </a:t>
            </a:r>
            <a:r>
              <a:rPr lang="en-US" b="1" dirty="0">
                <a:latin typeface="+mn-lt"/>
              </a:rPr>
              <a:t>embedding </a:t>
            </a:r>
            <a:r>
              <a:rPr lang="en-US" dirty="0">
                <a:latin typeface="+mn-lt"/>
              </a:rPr>
              <a:t> </a:t>
            </a:r>
          </a:p>
          <a:p>
            <a:pPr lvl="1"/>
            <a:r>
              <a:rPr lang="en-US" dirty="0">
                <a:latin typeface="+mn-lt"/>
              </a:rPr>
              <a:t>Embed a high-dimensional feature space in a low dimensional space   </a:t>
            </a:r>
          </a:p>
          <a:p>
            <a:pPr lvl="1"/>
            <a:r>
              <a:rPr lang="en-US" dirty="0">
                <a:latin typeface="+mn-lt"/>
              </a:rPr>
              <a:t>Cluster assignments are a </a:t>
            </a:r>
            <a:r>
              <a:rPr lang="en-US" b="1" dirty="0">
                <a:latin typeface="+mn-lt"/>
              </a:rPr>
              <a:t>low-dimensional embedding</a:t>
            </a:r>
          </a:p>
          <a:p>
            <a:pPr lvl="1"/>
            <a:r>
              <a:rPr lang="en-US" dirty="0">
                <a:latin typeface="+mn-lt"/>
              </a:rPr>
              <a:t>Embeddings can greatly enhance understanding of relationships in data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Using sample density is another way to form clusters</a:t>
            </a:r>
          </a:p>
          <a:p>
            <a:r>
              <a:rPr lang="en-US" dirty="0">
                <a:latin typeface="+mn-lt"/>
              </a:rPr>
              <a:t>High density points form clusters</a:t>
            </a:r>
          </a:p>
          <a:p>
            <a:r>
              <a:rPr lang="en-US" dirty="0">
                <a:latin typeface="+mn-lt"/>
              </a:rPr>
              <a:t>How can we find high density points? </a:t>
            </a:r>
          </a:p>
          <a:p>
            <a:pPr lvl="1"/>
            <a:r>
              <a:rPr lang="en-US" sz="2800" dirty="0">
                <a:latin typeface="+mn-lt"/>
              </a:rPr>
              <a:t>Find points with large number of near neighbors</a:t>
            </a:r>
          </a:p>
          <a:p>
            <a:pPr lvl="1"/>
            <a:r>
              <a:rPr lang="en-US" sz="2800" dirty="0">
                <a:latin typeface="+mn-lt"/>
              </a:rPr>
              <a:t>Form clusters around these high density points</a:t>
            </a:r>
          </a:p>
          <a:p>
            <a:pPr lvl="1"/>
            <a:r>
              <a:rPr lang="en-US" sz="2800" dirty="0">
                <a:latin typeface="+mn-lt"/>
              </a:rPr>
              <a:t>Naive algorithms have high complexity</a:t>
            </a:r>
          </a:p>
          <a:p>
            <a:pPr lvl="1"/>
            <a:r>
              <a:rPr lang="en-US" sz="2800" dirty="0">
                <a:latin typeface="+mn-lt"/>
              </a:rPr>
              <a:t>Scalable algorithms are largely heuristic</a:t>
            </a:r>
          </a:p>
          <a:p>
            <a:r>
              <a:rPr lang="en-US" dirty="0">
                <a:latin typeface="+mn-lt"/>
              </a:rPr>
              <a:t>Many algorithms, including</a:t>
            </a:r>
          </a:p>
          <a:p>
            <a:pPr lvl="1"/>
            <a:r>
              <a:rPr lang="en-US" sz="2800" dirty="0">
                <a:latin typeface="+mn-lt"/>
              </a:rPr>
              <a:t>DBSCAN</a:t>
            </a:r>
          </a:p>
          <a:p>
            <a:pPr lvl="1"/>
            <a:r>
              <a:rPr lang="en-US" sz="2800" dirty="0">
                <a:latin typeface="+mn-lt"/>
              </a:rPr>
              <a:t>OPTICS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051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DBSCAN</a:t>
            </a:r>
            <a:r>
              <a:rPr lang="en-US" dirty="0">
                <a:latin typeface="+mn-lt"/>
              </a:rPr>
              <a:t> is the first (1996) large-scale density-based clustering algorithm</a:t>
            </a:r>
          </a:p>
          <a:p>
            <a:pPr lvl="1"/>
            <a:r>
              <a:rPr lang="en-US" dirty="0">
                <a:latin typeface="+mn-lt"/>
              </a:rPr>
              <a:t>Still in use today</a:t>
            </a:r>
          </a:p>
          <a:p>
            <a:pPr lvl="1"/>
            <a:r>
              <a:rPr lang="en-US" dirty="0">
                <a:latin typeface="+mn-lt"/>
              </a:rPr>
              <a:t>Many variations created</a:t>
            </a:r>
          </a:p>
          <a:p>
            <a:pPr lvl="1"/>
            <a:r>
              <a:rPr lang="en-US" dirty="0">
                <a:latin typeface="+mn-lt"/>
              </a:rPr>
              <a:t>Scales to out of memory dataset size</a:t>
            </a:r>
          </a:p>
          <a:p>
            <a:r>
              <a:rPr lang="en-US" dirty="0">
                <a:latin typeface="+mn-lt"/>
              </a:rPr>
              <a:t>DBSCAN minimizes the number of passes through the data base</a:t>
            </a:r>
          </a:p>
          <a:p>
            <a:r>
              <a:rPr lang="en-US" dirty="0">
                <a:latin typeface="+mn-lt"/>
              </a:rPr>
              <a:t>DBSCAN finds a graph of nearest neighbors</a:t>
            </a:r>
          </a:p>
          <a:p>
            <a:pPr lvl="1"/>
            <a:r>
              <a:rPr lang="en-US" b="1" dirty="0">
                <a:latin typeface="+mn-lt"/>
              </a:rPr>
              <a:t>Core points </a:t>
            </a:r>
            <a:r>
              <a:rPr lang="en-US" dirty="0">
                <a:latin typeface="+mn-lt"/>
              </a:rPr>
              <a:t>define the high density areas</a:t>
            </a:r>
          </a:p>
          <a:p>
            <a:pPr lvl="1"/>
            <a:r>
              <a:rPr lang="en-US" b="1" dirty="0">
                <a:latin typeface="+mn-lt"/>
              </a:rPr>
              <a:t>Reachable non-core points </a:t>
            </a:r>
            <a:r>
              <a:rPr lang="en-US" dirty="0">
                <a:latin typeface="+mn-lt"/>
              </a:rPr>
              <a:t>are in a cluster but not core</a:t>
            </a:r>
          </a:p>
          <a:p>
            <a:pPr lvl="1"/>
            <a:r>
              <a:rPr lang="en-US" b="1" dirty="0">
                <a:latin typeface="+mn-lt"/>
              </a:rPr>
              <a:t>Unreachable points </a:t>
            </a:r>
            <a:r>
              <a:rPr lang="en-US" dirty="0">
                <a:latin typeface="+mn-lt"/>
              </a:rPr>
              <a:t>are not in a cluster</a:t>
            </a:r>
          </a:p>
          <a:p>
            <a:pPr lvl="1"/>
            <a:r>
              <a:rPr lang="en-US" dirty="0">
                <a:latin typeface="+mn-lt"/>
              </a:rPr>
              <a:t>Graph edge is bidirectional if both points are core</a:t>
            </a:r>
          </a:p>
          <a:p>
            <a:pPr lvl="1"/>
            <a:r>
              <a:rPr lang="en-US" dirty="0">
                <a:latin typeface="+mn-lt"/>
              </a:rPr>
              <a:t>Graph edges from core to reachable non-core point are unidirectional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25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DBSCAN has two hyperparameters</a:t>
            </a:r>
          </a:p>
          <a:p>
            <a:pPr lvl="1"/>
            <a:r>
              <a:rPr lang="en-US" b="1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is the minimum number of near neighbors a core point must have</a:t>
            </a:r>
          </a:p>
          <a:p>
            <a:pPr lvl="1"/>
            <a:r>
              <a:rPr lang="en-US" b="1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is the maximum distance between neighbors</a:t>
            </a:r>
          </a:p>
          <a:p>
            <a:r>
              <a:rPr lang="en-US" dirty="0">
                <a:latin typeface="+mn-lt"/>
              </a:rPr>
              <a:t>How do we define </a:t>
            </a:r>
            <a:r>
              <a:rPr lang="en-US" b="1" dirty="0">
                <a:latin typeface="+mn-lt"/>
              </a:rPr>
              <a:t>reachability?</a:t>
            </a:r>
          </a:p>
          <a:p>
            <a:pPr lvl="1"/>
            <a:r>
              <a:rPr lang="en-US" dirty="0">
                <a:latin typeface="+mn-lt"/>
              </a:rPr>
              <a:t>Must have a </a:t>
            </a:r>
            <a:r>
              <a:rPr lang="en-US" b="1" dirty="0">
                <a:latin typeface="+mn-lt"/>
              </a:rPr>
              <a:t>path</a:t>
            </a:r>
            <a:r>
              <a:rPr lang="en-US" dirty="0">
                <a:latin typeface="+mn-lt"/>
              </a:rPr>
              <a:t> on the graph between points 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 and </a:t>
            </a:r>
            <a:r>
              <a:rPr lang="en-US" i="1" dirty="0" err="1">
                <a:latin typeface="+mn-lt"/>
              </a:rPr>
              <a:t>p</a:t>
            </a:r>
            <a:r>
              <a:rPr lang="en-US" i="1" baseline="-25000" dirty="0" err="1">
                <a:latin typeface="+mn-lt"/>
              </a:rPr>
              <a:t>n</a:t>
            </a:r>
            <a:endParaRPr lang="en-US" i="1" baseline="-25000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The path can pass through other points, {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1</a:t>
            </a:r>
            <a:r>
              <a:rPr lang="en-US" i="1" dirty="0">
                <a:latin typeface="+mn-lt"/>
              </a:rPr>
              <a:t>,p</a:t>
            </a:r>
            <a:r>
              <a:rPr lang="en-US" i="1" baseline="-25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,…,</a:t>
            </a:r>
            <a:r>
              <a:rPr lang="en-US" i="1" dirty="0" err="1">
                <a:latin typeface="+mn-lt"/>
              </a:rPr>
              <a:t>p</a:t>
            </a:r>
            <a:r>
              <a:rPr lang="en-US" i="1" baseline="-25000" dirty="0" err="1">
                <a:latin typeface="+mn-lt"/>
              </a:rPr>
              <a:t>n</a:t>
            </a:r>
            <a:r>
              <a:rPr lang="en-US" dirty="0">
                <a:latin typeface="+mn-lt"/>
              </a:rPr>
              <a:t>}</a:t>
            </a:r>
          </a:p>
          <a:p>
            <a:pPr lvl="1"/>
            <a:r>
              <a:rPr lang="en-US" dirty="0">
                <a:latin typeface="+mn-lt"/>
              </a:rPr>
              <a:t>Distance to neighbors must be less than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pPr lvl="1"/>
            <a:r>
              <a:rPr lang="en-US" dirty="0">
                <a:latin typeface="+mn-lt"/>
              </a:rPr>
              <a:t>Points not reachable from any other point are </a:t>
            </a:r>
            <a:r>
              <a:rPr lang="en-US" b="1" dirty="0">
                <a:latin typeface="+mn-lt"/>
              </a:rPr>
              <a:t>not reachable</a:t>
            </a:r>
          </a:p>
          <a:p>
            <a:r>
              <a:rPr lang="en-US" dirty="0">
                <a:latin typeface="+mn-lt"/>
              </a:rPr>
              <a:t>DBSCAN makes passes thorough a database to create the graph</a:t>
            </a:r>
          </a:p>
          <a:p>
            <a:pPr lvl="1"/>
            <a:r>
              <a:rPr lang="en-US" dirty="0">
                <a:latin typeface="+mn-lt"/>
              </a:rPr>
              <a:t>Highly scalable, </a:t>
            </a:r>
            <a:r>
              <a:rPr lang="en-US" i="1" dirty="0">
                <a:latin typeface="+mn-lt"/>
              </a:rPr>
              <a:t>O(n log(n))  </a:t>
            </a:r>
          </a:p>
          <a:p>
            <a:pPr lvl="1"/>
            <a:r>
              <a:rPr lang="en-US" dirty="0">
                <a:latin typeface="+mn-lt"/>
              </a:rPr>
              <a:t>Uses memory,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428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656095"/>
            <a:ext cx="6387899" cy="60856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the steps of DBSCAN?</a:t>
            </a:r>
          </a:p>
          <a:p>
            <a:r>
              <a:rPr lang="en-US" dirty="0">
                <a:latin typeface="+mn-lt"/>
              </a:rPr>
              <a:t>Start with some samples or observations</a:t>
            </a:r>
          </a:p>
          <a:p>
            <a:r>
              <a:rPr lang="en-US" dirty="0">
                <a:latin typeface="+mn-lt"/>
              </a:rPr>
              <a:t>For each point, find near neighbors within distance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r>
              <a:rPr lang="en-US" dirty="0">
                <a:latin typeface="+mn-lt"/>
              </a:rPr>
              <a:t>A point is core if it has &gt; </a:t>
            </a:r>
            <a:r>
              <a:rPr lang="en-US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near neighbors (2 in this example)</a:t>
            </a:r>
          </a:p>
          <a:p>
            <a:r>
              <a:rPr lang="en-US" dirty="0">
                <a:latin typeface="+mn-lt"/>
              </a:rPr>
              <a:t>If two point are core, connect with undirected edge</a:t>
            </a:r>
          </a:p>
          <a:p>
            <a:r>
              <a:rPr lang="en-US" dirty="0">
                <a:latin typeface="+mn-lt"/>
              </a:rPr>
              <a:t>If point is non-core, connect with directed edge</a:t>
            </a:r>
          </a:p>
          <a:p>
            <a:r>
              <a:rPr lang="en-US" dirty="0">
                <a:latin typeface="+mn-lt"/>
              </a:rPr>
              <a:t>If point further that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from neighbors, point is non-reachable</a:t>
            </a:r>
          </a:p>
          <a:p>
            <a:r>
              <a:rPr lang="en-US" dirty="0">
                <a:latin typeface="+mn-lt"/>
              </a:rPr>
              <a:t>Result is a graph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1932206" y="387479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812" y="3785971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CECE43-FA8E-4F9A-ACA2-DB990517B9B1}"/>
              </a:ext>
            </a:extLst>
          </p:cNvPr>
          <p:cNvSpPr/>
          <p:nvPr/>
        </p:nvSpPr>
        <p:spPr>
          <a:xfrm>
            <a:off x="2239614" y="182992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1848213" y="443388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2699731" y="441075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380007" y="4233100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3037963" y="492427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001400" y="3845443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EC34F9-0B16-4992-A3D2-9E24DB1B4008}"/>
              </a:ext>
            </a:extLst>
          </p:cNvPr>
          <p:cNvSpPr/>
          <p:nvPr/>
        </p:nvSpPr>
        <p:spPr>
          <a:xfrm>
            <a:off x="1129469" y="3125426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9A74E7-A8E7-4F5C-AB28-83B87D572738}"/>
              </a:ext>
            </a:extLst>
          </p:cNvPr>
          <p:cNvSpPr/>
          <p:nvPr/>
        </p:nvSpPr>
        <p:spPr>
          <a:xfrm>
            <a:off x="1045476" y="3661382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B68938-D04E-4DB6-B30B-0F2F7C5AFC63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3193036" y="4410755"/>
            <a:ext cx="278330" cy="54219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058A15-232D-4B5E-B3FF-1739A94AE515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1939572" y="4052454"/>
            <a:ext cx="83993" cy="38143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333376" y="3036598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D9D4AC-F461-447E-932D-7AD09CE97B07}"/>
              </a:ext>
            </a:extLst>
          </p:cNvPr>
          <p:cNvCxnSpPr>
            <a:cxnSpLocks/>
            <a:stCxn id="5" idx="2"/>
            <a:endCxn id="6" idx="6"/>
          </p:cNvCxnSpPr>
          <p:nvPr/>
        </p:nvCxnSpPr>
        <p:spPr>
          <a:xfrm flipH="1" flipV="1">
            <a:off x="1387530" y="3874799"/>
            <a:ext cx="544676" cy="8882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B4EDAD3-80CB-4211-9FEF-33766FD700BA}"/>
              </a:ext>
            </a:extLst>
          </p:cNvPr>
          <p:cNvSpPr/>
          <p:nvPr/>
        </p:nvSpPr>
        <p:spPr>
          <a:xfrm>
            <a:off x="1848213" y="3572554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408769-6F01-4396-BF95-C92E915EAC53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2088166" y="4026437"/>
            <a:ext cx="638323" cy="41033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970178-64C2-4DB9-9191-5DB11F81C2A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2030931" y="4499583"/>
            <a:ext cx="668800" cy="2313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5E87993-A9A7-4BA4-9A58-AB9ACFB35671}"/>
              </a:ext>
            </a:extLst>
          </p:cNvPr>
          <p:cNvSpPr/>
          <p:nvPr/>
        </p:nvSpPr>
        <p:spPr>
          <a:xfrm>
            <a:off x="2601674" y="341021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10F7CFE-85DC-4FE0-85F5-13583E2CB99B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2882449" y="4321928"/>
            <a:ext cx="497558" cy="17765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340941" y="405974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B7560E7-38CB-4E6D-8750-1D14F7A8696E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2855691" y="4562393"/>
            <a:ext cx="209030" cy="38790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DD4E0D4-687A-4D35-BCFB-83B5EAD6EA4C}"/>
              </a:ext>
            </a:extLst>
          </p:cNvPr>
          <p:cNvSpPr/>
          <p:nvPr/>
        </p:nvSpPr>
        <p:spPr>
          <a:xfrm>
            <a:off x="3216744" y="3125426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1911DC-AC88-412F-B3DF-0EA01B1E997A}"/>
              </a:ext>
            </a:extLst>
          </p:cNvPr>
          <p:cNvCxnSpPr>
            <a:cxnSpLocks/>
            <a:stCxn id="12" idx="3"/>
            <a:endCxn id="10" idx="7"/>
          </p:cNvCxnSpPr>
          <p:nvPr/>
        </p:nvCxnSpPr>
        <p:spPr>
          <a:xfrm flipH="1">
            <a:off x="3535967" y="3997081"/>
            <a:ext cx="492191" cy="26203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6D525FC-AFC7-47BD-A7F8-C6A7F407A425}"/>
              </a:ext>
            </a:extLst>
          </p:cNvPr>
          <p:cNvSpPr/>
          <p:nvPr/>
        </p:nvSpPr>
        <p:spPr>
          <a:xfrm>
            <a:off x="1446845" y="1160007"/>
            <a:ext cx="1788192" cy="1676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7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8" grpId="0" animBg="1"/>
      <p:bldP spid="35" grpId="0" animBg="1"/>
      <p:bldP spid="39" grpId="0" animBg="1"/>
      <p:bldP spid="45" grpId="0" animBg="1"/>
      <p:bldP spid="4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896079"/>
            <a:ext cx="638789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some properties of DBSCAN?</a:t>
            </a:r>
          </a:p>
          <a:p>
            <a:r>
              <a:rPr lang="en-US" dirty="0">
                <a:latin typeface="+mn-lt"/>
              </a:rPr>
              <a:t>Can find non-convex clusters</a:t>
            </a:r>
          </a:p>
          <a:p>
            <a:r>
              <a:rPr lang="en-US" dirty="0">
                <a:latin typeface="+mn-lt"/>
              </a:rPr>
              <a:t>Is fast and efficient </a:t>
            </a:r>
          </a:p>
          <a:p>
            <a:r>
              <a:rPr lang="en-US" dirty="0">
                <a:latin typeface="+mn-lt"/>
              </a:rPr>
              <a:t>Optimized for uniform sample density of clusters with fixed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and </a:t>
            </a:r>
            <a:r>
              <a:rPr lang="en-US" dirty="0" err="1">
                <a:latin typeface="+mn-lt"/>
              </a:rPr>
              <a:t>minPts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Selecting maximum distance to neighbors,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, is difficult in high dimensions</a:t>
            </a:r>
          </a:p>
          <a:p>
            <a:r>
              <a:rPr lang="en-US" dirty="0">
                <a:latin typeface="+mn-lt"/>
              </a:rPr>
              <a:t>Clusters depend on distance metric</a:t>
            </a:r>
          </a:p>
          <a:p>
            <a:r>
              <a:rPr lang="en-US" dirty="0">
                <a:latin typeface="+mn-lt"/>
              </a:rPr>
              <a:t>Clusters robust to noise, non-reachable samples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6F3DD9-D413-4245-9FF8-FF767B568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94" y="1201455"/>
            <a:ext cx="4715540" cy="462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74CEEA1-D0C5-4564-BB73-CA2D65EDC72C}"/>
              </a:ext>
            </a:extLst>
          </p:cNvPr>
          <p:cNvSpPr txBox="1"/>
          <p:nvPr/>
        </p:nvSpPr>
        <p:spPr>
          <a:xfrm>
            <a:off x="1281953" y="6095101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18820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overcome the limitations of DBSCAN?</a:t>
            </a:r>
          </a:p>
          <a:p>
            <a:r>
              <a:rPr lang="en-US" dirty="0">
                <a:latin typeface="+mn-lt"/>
              </a:rPr>
              <a:t>Optimized for uniform density clusters</a:t>
            </a:r>
          </a:p>
          <a:p>
            <a:r>
              <a:rPr lang="en-US" dirty="0">
                <a:latin typeface="+mn-lt"/>
              </a:rPr>
              <a:t>Hard to find good value of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in high dimensions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OPTICS</a:t>
            </a:r>
            <a:r>
              <a:rPr lang="en-US" dirty="0">
                <a:latin typeface="+mn-lt"/>
              </a:rPr>
              <a:t> algorithm is an attempt to improve on DBSCAN</a:t>
            </a:r>
            <a:endParaRPr lang="en-US" b="1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OPTICS uses a heuristic to find two distances</a:t>
            </a:r>
          </a:p>
          <a:p>
            <a:pPr lvl="1"/>
            <a:r>
              <a:rPr lang="en-US" dirty="0">
                <a:latin typeface="+mn-lt"/>
              </a:rPr>
              <a:t>Core distance determines if a sample is core</a:t>
            </a:r>
          </a:p>
          <a:p>
            <a:pPr lvl="1"/>
            <a:r>
              <a:rPr lang="en-US" dirty="0">
                <a:latin typeface="+mn-lt"/>
              </a:rPr>
              <a:t>Reachability distance determines if one sample is reachable from the other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682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OPTICS</a:t>
                </a:r>
                <a:r>
                  <a:rPr lang="en-US" dirty="0">
                    <a:latin typeface="+mn-lt"/>
                  </a:rPr>
                  <a:t> algorithm is an attempt to improve on DBSCAN</a:t>
                </a:r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Core distance for a point,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, determines if a sample is core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𝑠𝑚𝑎𝑙𝑙𝑒𝑠𝑡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𝑑𝑖𝑠𝑡𝑎𝑛𝑐𝑒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Reachability distance of observation,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, determines if one sample is reachable from the other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reachable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core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dist</m:t>
                                          </m:r>
                                        </m:sub>
                                      </m:sSub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𝑚𝑖𝑛𝑃𝑡𝑠</m:t>
                                      </m:r>
                                    </m:lim>
                                  </m:limLow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distances are undefined if density in the,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neighborhood is too low</a:t>
                </a:r>
              </a:p>
              <a:p>
                <a:r>
                  <a:rPr lang="en-US" dirty="0">
                    <a:latin typeface="+mn-lt"/>
                  </a:rPr>
                  <a:t>If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and nearest neighbors, then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’ &lt;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are in the same cluster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37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understand the OPTICS algorithm?</a:t>
                </a:r>
              </a:p>
              <a:p>
                <a:r>
                  <a:rPr lang="en-US" dirty="0">
                    <a:latin typeface="+mn-lt"/>
                  </a:rPr>
                  <a:t>Start with some samples or observations</a:t>
                </a:r>
              </a:p>
              <a:p>
                <a:r>
                  <a:rPr lang="en-US" dirty="0">
                    <a:latin typeface="+mn-lt"/>
                  </a:rPr>
                  <a:t>For a point, p, find the points within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distance</a:t>
                </a: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𝑚𝑖𝑛𝑃𝑡𝑠</m:t>
                    </m:r>
                  </m:oMath>
                </a14:m>
                <a:r>
                  <a:rPr lang="en-US" dirty="0">
                    <a:latin typeface="+mn-lt"/>
                  </a:rPr>
                  <a:t>, determine </a:t>
                </a:r>
                <a:r>
                  <a:rPr lang="en-US" dirty="0" err="1">
                    <a:latin typeface="+mn-lt"/>
                  </a:rPr>
                  <a:t>core_dist</a:t>
                </a:r>
                <a:r>
                  <a:rPr lang="en-US" dirty="0">
                    <a:latin typeface="+mn-lt"/>
                  </a:rPr>
                  <a:t>, CD</a:t>
                </a:r>
                <a:endParaRPr lang="en-US" dirty="0"/>
              </a:p>
              <a:p>
                <a:r>
                  <a:rPr lang="en-US" dirty="0">
                    <a:latin typeface="+mn-lt"/>
                  </a:rPr>
                  <a:t>Find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(RD)</a:t>
                </a:r>
              </a:p>
              <a:p>
                <a:r>
                  <a:rPr lang="en-US" dirty="0">
                    <a:latin typeface="+mn-lt"/>
                  </a:rPr>
                  <a:t>Points beyond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are not in the cluster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  <a:blipFill>
                <a:blip r:embed="rId3"/>
                <a:stretch>
                  <a:fillRect l="-1908" t="-1805" r="-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2843641" y="3939931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438" y="3637948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3313340" y="414188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3343505" y="449233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939119" y="434874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4168194" y="493924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147343" y="2497345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2333369" y="3586691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781107" y="3969094"/>
            <a:ext cx="1263956" cy="12241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6B5F578-59F8-4B9A-BBE9-203DC71E1927}"/>
              </a:ext>
            </a:extLst>
          </p:cNvPr>
          <p:cNvSpPr/>
          <p:nvPr/>
        </p:nvSpPr>
        <p:spPr>
          <a:xfrm>
            <a:off x="210101" y="2796780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78CB19F-AE09-415F-AC58-3AC8F8B2F3C9}"/>
              </a:ext>
            </a:extLst>
          </p:cNvPr>
          <p:cNvSpPr/>
          <p:nvPr/>
        </p:nvSpPr>
        <p:spPr>
          <a:xfrm>
            <a:off x="3152196" y="1664637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DAA9791-AEDE-4A3C-9452-3D87822633B6}"/>
              </a:ext>
            </a:extLst>
          </p:cNvPr>
          <p:cNvCxnSpPr>
            <a:cxnSpLocks/>
            <a:stCxn id="21" idx="7"/>
            <a:endCxn id="9" idx="7"/>
          </p:cNvCxnSpPr>
          <p:nvPr/>
        </p:nvCxnSpPr>
        <p:spPr>
          <a:xfrm flipH="1">
            <a:off x="3499465" y="3877966"/>
            <a:ext cx="677094" cy="64039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B9998EE-ACED-4FEA-8AFF-3055717C755D}"/>
              </a:ext>
            </a:extLst>
          </p:cNvPr>
          <p:cNvSpPr txBox="1"/>
          <p:nvPr/>
        </p:nvSpPr>
        <p:spPr>
          <a:xfrm>
            <a:off x="3687842" y="3662067"/>
            <a:ext cx="357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9399746-EAE1-4AC8-A230-92A8233AFBE4}"/>
              </a:ext>
            </a:extLst>
          </p:cNvPr>
          <p:cNvSpPr/>
          <p:nvPr/>
        </p:nvSpPr>
        <p:spPr>
          <a:xfrm>
            <a:off x="2959714" y="4230716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1D36C3-99ED-4B71-80F2-B50D958F3066}"/>
              </a:ext>
            </a:extLst>
          </p:cNvPr>
          <p:cNvCxnSpPr>
            <a:cxnSpLocks/>
            <a:stCxn id="39" idx="2"/>
            <a:endCxn id="9" idx="2"/>
          </p:cNvCxnSpPr>
          <p:nvPr/>
        </p:nvCxnSpPr>
        <p:spPr>
          <a:xfrm>
            <a:off x="2781107" y="4581166"/>
            <a:ext cx="562398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4C96D00-1F14-4C33-A33A-148EDCF9BF2E}"/>
              </a:ext>
            </a:extLst>
          </p:cNvPr>
          <p:cNvSpPr txBox="1"/>
          <p:nvPr/>
        </p:nvSpPr>
        <p:spPr>
          <a:xfrm>
            <a:off x="2781107" y="4607183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C93FF0A-1B53-43C0-8D61-F12A9914E48F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3499465" y="4643977"/>
            <a:ext cx="668729" cy="38409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80D2AE1-1A40-4990-A1E0-8B6BA4471884}"/>
              </a:ext>
            </a:extLst>
          </p:cNvPr>
          <p:cNvSpPr txBox="1"/>
          <p:nvPr/>
        </p:nvSpPr>
        <p:spPr>
          <a:xfrm>
            <a:off x="3481238" y="4837467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RD</a:t>
            </a:r>
          </a:p>
        </p:txBody>
      </p:sp>
    </p:spTree>
    <p:extLst>
      <p:ext uri="{BB962C8B-B14F-4D97-AF65-F5344CB8AC3E}">
        <p14:creationId xmlns:p14="http://schemas.microsoft.com/office/powerpoint/2010/main" val="286012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21" grpId="0" animBg="1"/>
      <p:bldP spid="39" grpId="0" animBg="1"/>
      <p:bldP spid="30" grpId="0" animBg="1"/>
      <p:bldP spid="33" grpId="0" animBg="1"/>
      <p:bldP spid="19" grpId="0"/>
      <p:bldP spid="37" grpId="0" animBg="1"/>
      <p:bldP spid="42" grpId="0"/>
      <p:bldP spid="4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OPTICS builds a graph with the distances determining clusters</a:t>
            </a:r>
          </a:p>
          <a:p>
            <a:r>
              <a:rPr lang="en-US" dirty="0">
                <a:latin typeface="+mn-lt"/>
              </a:rPr>
              <a:t>The graph defines a dendrogram</a:t>
            </a:r>
          </a:p>
          <a:p>
            <a:r>
              <a:rPr lang="en-US" dirty="0">
                <a:latin typeface="+mn-lt"/>
              </a:rPr>
              <a:t>The reachability plot (bottom) shows the path distances in the dendrogram</a:t>
            </a:r>
          </a:p>
          <a:p>
            <a:r>
              <a:rPr lang="en-US" dirty="0">
                <a:latin typeface="+mn-lt"/>
              </a:rPr>
              <a:t>A cutoff on the reachability plot defines the clusters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0502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Dynamically determining </a:t>
            </a:r>
            <a:r>
              <a:rPr lang="en-US" dirty="0" err="1">
                <a:latin typeface="+mn-lt"/>
              </a:rPr>
              <a:t>core_dist</a:t>
            </a:r>
            <a:r>
              <a:rPr lang="en-US" dirty="0">
                <a:latin typeface="+mn-lt"/>
              </a:rPr>
              <a:t> helps with variable sample density</a:t>
            </a:r>
          </a:p>
          <a:p>
            <a:r>
              <a:rPr lang="en-US" dirty="0">
                <a:latin typeface="+mn-lt"/>
              </a:rPr>
              <a:t>Computation complexity higher on average than DBSCAN</a:t>
            </a:r>
          </a:p>
          <a:p>
            <a:endParaRPr lang="en-US" dirty="0">
              <a:latin typeface="+mn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20328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Common Properties of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882293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483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  <a:br>
              <a:rPr lang="en-US" sz="4000" dirty="0">
                <a:latin typeface="+mn-lt"/>
                <a:cs typeface="Segoe UI" panose="020B0502040204020203" pitchFamily="34" charset="0"/>
              </a:rPr>
            </a:b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59957"/>
                <a:ext cx="11525250" cy="54158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cs typeface="Segoe UI" panose="020B0502040204020203" pitchFamily="34" charset="0"/>
                  </a:rPr>
                  <a:t> is a </a:t>
                </a:r>
                <a:r>
                  <a:rPr lang="en-US" sz="2800" b="1" dirty="0">
                    <a:cs typeface="Segoe UI" panose="020B0502040204020203" pitchFamily="34" charset="0"/>
                  </a:rPr>
                  <a:t>matrix factorization </a:t>
                </a:r>
                <a:r>
                  <a:rPr lang="en-US" sz="2800" dirty="0">
                    <a:cs typeface="Segoe UI" panose="020B0502040204020203" pitchFamily="34" charset="0"/>
                  </a:rPr>
                  <a:t>method </a:t>
                </a: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Start with a square n x n 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i="1" dirty="0"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Factorize the 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is a matrix of n </a:t>
                </a:r>
                <a:r>
                  <a:rPr lang="en-US" sz="2400" b="1" dirty="0">
                    <a:cs typeface="Segoe UI" panose="020B0502040204020203" pitchFamily="34" charset="0"/>
                  </a:rPr>
                  <a:t>eigenvectors 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is a diagonal matrix with n </a:t>
                </a:r>
                <a:r>
                  <a:rPr lang="en-US" sz="2400" b="1" dirty="0">
                    <a:cs typeface="Segoe UI" panose="020B0502040204020203" pitchFamily="34" charset="0"/>
                  </a:rPr>
                  <a:t>eigenvalues</a:t>
                </a:r>
                <a:r>
                  <a:rPr lang="en-US" sz="2400" dirty="0">
                    <a:cs typeface="Segoe UI" panose="020B0502040204020203" pitchFamily="34" charset="0"/>
                  </a:rPr>
                  <a:t>  </a:t>
                </a:r>
              </a:p>
              <a:p>
                <a:pPr lvl="1"/>
                <a:r>
                  <a:rPr lang="en-US" sz="2400" dirty="0">
                    <a:cs typeface="Segoe UI" panose="020B0502040204020203" pitchFamily="34" charset="0"/>
                  </a:rPr>
                  <a:t>The eigenvalues define the </a:t>
                </a:r>
                <a:r>
                  <a:rPr lang="en-US" sz="2400" b="1" dirty="0">
                    <a:cs typeface="Segoe UI" panose="020B0502040204020203" pitchFamily="34" charset="0"/>
                  </a:rPr>
                  <a:t>spectrum </a:t>
                </a:r>
                <a:r>
                  <a:rPr lang="en-US" sz="2400" dirty="0">
                    <a:cs typeface="Segoe UI" panose="020B0502040204020203" pitchFamily="34" charset="0"/>
                  </a:rPr>
                  <a:t>of the matrix</a:t>
                </a: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The </a:t>
                </a:r>
                <a:r>
                  <a:rPr lang="en-US" sz="2800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cs typeface="Segoe UI" panose="020B0502040204020203" pitchFamily="34" charset="0"/>
                  </a:rPr>
                  <a:t> transforms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cs typeface="Segoe UI" panose="020B0502040204020203" pitchFamily="34" charset="0"/>
                  </a:rPr>
                  <a:t> to a new coordinate system  </a:t>
                </a:r>
              </a:p>
              <a:p>
                <a:pPr lvl="1"/>
                <a:r>
                  <a:rPr lang="en-US" sz="2400" b="0" dirty="0">
                    <a:cs typeface="Segoe UI" panose="020B0502040204020203" pitchFamily="34" charset="0"/>
                  </a:rPr>
                  <a:t>The eigenvalues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are the orthogonal basis of the coordinate system  </a:t>
                </a:r>
              </a:p>
              <a:p>
                <a:pPr lvl="1"/>
                <a:r>
                  <a:rPr lang="en-US" sz="2400" dirty="0">
                    <a:cs typeface="Segoe UI" panose="020B0502040204020203" pitchFamily="34" charset="0"/>
                  </a:rPr>
                  <a:t>The eigenvalues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are the scaling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onto the basis </a:t>
                </a:r>
              </a:p>
              <a:p>
                <a:pPr lvl="1"/>
                <a:r>
                  <a:rPr lang="en-US" sz="2400" dirty="0">
                    <a:cs typeface="Segoe UI" panose="020B0502040204020203" pitchFamily="34" charset="0"/>
                  </a:rPr>
                  <a:t>The projected components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have no dependency in the orthogonal coordinate system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59957"/>
                <a:ext cx="11525250" cy="5415827"/>
              </a:xfrm>
              <a:blipFill>
                <a:blip r:embed="rId2"/>
                <a:stretch>
                  <a:fillRect l="-1058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68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02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632097"/>
                <a:ext cx="11525250" cy="50436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cs typeface="Segoe UI" panose="020B0502040204020203" pitchFamily="34" charset="0"/>
                  </a:rPr>
                  <a:t>Eigenvalues</a:t>
                </a:r>
                <a:r>
                  <a:rPr lang="en-US" sz="2800" dirty="0">
                    <a:cs typeface="Segoe UI" panose="020B0502040204020203" pitchFamily="34" charset="0"/>
                  </a:rPr>
                  <a:t> are characteristic roots or characteristic values of a linear system</a:t>
                </a: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Start with a square n x n matrix </a:t>
                </a:r>
                <a:r>
                  <a:rPr lang="en-US" sz="2800" i="1" dirty="0">
                    <a:cs typeface="Segoe UI" panose="020B0502040204020203" pitchFamily="34" charset="0"/>
                  </a:rPr>
                  <a:t>A:</a:t>
                </a: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Then, an </a:t>
                </a:r>
                <a:r>
                  <a:rPr lang="en-US" sz="2800" b="1" dirty="0">
                    <a:cs typeface="Segoe UI" panose="020B0502040204020203" pitchFamily="34" charset="0"/>
                  </a:rPr>
                  <a:t>eigenvalue,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𝝀</m:t>
                    </m:r>
                  </m:oMath>
                </a14:m>
                <a:r>
                  <a:rPr lang="en-US" sz="2800" b="1" dirty="0">
                    <a:cs typeface="Segoe UI" panose="020B0502040204020203" pitchFamily="34" charset="0"/>
                  </a:rPr>
                  <a:t>,</a:t>
                </a:r>
                <a:r>
                  <a:rPr lang="en-US" sz="2800" dirty="0">
                    <a:cs typeface="Segoe UI" panose="020B0502040204020203" pitchFamily="34" charset="0"/>
                  </a:rPr>
                  <a:t>  and </a:t>
                </a:r>
                <a:r>
                  <a:rPr lang="en-US" sz="2800" b="1" dirty="0">
                    <a:cs typeface="Segoe UI" panose="020B0502040204020203" pitchFamily="34" charset="0"/>
                  </a:rPr>
                  <a:t>eigenvector,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𝒙</m:t>
                    </m:r>
                  </m:oMath>
                </a14:m>
                <a:r>
                  <a:rPr lang="en-US" sz="2800" b="1" dirty="0">
                    <a:cs typeface="Segoe UI" panose="020B0502040204020203" pitchFamily="34" charset="0"/>
                  </a:rPr>
                  <a:t>, </a:t>
                </a:r>
                <a:r>
                  <a:rPr lang="en-US" sz="2800" dirty="0">
                    <a:cs typeface="Segoe UI" panose="020B0502040204020203" pitchFamily="34" charset="0"/>
                  </a:rPr>
                  <a:t>of </a:t>
                </a:r>
                <a:r>
                  <a:rPr lang="en-US" sz="2800" i="1" dirty="0">
                    <a:cs typeface="Segoe UI" panose="020B0502040204020203" pitchFamily="34" charset="0"/>
                  </a:rPr>
                  <a:t>A</a:t>
                </a:r>
                <a:r>
                  <a:rPr lang="en-US" sz="2800" dirty="0">
                    <a:cs typeface="Segoe UI" panose="020B0502040204020203" pitchFamily="34" charset="0"/>
                  </a:rPr>
                  <a:t> have the property: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632097"/>
                <a:ext cx="11525250" cy="5043687"/>
              </a:xfrm>
              <a:blipFill>
                <a:blip r:embed="rId2"/>
                <a:stretch>
                  <a:fillRect l="-1058" t="-2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430" y="2652320"/>
            <a:ext cx="4475709" cy="2267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418" y="5603534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6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80" y="283708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243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90847"/>
            <a:ext cx="11525250" cy="548493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cs typeface="Segoe UI" panose="020B0502040204020203" pitchFamily="34" charset="0"/>
              </a:rPr>
              <a:t>Eigenvalues</a:t>
            </a:r>
            <a:r>
              <a:rPr lang="en-US" sz="2800" dirty="0"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Solve n equations involving the </a:t>
            </a:r>
            <a:r>
              <a:rPr lang="en-US" sz="2800" b="1" dirty="0">
                <a:cs typeface="Segoe UI" panose="020B0502040204020203" pitchFamily="34" charset="0"/>
              </a:rPr>
              <a:t>determinant</a:t>
            </a:r>
            <a:r>
              <a:rPr lang="en-US" sz="2800" dirty="0"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796" y="283306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796" y="4004750"/>
            <a:ext cx="2597382" cy="359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329F0C-D518-49F7-8185-35E76D9B129C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61337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054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1223"/>
            <a:ext cx="11525250" cy="53945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cs typeface="Segoe UI" panose="020B0502040204020203" pitchFamily="34" charset="0"/>
              </a:rPr>
              <a:t>The </a:t>
            </a:r>
            <a:r>
              <a:rPr lang="en-US" sz="2800" b="1" dirty="0"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cs typeface="Segoe UI" panose="020B0502040204020203" pitchFamily="34" charset="0"/>
              </a:rPr>
              <a:t>A</a:t>
            </a:r>
            <a:r>
              <a:rPr lang="en-US" sz="2800" dirty="0"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cs typeface="Segoe UI" panose="020B0502040204020203" pitchFamily="34" charset="0"/>
            </a:endParaRPr>
          </a:p>
          <a:p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568" y="3317869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054" y="3888936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1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042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59957"/>
            <a:ext cx="11525250" cy="54158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cs typeface="Segoe UI" panose="020B0502040204020203" pitchFamily="34" charset="0"/>
              </a:rPr>
              <a:t>A</a:t>
            </a:r>
            <a:r>
              <a:rPr lang="en-US" sz="2800" dirty="0">
                <a:cs typeface="Segoe UI" panose="020B0502040204020203" pitchFamily="34" charset="0"/>
              </a:rPr>
              <a:t> and eigenvalue l:</a:t>
            </a:r>
          </a:p>
          <a:p>
            <a:endParaRPr lang="en-US" sz="2800" dirty="0">
              <a:cs typeface="Segoe UI" panose="020B0502040204020203" pitchFamily="34" charset="0"/>
            </a:endParaRPr>
          </a:p>
          <a:p>
            <a:endParaRPr lang="en-US" sz="2800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Notice that the </a:t>
            </a:r>
            <a:r>
              <a:rPr lang="en-US" dirty="0">
                <a:cs typeface="Segoe UI" panose="020B0502040204020203" pitchFamily="34" charset="0"/>
              </a:rPr>
              <a:t>left</a:t>
            </a:r>
            <a:r>
              <a:rPr lang="en-US" sz="2800" dirty="0">
                <a:cs typeface="Segoe UI" panose="020B0502040204020203" pitchFamily="34" charset="0"/>
              </a:rPr>
              <a:t> eigenvector is to the </a:t>
            </a:r>
            <a:r>
              <a:rPr lang="en-US" dirty="0">
                <a:cs typeface="Segoe UI" panose="020B0502040204020203" pitchFamily="34" charset="0"/>
              </a:rPr>
              <a:t>left</a:t>
            </a:r>
            <a:r>
              <a:rPr lang="en-US" sz="2800" dirty="0">
                <a:cs typeface="Segoe UI" panose="020B0502040204020203" pitchFamily="34" charset="0"/>
              </a:rPr>
              <a:t>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599" y="2739177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622" y="3363339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788" y="4180520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1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of any eigenvector is constrained to 1.0: </a:t>
            </a:r>
          </a:p>
          <a:p>
            <a:pPr marL="0" indent="0">
              <a:buNone/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Thus, for diagonal matrix of n eigenvalues,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, an n x n matrix,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520" y="238647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952" y="5581270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4D421C-B98F-4F57-B2CC-5DA80E108DCA}"/>
              </a:ext>
            </a:extLst>
          </p:cNvPr>
          <p:cNvCxnSpPr>
            <a:cxnSpLocks/>
          </p:cNvCxnSpPr>
          <p:nvPr/>
        </p:nvCxnSpPr>
        <p:spPr>
          <a:xfrm>
            <a:off x="685898" y="2081508"/>
            <a:ext cx="1154066" cy="1789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50148" y="896079"/>
            <a:ext cx="6508476" cy="56028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Steps of spectral clustering algorithm </a:t>
            </a:r>
          </a:p>
          <a:p>
            <a:r>
              <a:rPr lang="en-US" dirty="0">
                <a:latin typeface="+mn-lt"/>
              </a:rPr>
              <a:t>Start with samples  </a:t>
            </a:r>
          </a:p>
          <a:p>
            <a:r>
              <a:rPr lang="en-US" dirty="0">
                <a:latin typeface="+mn-lt"/>
              </a:rPr>
              <a:t>Construct graph </a:t>
            </a:r>
          </a:p>
          <a:p>
            <a:pPr lvl="1"/>
            <a:r>
              <a:rPr lang="en-US" dirty="0">
                <a:latin typeface="+mn-lt"/>
              </a:rPr>
              <a:t>3-nearest-neighbors in this case </a:t>
            </a:r>
          </a:p>
          <a:p>
            <a:pPr lvl="1"/>
            <a:r>
              <a:rPr lang="en-US" dirty="0">
                <a:latin typeface="+mn-lt"/>
              </a:rPr>
              <a:t>Need not be reciprocal </a:t>
            </a:r>
          </a:p>
          <a:p>
            <a:pPr lvl="1"/>
            <a:r>
              <a:rPr lang="en-US" dirty="0">
                <a:latin typeface="+mn-lt"/>
              </a:rPr>
              <a:t>Use undirected edges</a:t>
            </a:r>
          </a:p>
          <a:p>
            <a:pPr lvl="1"/>
            <a:r>
              <a:rPr lang="en-US" dirty="0">
                <a:latin typeface="+mn-lt"/>
              </a:rPr>
              <a:t>Edge weights are similarity </a:t>
            </a:r>
          </a:p>
          <a:p>
            <a:r>
              <a:rPr lang="en-US" dirty="0">
                <a:latin typeface="+mn-lt"/>
              </a:rPr>
              <a:t>Association matrix constructed from graph </a:t>
            </a:r>
          </a:p>
          <a:p>
            <a:pPr lvl="1"/>
            <a:r>
              <a:rPr lang="en-US" dirty="0">
                <a:latin typeface="+mn-lt"/>
              </a:rPr>
              <a:t>Weighted by similarity between points</a:t>
            </a:r>
          </a:p>
          <a:p>
            <a:r>
              <a:rPr lang="en-US" dirty="0">
                <a:latin typeface="+mn-lt"/>
              </a:rPr>
              <a:t>Compute graph Laplacian </a:t>
            </a:r>
          </a:p>
          <a:p>
            <a:r>
              <a:rPr lang="en-US" dirty="0">
                <a:latin typeface="+mn-lt"/>
              </a:rPr>
              <a:t>Perform clustering on eigenvectors of graph Laplacian to partition graph 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8A190B-B202-422A-89B8-6F7261719F1C}"/>
              </a:ext>
            </a:extLst>
          </p:cNvPr>
          <p:cNvSpPr/>
          <p:nvPr/>
        </p:nvSpPr>
        <p:spPr>
          <a:xfrm>
            <a:off x="594539" y="1993345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9F88FF-9850-4E7F-B467-A9FC1F7E6E7F}"/>
              </a:ext>
            </a:extLst>
          </p:cNvPr>
          <p:cNvSpPr/>
          <p:nvPr/>
        </p:nvSpPr>
        <p:spPr>
          <a:xfrm>
            <a:off x="1748605" y="2172328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FA0E56-FB83-46A7-8FBA-7DD99C125C1F}"/>
              </a:ext>
            </a:extLst>
          </p:cNvPr>
          <p:cNvSpPr/>
          <p:nvPr/>
        </p:nvSpPr>
        <p:spPr>
          <a:xfrm>
            <a:off x="980092" y="395120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855A26-478F-4BE5-89AF-AAFC8ECEEF9B}"/>
              </a:ext>
            </a:extLst>
          </p:cNvPr>
          <p:cNvSpPr/>
          <p:nvPr/>
        </p:nvSpPr>
        <p:spPr>
          <a:xfrm>
            <a:off x="1655208" y="3400577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E40EF4-15FC-4B3D-84E2-F25AEC708349}"/>
              </a:ext>
            </a:extLst>
          </p:cNvPr>
          <p:cNvSpPr/>
          <p:nvPr/>
        </p:nvSpPr>
        <p:spPr>
          <a:xfrm>
            <a:off x="2075214" y="2775304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BFEDF8-7036-4147-96EE-0D4149411B94}"/>
              </a:ext>
            </a:extLst>
          </p:cNvPr>
          <p:cNvSpPr/>
          <p:nvPr/>
        </p:nvSpPr>
        <p:spPr>
          <a:xfrm>
            <a:off x="2994030" y="1852953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BE48A6-C0C7-43D0-B95D-4CC35CF114E2}"/>
              </a:ext>
            </a:extLst>
          </p:cNvPr>
          <p:cNvSpPr/>
          <p:nvPr/>
        </p:nvSpPr>
        <p:spPr>
          <a:xfrm>
            <a:off x="3202251" y="257608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7739B5-6F7E-4BB9-A7BB-FB60C9823460}"/>
              </a:ext>
            </a:extLst>
          </p:cNvPr>
          <p:cNvSpPr/>
          <p:nvPr/>
        </p:nvSpPr>
        <p:spPr>
          <a:xfrm>
            <a:off x="3988778" y="1852953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A998D9-0328-4637-BDE5-D30BF625EA70}"/>
              </a:ext>
            </a:extLst>
          </p:cNvPr>
          <p:cNvSpPr/>
          <p:nvPr/>
        </p:nvSpPr>
        <p:spPr>
          <a:xfrm>
            <a:off x="4014608" y="3041787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1A9DE0-DC4C-446A-8304-1BD6003C9A95}"/>
              </a:ext>
            </a:extLst>
          </p:cNvPr>
          <p:cNvSpPr/>
          <p:nvPr/>
        </p:nvSpPr>
        <p:spPr>
          <a:xfrm>
            <a:off x="4668999" y="2398434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469E07-D5BA-41DB-A638-EFD084E75FF0}"/>
              </a:ext>
            </a:extLst>
          </p:cNvPr>
          <p:cNvCxnSpPr>
            <a:cxnSpLocks/>
            <a:stCxn id="4" idx="4"/>
            <a:endCxn id="8" idx="2"/>
          </p:cNvCxnSpPr>
          <p:nvPr/>
        </p:nvCxnSpPr>
        <p:spPr>
          <a:xfrm>
            <a:off x="685898" y="2171000"/>
            <a:ext cx="1389316" cy="693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E619F0-327B-4383-A59F-C05C33D4A84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1811168" y="2952959"/>
            <a:ext cx="355405" cy="473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C228DD-DB29-41D1-8E5F-B1B96349F92C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1136052" y="3552215"/>
            <a:ext cx="545914" cy="4250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C357AF-FE44-4BCF-B761-7AAEA1C3CC3A}"/>
              </a:ext>
            </a:extLst>
          </p:cNvPr>
          <p:cNvCxnSpPr>
            <a:cxnSpLocks/>
            <a:stCxn id="8" idx="0"/>
            <a:endCxn id="5" idx="5"/>
          </p:cNvCxnSpPr>
          <p:nvPr/>
        </p:nvCxnSpPr>
        <p:spPr>
          <a:xfrm flipH="1" flipV="1">
            <a:off x="1904565" y="2323966"/>
            <a:ext cx="262008" cy="4513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B365D4-57D5-4282-963A-D47C57672EC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621297" y="2144983"/>
            <a:ext cx="1060669" cy="12816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7DF2EA-B0D3-4B8A-974B-3EAC576552A1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1931323" y="1941781"/>
            <a:ext cx="1062707" cy="319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09DC46-7CBB-4787-93AA-B4A9D635465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257932" y="2664917"/>
            <a:ext cx="944319" cy="1992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58CEE78-FBDD-4074-8168-5AFA9DB293F7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1071451" y="2323966"/>
            <a:ext cx="703912" cy="16272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4567B11-0D0D-4156-89A7-16DAA1FA1872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 flipH="1">
            <a:off x="1071451" y="2926942"/>
            <a:ext cx="1030521" cy="10242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0A5093A-52C2-40EC-8B8E-0E7395D2FE41}"/>
              </a:ext>
            </a:extLst>
          </p:cNvPr>
          <p:cNvCxnSpPr>
            <a:cxnSpLocks/>
            <a:stCxn id="12" idx="2"/>
            <a:endCxn id="10" idx="5"/>
          </p:cNvCxnSpPr>
          <p:nvPr/>
        </p:nvCxnSpPr>
        <p:spPr>
          <a:xfrm flipH="1" flipV="1">
            <a:off x="3358211" y="2727727"/>
            <a:ext cx="656397" cy="4028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3CD1EC-471C-4898-B21E-CAB746ED8E21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3085389" y="2030608"/>
            <a:ext cx="208221" cy="5454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CEF8E58-A7D2-4062-893F-1D575800AB63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H="1" flipV="1">
            <a:off x="4080137" y="2030608"/>
            <a:ext cx="25830" cy="10111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627C3E1-AA2E-4352-8AAE-70E59EC9E409}"/>
              </a:ext>
            </a:extLst>
          </p:cNvPr>
          <p:cNvCxnSpPr>
            <a:cxnSpLocks/>
            <a:stCxn id="12" idx="7"/>
          </p:cNvCxnSpPr>
          <p:nvPr/>
        </p:nvCxnSpPr>
        <p:spPr>
          <a:xfrm flipV="1">
            <a:off x="4170568" y="2561040"/>
            <a:ext cx="616548" cy="5067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4F70BFB-1512-4F20-8D1B-5D098CF9381C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144738" y="2004591"/>
            <a:ext cx="577777" cy="4048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396BE56-3AEA-4289-A29C-18AB052A783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3176748" y="1941781"/>
            <a:ext cx="81203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19393F8-AE33-4F39-AEBB-2C2B1DD720C2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384969" y="2472213"/>
            <a:ext cx="1310788" cy="1927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AEC305C-0145-4BBB-B3E3-ED97309238FD}"/>
              </a:ext>
            </a:extLst>
          </p:cNvPr>
          <p:cNvCxnSpPr>
            <a:cxnSpLocks/>
          </p:cNvCxnSpPr>
          <p:nvPr/>
        </p:nvCxnSpPr>
        <p:spPr>
          <a:xfrm>
            <a:off x="2290118" y="1425844"/>
            <a:ext cx="723659" cy="2271673"/>
          </a:xfrm>
          <a:prstGeom prst="line">
            <a:avLst/>
          </a:prstGeom>
          <a:ln w="508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19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Steps of spectral clustering algorithm </a:t>
            </a:r>
          </a:p>
          <a:p>
            <a:r>
              <a:rPr lang="en-US" dirty="0">
                <a:latin typeface="+mn-lt"/>
              </a:rPr>
              <a:t>Construct the graph of the samples</a:t>
            </a:r>
          </a:p>
          <a:p>
            <a:pPr lvl="1"/>
            <a:r>
              <a:rPr lang="en-US" dirty="0">
                <a:latin typeface="+mn-lt"/>
              </a:rPr>
              <a:t>Fully connected graph </a:t>
            </a:r>
          </a:p>
          <a:p>
            <a:pPr lvl="1"/>
            <a:r>
              <a:rPr lang="en-US" dirty="0">
                <a:latin typeface="+mn-lt"/>
              </a:rPr>
              <a:t>K-nearest-neighbor graph </a:t>
            </a:r>
          </a:p>
          <a:p>
            <a:pPr lvl="1"/>
            <a:r>
              <a:rPr lang="en-US" dirty="0">
                <a:latin typeface="+mn-lt"/>
              </a:rPr>
              <a:t>For node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, node j can be a nearest neighbor, but the reverse need not be true  </a:t>
            </a:r>
          </a:p>
          <a:p>
            <a:pPr lvl="1"/>
            <a:r>
              <a:rPr lang="en-US" dirty="0">
                <a:latin typeface="+mn-lt"/>
              </a:rPr>
              <a:t>Or can use symmetric nearest neighbors  </a:t>
            </a:r>
          </a:p>
          <a:p>
            <a:r>
              <a:rPr lang="en-US" dirty="0">
                <a:latin typeface="+mn-lt"/>
              </a:rPr>
              <a:t> The edges are undirected and weighted  </a:t>
            </a:r>
          </a:p>
          <a:p>
            <a:pPr lvl="1"/>
            <a:r>
              <a:rPr lang="en-US" dirty="0">
                <a:latin typeface="+mn-lt"/>
              </a:rPr>
              <a:t>Weights are the similarity of between the samples     </a:t>
            </a:r>
          </a:p>
          <a:p>
            <a:r>
              <a:rPr lang="en-US" dirty="0">
                <a:latin typeface="+mn-lt"/>
              </a:rPr>
              <a:t>The weighted association matrix is constructed </a:t>
            </a:r>
          </a:p>
          <a:p>
            <a:pPr lvl="1"/>
            <a:r>
              <a:rPr lang="en-US" dirty="0">
                <a:latin typeface="+mn-lt"/>
              </a:rPr>
              <a:t>Full matrix for fully connected graph </a:t>
            </a:r>
          </a:p>
          <a:p>
            <a:pPr lvl="1"/>
            <a:r>
              <a:rPr lang="en-US" dirty="0">
                <a:latin typeface="+mn-lt"/>
              </a:rPr>
              <a:t>Sparse matrix for nearest-neighbor graph – faster algorithm! </a:t>
            </a:r>
          </a:p>
          <a:p>
            <a:pPr lvl="1"/>
            <a:r>
              <a:rPr lang="en-US" dirty="0">
                <a:latin typeface="+mn-lt"/>
              </a:rPr>
              <a:t>Need not be symmetric  </a:t>
            </a:r>
          </a:p>
        </p:txBody>
      </p:sp>
    </p:spTree>
    <p:extLst>
      <p:ext uri="{BB962C8B-B14F-4D97-AF65-F5344CB8AC3E}">
        <p14:creationId xmlns:p14="http://schemas.microsoft.com/office/powerpoint/2010/main" val="380493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Compute graph Laplacian  </a:t>
                </a:r>
              </a:p>
              <a:p>
                <a:r>
                  <a:rPr lang="en-US" dirty="0">
                    <a:latin typeface="+mn-lt"/>
                  </a:rPr>
                  <a:t>Several possible definitions of graph Laplacian  </a:t>
                </a:r>
              </a:p>
              <a:p>
                <a:r>
                  <a:rPr lang="en-US" dirty="0">
                    <a:latin typeface="+mn-lt"/>
                  </a:rPr>
                  <a:t>Starting with weighted association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+mn-lt"/>
                  </a:rPr>
                  <a:t>, compute the diagonal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latin typeface="+mn-lt"/>
                  </a:rPr>
                  <a:t> out degree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unnormalized graph Laplacian: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Alternatively, the normalized graph Laplacian: </a:t>
                </a:r>
              </a:p>
              <a:p>
                <a:pPr marL="0" indent="0">
                  <a:buNone/>
                </a:pPr>
                <a:endParaRPr lang="en-US" sz="1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 r="-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53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dirty="0">
                <a:latin typeface="+mn-lt"/>
              </a:rPr>
              <a:t>Can </a:t>
            </a:r>
            <a:r>
              <a:rPr lang="en-US" b="1" dirty="0">
                <a:latin typeface="+mn-lt"/>
              </a:rPr>
              <a:t>learn structure of data</a:t>
            </a:r>
          </a:p>
          <a:p>
            <a:r>
              <a:rPr lang="en-US" dirty="0">
                <a:latin typeface="+mn-lt"/>
              </a:rPr>
              <a:t>Structure is learned by determining </a:t>
            </a:r>
            <a:r>
              <a:rPr lang="en-US" b="1" dirty="0">
                <a:latin typeface="+mn-lt"/>
              </a:rPr>
              <a:t>association</a:t>
            </a:r>
            <a:r>
              <a:rPr lang="en-US" dirty="0">
                <a:latin typeface="+mn-lt"/>
              </a:rPr>
              <a:t> between cases</a:t>
            </a:r>
          </a:p>
          <a:p>
            <a:r>
              <a:rPr lang="en-US" dirty="0">
                <a:latin typeface="+mn-lt"/>
              </a:rPr>
              <a:t>Association based on </a:t>
            </a:r>
            <a:r>
              <a:rPr lang="en-US" b="1" dirty="0">
                <a:latin typeface="+mn-lt"/>
              </a:rPr>
              <a:t>measures of proximity, similarity</a:t>
            </a:r>
          </a:p>
          <a:p>
            <a:r>
              <a:rPr lang="en-US" dirty="0">
                <a:latin typeface="+mn-lt"/>
              </a:rPr>
              <a:t>Or,</a:t>
            </a:r>
            <a:r>
              <a:rPr lang="en-US" b="1" dirty="0">
                <a:latin typeface="+mn-lt"/>
              </a:rPr>
              <a:t> minimum distance or dissimilarity</a:t>
            </a:r>
            <a:endParaRPr lang="en-US" dirty="0">
              <a:latin typeface="+mn-lt"/>
            </a:endParaRP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Factor the graph Laplacian  </a:t>
                </a:r>
              </a:p>
              <a:p>
                <a:r>
                  <a:rPr lang="en-US" dirty="0">
                    <a:latin typeface="+mn-lt"/>
                  </a:rPr>
                  <a:t>Apply </a:t>
                </a:r>
                <a:r>
                  <a:rPr lang="en-US" dirty="0" err="1">
                    <a:latin typeface="+mn-lt"/>
                  </a:rPr>
                  <a:t>eigendecomposition</a:t>
                </a:r>
                <a:r>
                  <a:rPr lang="en-US" dirty="0">
                    <a:latin typeface="+mn-lt"/>
                  </a:rPr>
                  <a:t> to the graph Laplacian: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+mn-lt"/>
                  </a:rPr>
                  <a:t>For a single eigenvalue,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+mn-lt"/>
                  </a:rPr>
                  <a:t>, and eigenvector,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>
                    <a:latin typeface="+mn-lt"/>
                  </a:rPr>
                  <a:t>, we can write the relationship: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eigenvalues and eigenvectors of the graph Laplacian have some important properties (skipping proofs)   </a:t>
                </a:r>
              </a:p>
              <a:p>
                <a:pPr lvl="1"/>
                <a:r>
                  <a:rPr lang="en-US" dirty="0">
                    <a:latin typeface="+mn-lt"/>
                  </a:rPr>
                  <a:t>The row sum are zero,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𝑜𝑤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For a single graph component the smallest eigenvalue,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the corresponding eigenvector is all 1’,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1, 1, …, 1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22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Cut the graph using the graph Laplacian</a:t>
                </a:r>
              </a:p>
              <a:p>
                <a:r>
                  <a:rPr lang="en-US" dirty="0">
                    <a:latin typeface="+mn-lt"/>
                  </a:rPr>
                  <a:t>We want to cut the graph to minimize the sum of weights of the cuts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𝑐𝑜𝑚𝑝𝑜𝑛𝑒𝑛𝑡𝑠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node (sample)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+mn-lt"/>
                  </a:rPr>
                  <a:t> define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𝑔𝑟𝑜𝑢𝑝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𝑔𝑟𝑜𝑢𝑝</m:t>
                            </m:r>
                          </m:e>
                        </m:eqArr>
                      </m:e>
                    </m:d>
                  </m:oMath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We can rewrite the first relationship for a single cut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Rearranging terms and using matrix form we find: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64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Cut the graph and find clusters   </a:t>
                </a:r>
              </a:p>
              <a:p>
                <a:r>
                  <a:rPr lang="en-US" dirty="0">
                    <a:latin typeface="+mn-lt"/>
                  </a:rPr>
                  <a:t>This relation is in the form of an </a:t>
                </a:r>
                <a:r>
                  <a:rPr lang="en-US" dirty="0" err="1">
                    <a:latin typeface="+mn-lt"/>
                  </a:rPr>
                  <a:t>eigendecomposition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From this factorization,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are eigenvectors!</a:t>
                </a:r>
              </a:p>
              <a:p>
                <a:r>
                  <a:rPr lang="en-US" dirty="0">
                    <a:latin typeface="+mn-lt"/>
                  </a:rPr>
                  <a:t>The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defines cuts in the network 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clusters,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latin typeface="+mn-lt"/>
                  </a:rPr>
                  <a:t> cuts </a:t>
                </a:r>
              </a:p>
              <a:p>
                <a:pPr lvl="1"/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eigenvectors corresponding to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smallest nonzero eigenvalues  </a:t>
                </a:r>
              </a:p>
              <a:p>
                <a:pPr lvl="1"/>
                <a:r>
                  <a:rPr lang="en-US" dirty="0">
                    <a:latin typeface="+mn-lt"/>
                  </a:rPr>
                  <a:t>Apply clustering algorithm to the eigenvectors   </a:t>
                </a:r>
              </a:p>
              <a:p>
                <a:pPr lvl="1"/>
                <a:r>
                  <a:rPr lang="en-US" dirty="0">
                    <a:latin typeface="+mn-lt"/>
                  </a:rPr>
                  <a:t>For example; k-means applied to the eigenvectors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43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Spectral clustering </a:t>
            </a:r>
            <a:r>
              <a:rPr lang="en-US" dirty="0">
                <a:latin typeface="+mn-lt"/>
              </a:rPr>
              <a:t>is a graph-based state of the art clustering method</a:t>
            </a:r>
          </a:p>
          <a:p>
            <a:r>
              <a:rPr lang="en-US" dirty="0">
                <a:latin typeface="+mn-lt"/>
              </a:rPr>
              <a:t>Spectral clustering follows these steps: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Construct the association matrix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Compute the graph Laplacian from the association matrix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Factor the graph Laplacian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Partition the graph by k eigenvectors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Apply clustering algorithm to eigenvectors</a:t>
            </a:r>
          </a:p>
          <a:p>
            <a:r>
              <a:rPr lang="en-US" dirty="0">
                <a:latin typeface="+mn-lt"/>
              </a:rPr>
              <a:t>In summary, spectral clustering constructs clusters on the orthogonal projection of the Laplacian matrix   </a:t>
            </a:r>
          </a:p>
          <a:p>
            <a:endParaRPr lang="en-US" sz="2800" dirty="0">
              <a:latin typeface="+mn-lt"/>
            </a:endParaRP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For a rigorous introduction to spectral clustering see </a:t>
            </a:r>
            <a:r>
              <a:rPr lang="en-US" sz="2400" dirty="0">
                <a:latin typeface="+mn-lt"/>
                <a:hlinkClick r:id="rId3"/>
              </a:rPr>
              <a:t>this tutorial article by von </a:t>
            </a:r>
            <a:r>
              <a:rPr lang="en-US" sz="2400" dirty="0" err="1">
                <a:latin typeface="+mn-lt"/>
                <a:hlinkClick r:id="rId3"/>
              </a:rPr>
              <a:t>Luxburg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914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Unsupervised learning methods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69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088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and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9497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16" y="0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164584"/>
                  </p:ext>
                </p:extLst>
              </p:nvPr>
            </p:nvGraphicFramePr>
            <p:xfrm>
              <a:off x="386640" y="566515"/>
              <a:ext cx="11630025" cy="58609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Mini-batch high,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log(n)),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 to O(n</a:t>
                          </a:r>
                          <a:r>
                            <a:rPr lang="en-US" sz="2000" baseline="30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164584"/>
                  </p:ext>
                </p:extLst>
              </p:nvPr>
            </p:nvGraphicFramePr>
            <p:xfrm>
              <a:off x="386640" y="566515"/>
              <a:ext cx="11630025" cy="58609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1045083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69767" r="-868" b="-4029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505" t="-253913" r="-97077" b="-50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253913" r="-868" b="-50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log(n)),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 to O(n</a:t>
                          </a:r>
                          <a:r>
                            <a:rPr lang="en-US" sz="2000" baseline="30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446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Properties of unsupervised learning models</a:t>
            </a:r>
          </a:p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minimum distance between members of a cluster, a </a:t>
            </a:r>
            <a:r>
              <a:rPr lang="en-US" sz="2800" b="1" dirty="0">
                <a:latin typeface="+mn-lt"/>
              </a:rPr>
              <a:t>closeness</a:t>
            </a:r>
            <a:r>
              <a:rPr lang="en-US" sz="2800" dirty="0">
                <a:latin typeface="+mn-lt"/>
              </a:rPr>
              <a:t> </a:t>
            </a:r>
            <a:r>
              <a:rPr lang="en-US" sz="2800" b="1" dirty="0">
                <a:latin typeface="+mn-lt"/>
              </a:rPr>
              <a:t>property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maximum distance between clusters, a </a:t>
            </a:r>
            <a:r>
              <a:rPr lang="en-US" sz="2800" b="1" dirty="0">
                <a:latin typeface="+mn-lt"/>
              </a:rPr>
              <a:t>confidence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16413</TotalTime>
  <Words>5231</Words>
  <Application>Microsoft Office PowerPoint</Application>
  <PresentationFormat>Widescreen</PresentationFormat>
  <Paragraphs>863</Paragraphs>
  <Slides>87</Slides>
  <Notes>71</Notes>
  <HiddenSlides>8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87</vt:i4>
      </vt:variant>
    </vt:vector>
  </HeadingPairs>
  <TitlesOfParts>
    <vt:vector size="99" baseType="lpstr">
      <vt:lpstr>Arial</vt:lpstr>
      <vt:lpstr>Calibri</vt:lpstr>
      <vt:lpstr>Calibri Light</vt:lpstr>
      <vt:lpstr>Cambria Math</vt:lpstr>
      <vt:lpstr>Courier New</vt:lpstr>
      <vt:lpstr>Script MT Bold</vt:lpstr>
      <vt:lpstr>Segoe UI</vt:lpstr>
      <vt:lpstr>Segoe UI Light</vt:lpstr>
      <vt:lpstr>Symbol</vt:lpstr>
      <vt:lpstr>Wingdings</vt:lpstr>
      <vt:lpstr>Office Theme</vt:lpstr>
      <vt:lpstr>1_Office Theme</vt:lpstr>
      <vt:lpstr>CSCI E-96 Data Mining, Exploration and Discovery Introduction to Clustering Models</vt:lpstr>
      <vt:lpstr>Introduction to Data Mining with Unsupervised Clustering Models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Common Properties of Cluster Models</vt:lpstr>
      <vt:lpstr>Properties of Cluster Models</vt:lpstr>
      <vt:lpstr>Properties of Cluster Models</vt:lpstr>
      <vt:lpstr>Properties of Cluster Models</vt:lpstr>
      <vt:lpstr>Properties of Cluster Models</vt:lpstr>
      <vt:lpstr>Distance and Similarity Measures for Cluster Models</vt:lpstr>
      <vt:lpstr>Measuring distance or dissimilarity</vt:lpstr>
      <vt:lpstr>Measuring distance or dissimilarity</vt:lpstr>
      <vt:lpstr>Measuring distance or dissimilarity</vt:lpstr>
      <vt:lpstr>K-Means Clustering Models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Mini-Batch K-Means</vt:lpstr>
      <vt:lpstr>Mini-Batch K-Means</vt:lpstr>
      <vt:lpstr>Hierarchical Clustering Models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Agglomerative Clustering Example</vt:lpstr>
      <vt:lpstr>Hierarchical Clustering</vt:lpstr>
      <vt:lpstr>Hierarchical Clustering</vt:lpstr>
      <vt:lpstr>Evaluating Hierarchical Clustering</vt:lpstr>
      <vt:lpstr>Evaluating Hierarchical Clustering</vt:lpstr>
      <vt:lpstr>Clustering in High Dimensions and The Curse of Dimensionality!</vt:lpstr>
      <vt:lpstr>What Could Possibly Go Wrong? Curse of Dimensionality!</vt:lpstr>
      <vt:lpstr>What Could Possibly Go Wrong? Curse of Dimensionality</vt:lpstr>
      <vt:lpstr>What Could Possibly Go Wrong? Curse of Dimensionality</vt:lpstr>
      <vt:lpstr>Graph-Based Clustering Models</vt:lpstr>
      <vt:lpstr>Graph Based Clustering Models </vt:lpstr>
      <vt:lpstr>Affinity Clustering </vt:lpstr>
      <vt:lpstr>Affinity Clustering </vt:lpstr>
      <vt:lpstr>Affinity Clustering </vt:lpstr>
      <vt:lpstr>Affinity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Review of Eigenvalues and Eigenvectors </vt:lpstr>
      <vt:lpstr>Review of Eigenvalues and Eigenvectors</vt:lpstr>
      <vt:lpstr>Review of Eigenvalues and Eigenvectors</vt:lpstr>
      <vt:lpstr>Review of Eigenvalues</vt:lpstr>
      <vt:lpstr>Review of Eigenvalues and Eigenvectors</vt:lpstr>
      <vt:lpstr>Review of Eigenvalues and Eigenvectors</vt:lpstr>
      <vt:lpstr>Review of Eigenvalues and Eigenvectors</vt:lpstr>
      <vt:lpstr>Spectral Clustering </vt:lpstr>
      <vt:lpstr>Spectral Clustering </vt:lpstr>
      <vt:lpstr>Spectral Clustering </vt:lpstr>
      <vt:lpstr>Spectral Clustering </vt:lpstr>
      <vt:lpstr>Spectral Clustering </vt:lpstr>
      <vt:lpstr>Spectral Clustering </vt:lpstr>
      <vt:lpstr>Spectral Clustering 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711</cp:revision>
  <dcterms:created xsi:type="dcterms:W3CDTF">2020-07-25T22:15:22Z</dcterms:created>
  <dcterms:modified xsi:type="dcterms:W3CDTF">2023-03-28T20:32:58Z</dcterms:modified>
</cp:coreProperties>
</file>