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327" r:id="rId3"/>
    <p:sldId id="279" r:id="rId4"/>
    <p:sldId id="313" r:id="rId5"/>
    <p:sldId id="314" r:id="rId6"/>
    <p:sldId id="331" r:id="rId7"/>
    <p:sldId id="307" r:id="rId8"/>
    <p:sldId id="278" r:id="rId9"/>
    <p:sldId id="277" r:id="rId10"/>
    <p:sldId id="316" r:id="rId11"/>
    <p:sldId id="317" r:id="rId12"/>
    <p:sldId id="320" r:id="rId13"/>
    <p:sldId id="315" r:id="rId14"/>
    <p:sldId id="319" r:id="rId15"/>
    <p:sldId id="321" r:id="rId16"/>
    <p:sldId id="322" r:id="rId17"/>
    <p:sldId id="323" r:id="rId18"/>
    <p:sldId id="324" r:id="rId19"/>
    <p:sldId id="268" r:id="rId20"/>
    <p:sldId id="260" r:id="rId21"/>
    <p:sldId id="325" r:id="rId22"/>
    <p:sldId id="326" r:id="rId23"/>
    <p:sldId id="263" r:id="rId24"/>
    <p:sldId id="329" r:id="rId25"/>
    <p:sldId id="332" r:id="rId26"/>
    <p:sldId id="330" r:id="rId27"/>
    <p:sldId id="276" r:id="rId28"/>
    <p:sldId id="281" r:id="rId29"/>
    <p:sldId id="282" r:id="rId30"/>
    <p:sldId id="259" r:id="rId31"/>
    <p:sldId id="288" r:id="rId32"/>
    <p:sldId id="304" r:id="rId33"/>
    <p:sldId id="284" r:id="rId34"/>
    <p:sldId id="286" r:id="rId35"/>
    <p:sldId id="305" r:id="rId36"/>
    <p:sldId id="312" r:id="rId37"/>
    <p:sldId id="289" r:id="rId38"/>
    <p:sldId id="306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300" r:id="rId47"/>
    <p:sldId id="298" r:id="rId48"/>
    <p:sldId id="301" r:id="rId49"/>
    <p:sldId id="302" r:id="rId50"/>
    <p:sldId id="303" r:id="rId51"/>
    <p:sldId id="308" r:id="rId52"/>
    <p:sldId id="309" r:id="rId53"/>
    <p:sldId id="310" r:id="rId54"/>
    <p:sldId id="311" r:id="rId55"/>
    <p:sldId id="328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174" autoAdjust="0"/>
    <p:restoredTop sz="94106" autoAdjust="0"/>
  </p:normalViewPr>
  <p:slideViewPr>
    <p:cSldViewPr snapToGrid="0">
      <p:cViewPr varScale="1">
        <p:scale>
          <a:sx n="64" d="100"/>
          <a:sy n="64" d="100"/>
        </p:scale>
        <p:origin x="46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9456C-CD53-4A7A-A160-E9C9A568A7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F81EB4-6CCA-4130-8A22-78B4E9FB7D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EED50-6B88-4AEF-AAEE-7354385DA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B3E68-433F-4F17-A860-C81BAE892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C8B22-06FE-43D1-AA6B-E8A7F7275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991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E1B0C-ADC4-4D5B-BD35-7FF6DA688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0878D1-F683-4992-A741-6D088E698E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7B540-E0EC-4E10-B84B-7135B61F2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9183F-A27F-4DF8-BC75-365A701E8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95F31-8691-4618-9DED-CAB0DC991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366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7E5A1D-9DBF-45B1-8B19-69BEB26624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E710A0-0952-49B0-B912-4BE2E5817F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81922-0EA4-47DE-B72F-9C683DF60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15BA6-3360-497F-B8FE-BCC285B0E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0E7E4E-4A93-42E2-8E85-5B1BED903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534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54323-E7C5-43B7-8E83-0382CAF51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365C7-D4A3-445C-B8EA-6A8A6C264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E01D9-3C05-45A6-8AE3-981B0CD67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FD7CA-88EC-4638-96B7-002D06897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5F07A-DE8A-483D-9369-B5A8149F7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287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AA01C-E450-4C9F-AE8D-1A085729E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439D9C-F86D-4496-9862-DCB41F0DE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86E59-8337-4EFD-8222-A85DA0DEF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F0D25-5DA4-42CF-A656-4E02B6802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6E75F-D18B-4389-9CB2-16182DB9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493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6C7BC-CA92-4066-B435-64275339A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85DB8-3FB6-4932-90FC-75EBA95838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489F89-B3E0-4678-BAE2-6099F8AEA1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86EA69-768D-488D-9DFF-6856D15D9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B67E0C-5C02-4009-9814-E9CF400B7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55E63D-EAC6-4C0E-BFCF-A4C916C64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77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0C45B-E84C-42A8-9800-81A80AC2B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9F7A06-6A0F-4E27-8F30-7C85CE88E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306719-FA76-4F6D-B74F-9DCC4FB387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460B46-76A2-4CFB-A315-D89CC0E44D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399308-315C-455C-81D9-CE6A133FCF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DB93A1-9C9F-4B68-855B-4E7D67CD6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9D2CB0-6F9A-4BDC-AF77-02C99696B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6BD551-7755-417C-88A5-26BF4F0D3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145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6CB7B-8CF4-4CE3-9017-C752612D0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F7ED45-7FCC-4BE8-810F-01E35B7A3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8FAEBF-E9A6-40D1-AE8B-1E24AFB07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45F77B-9FBB-483C-AEE6-EAFC03D25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014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B0CC6E-AF13-4AC6-8BF7-83A793A03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641C00-450D-4A37-A635-9BA76B012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3E9E5F-DBB6-4B5C-AD31-1A2EC2914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672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8776E-8E79-4345-BB4B-6931B0136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CA28B-3709-4CC1-8A7D-72EBB3746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61202B-2205-43FF-A4D5-6630BD3211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778622-2769-4A44-AB53-F30384EDA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B24495-05FE-414F-AB02-7EAC3B9A9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0FD4CD-6183-436F-9C79-F067509FB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317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3F6E7-5C18-4556-897E-CFF07301C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DA2D99-8C5A-4438-BB8F-791EE6662B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43878-34CA-454A-9220-6AE3EC2A08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C80470-F771-4D7E-8DCC-BFB3C6D18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42A2A4-8314-4476-B0D8-CDD232A55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9785C8-CF21-429E-9DB0-795456264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42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434D26-D5AC-4B4D-A51D-7360DDE58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22B9FE-ED87-47A6-A310-FB4153637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13BCA-15D0-4452-BBC9-47DDAAE0F5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E7E77-FE47-445E-A4A9-C9AC534D337D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D29FE-2993-49FF-A560-F7A5565B4F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F0E166-F9DB-4446-8B8A-8B24480F0D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24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Katz_centrality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0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acm.acm.org/magazines/2021/2/250085-a-review-of-the-semantic-web-field/fulltext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619" y="695131"/>
            <a:ext cx="11016761" cy="297377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Exploration and Discovery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Web Search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835092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950" y="461981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636C8FC-9C07-4DFA-B141-EBF94D41D6A9}"/>
              </a:ext>
            </a:extLst>
          </p:cNvPr>
          <p:cNvSpPr txBox="1">
            <a:spLocks/>
          </p:cNvSpPr>
          <p:nvPr/>
        </p:nvSpPr>
        <p:spPr>
          <a:xfrm>
            <a:off x="1524000" y="6363896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Copyright 2021, 2022, 2023, Stephen F Elston. All rights reserved.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Graph Theory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6379"/>
            <a:ext cx="10515600" cy="85681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Undirected graphs</a:t>
            </a:r>
            <a:r>
              <a:rPr lang="en-US" dirty="0"/>
              <a:t> are constructed from </a:t>
            </a:r>
            <a:r>
              <a:rPr lang="en-US" b="1" dirty="0"/>
              <a:t>nodes</a:t>
            </a:r>
            <a:r>
              <a:rPr lang="en-US" dirty="0"/>
              <a:t> or </a:t>
            </a:r>
            <a:r>
              <a:rPr lang="en-US" b="1" dirty="0"/>
              <a:t>vertices</a:t>
            </a:r>
            <a:r>
              <a:rPr lang="en-US" dirty="0"/>
              <a:t> connected by </a:t>
            </a:r>
            <a:r>
              <a:rPr lang="en-US" b="1" dirty="0"/>
              <a:t>edges </a:t>
            </a:r>
            <a:r>
              <a:rPr lang="en-US" dirty="0"/>
              <a:t>or</a:t>
            </a:r>
            <a:r>
              <a:rPr lang="en-US" b="1" dirty="0"/>
              <a:t> links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9D1B286-A50E-29BB-C7D7-B06A74DE055B}"/>
              </a:ext>
            </a:extLst>
          </p:cNvPr>
          <p:cNvSpPr txBox="1">
            <a:spLocks/>
          </p:cNvSpPr>
          <p:nvPr/>
        </p:nvSpPr>
        <p:spPr>
          <a:xfrm>
            <a:off x="848995" y="2003196"/>
            <a:ext cx="6449672" cy="4437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Example: Undirected graph between people in a social media network  </a:t>
            </a:r>
          </a:p>
          <a:p>
            <a:r>
              <a:rPr lang="en-US" b="1" dirty="0"/>
              <a:t>Nodes</a:t>
            </a:r>
            <a:r>
              <a:rPr lang="en-US" dirty="0"/>
              <a:t> are the people</a:t>
            </a:r>
          </a:p>
          <a:p>
            <a:r>
              <a:rPr lang="en-US" b="1" dirty="0"/>
              <a:t>Edges</a:t>
            </a:r>
            <a:r>
              <a:rPr lang="en-US" dirty="0"/>
              <a:t> are the connections between nodes</a:t>
            </a:r>
          </a:p>
          <a:p>
            <a:r>
              <a:rPr lang="en-US" dirty="0"/>
              <a:t>Undirected edges are </a:t>
            </a:r>
            <a:r>
              <a:rPr lang="en-US" b="1" dirty="0"/>
              <a:t>symmetric</a:t>
            </a:r>
            <a:r>
              <a:rPr lang="en-US" dirty="0"/>
              <a:t> or </a:t>
            </a:r>
            <a:r>
              <a:rPr lang="en-US" b="1" dirty="0"/>
              <a:t>bidirectional</a:t>
            </a:r>
            <a:r>
              <a:rPr lang="en-US" dirty="0"/>
              <a:t>; e.g. Bob knows Gigi and Gigi knows Bob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A471341-5FEB-82C2-9469-65303EEFB2CC}"/>
              </a:ext>
            </a:extLst>
          </p:cNvPr>
          <p:cNvSpPr/>
          <p:nvPr/>
        </p:nvSpPr>
        <p:spPr>
          <a:xfrm>
            <a:off x="8000237" y="2440873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Bob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6D8232-0A3F-67A8-98DA-406FFAD14F7D}"/>
              </a:ext>
            </a:extLst>
          </p:cNvPr>
          <p:cNvSpPr/>
          <p:nvPr/>
        </p:nvSpPr>
        <p:spPr>
          <a:xfrm>
            <a:off x="9775919" y="2095344"/>
            <a:ext cx="996778" cy="95705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Raj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D29C6E-C7F0-44AA-65C5-1435927DC9EC}"/>
              </a:ext>
            </a:extLst>
          </p:cNvPr>
          <p:cNvSpPr/>
          <p:nvPr/>
        </p:nvSpPr>
        <p:spPr>
          <a:xfrm>
            <a:off x="8722643" y="4455692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Mary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00CE6E5-2E51-DA2F-2354-011F21458123}"/>
              </a:ext>
            </a:extLst>
          </p:cNvPr>
          <p:cNvSpPr/>
          <p:nvPr/>
        </p:nvSpPr>
        <p:spPr>
          <a:xfrm>
            <a:off x="9285727" y="3378204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Gigi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015839D-CEF0-5DC5-C3C1-0303BF18F0F3}"/>
              </a:ext>
            </a:extLst>
          </p:cNvPr>
          <p:cNvSpPr/>
          <p:nvPr/>
        </p:nvSpPr>
        <p:spPr>
          <a:xfrm>
            <a:off x="10674946" y="3403935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Asan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0FF0E3-2F88-3699-999D-6A863C20BA86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 flipV="1">
            <a:off x="9053513" y="2573870"/>
            <a:ext cx="722406" cy="34552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E66A233-C1CD-1A6A-D06D-FCBE3ADEAC79}"/>
              </a:ext>
            </a:extLst>
          </p:cNvPr>
          <p:cNvCxnSpPr>
            <a:cxnSpLocks/>
            <a:stCxn id="9" idx="7"/>
            <a:endCxn id="6" idx="4"/>
          </p:cNvCxnSpPr>
          <p:nvPr/>
        </p:nvCxnSpPr>
        <p:spPr>
          <a:xfrm flipV="1">
            <a:off x="10184754" y="3052395"/>
            <a:ext cx="89554" cy="4659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C3C4BD6-CA82-0C61-F0F2-B5A617A473D2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>
            <a:off x="10339003" y="3856730"/>
            <a:ext cx="335943" cy="2573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D259FBE-FF43-741B-88D6-584B3BC3AB2A}"/>
              </a:ext>
            </a:extLst>
          </p:cNvPr>
          <p:cNvCxnSpPr>
            <a:cxnSpLocks/>
            <a:stCxn id="7" idx="7"/>
            <a:endCxn id="9" idx="4"/>
          </p:cNvCxnSpPr>
          <p:nvPr/>
        </p:nvCxnSpPr>
        <p:spPr>
          <a:xfrm flipV="1">
            <a:off x="9621670" y="4335256"/>
            <a:ext cx="190695" cy="2605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C67E1D8-B2B4-B696-CAC2-BF943F44B9FC}"/>
              </a:ext>
            </a:extLst>
          </p:cNvPr>
          <p:cNvCxnSpPr>
            <a:cxnSpLocks/>
            <a:stCxn id="7" idx="1"/>
            <a:endCxn id="5" idx="4"/>
          </p:cNvCxnSpPr>
          <p:nvPr/>
        </p:nvCxnSpPr>
        <p:spPr>
          <a:xfrm flipH="1" flipV="1">
            <a:off x="8526875" y="3397925"/>
            <a:ext cx="350017" cy="11979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3E1252F-3CF3-8812-5A09-45CB63C0903A}"/>
              </a:ext>
            </a:extLst>
          </p:cNvPr>
          <p:cNvCxnSpPr>
            <a:cxnSpLocks/>
            <a:stCxn id="9" idx="1"/>
            <a:endCxn id="5" idx="5"/>
          </p:cNvCxnSpPr>
          <p:nvPr/>
        </p:nvCxnSpPr>
        <p:spPr>
          <a:xfrm flipH="1" flipV="1">
            <a:off x="8899264" y="3257768"/>
            <a:ext cx="540712" cy="2605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0650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Graph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6379"/>
            <a:ext cx="10515600" cy="85681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Undirected graphs</a:t>
            </a:r>
            <a:r>
              <a:rPr lang="en-US" dirty="0"/>
              <a:t> are constructed from </a:t>
            </a:r>
            <a:r>
              <a:rPr lang="en-US" b="1" dirty="0"/>
              <a:t>nodes</a:t>
            </a:r>
            <a:r>
              <a:rPr lang="en-US" dirty="0"/>
              <a:t> or </a:t>
            </a:r>
            <a:r>
              <a:rPr lang="en-US" b="1" dirty="0"/>
              <a:t>vertices</a:t>
            </a:r>
            <a:r>
              <a:rPr lang="en-US" dirty="0"/>
              <a:t> connected by </a:t>
            </a:r>
            <a:r>
              <a:rPr lang="en-US" b="1" dirty="0"/>
              <a:t>edges </a:t>
            </a:r>
            <a:r>
              <a:rPr lang="en-US" dirty="0"/>
              <a:t>or</a:t>
            </a:r>
            <a:r>
              <a:rPr lang="en-US" b="1" dirty="0"/>
              <a:t> links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2010248"/>
                <a:ext cx="8027643" cy="443743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Networks are represented by an </a:t>
                </a:r>
                <a:r>
                  <a:rPr lang="en-US" b="1" dirty="0"/>
                  <a:t>adjacency matrix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Example; for row and column order [</a:t>
                </a:r>
                <a:r>
                  <a:rPr lang="en-US" dirty="0" err="1"/>
                  <a:t>Bob,Raj,Gigi,Asan,Mary</a:t>
                </a:r>
                <a:r>
                  <a:rPr lang="en-US" dirty="0"/>
                  <a:t>]: </a:t>
                </a:r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Edge from nodes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encoded as 1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Adjacency matrix is </a:t>
                </a:r>
                <a:r>
                  <a:rPr lang="en-US" b="1" dirty="0"/>
                  <a:t>symmetric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010248"/>
                <a:ext cx="8027643" cy="4437431"/>
              </a:xfrm>
              <a:prstGeom prst="rect">
                <a:avLst/>
              </a:prstGeom>
              <a:blipFill>
                <a:blip r:embed="rId2"/>
                <a:stretch>
                  <a:fillRect l="-1596" t="-3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FA471341-5FEB-82C2-9469-65303EEFB2CC}"/>
              </a:ext>
            </a:extLst>
          </p:cNvPr>
          <p:cNvSpPr/>
          <p:nvPr/>
        </p:nvSpPr>
        <p:spPr>
          <a:xfrm>
            <a:off x="9145593" y="2440873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Bob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6D8232-0A3F-67A8-98DA-406FFAD14F7D}"/>
              </a:ext>
            </a:extLst>
          </p:cNvPr>
          <p:cNvSpPr/>
          <p:nvPr/>
        </p:nvSpPr>
        <p:spPr>
          <a:xfrm>
            <a:off x="10921275" y="2095344"/>
            <a:ext cx="996778" cy="95705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Raj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D29C6E-C7F0-44AA-65C5-1435927DC9EC}"/>
              </a:ext>
            </a:extLst>
          </p:cNvPr>
          <p:cNvSpPr/>
          <p:nvPr/>
        </p:nvSpPr>
        <p:spPr>
          <a:xfrm>
            <a:off x="9129747" y="3736294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Mary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00CE6E5-2E51-DA2F-2354-011F21458123}"/>
              </a:ext>
            </a:extLst>
          </p:cNvPr>
          <p:cNvSpPr/>
          <p:nvPr/>
        </p:nvSpPr>
        <p:spPr>
          <a:xfrm>
            <a:off x="10431083" y="3378204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Gigi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015839D-CEF0-5DC5-C3C1-0303BF18F0F3}"/>
              </a:ext>
            </a:extLst>
          </p:cNvPr>
          <p:cNvSpPr/>
          <p:nvPr/>
        </p:nvSpPr>
        <p:spPr>
          <a:xfrm>
            <a:off x="10431083" y="4693346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Asan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0FF0E3-2F88-3699-999D-6A863C20BA86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 flipV="1">
            <a:off x="10198869" y="2573870"/>
            <a:ext cx="722406" cy="34552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E66A233-C1CD-1A6A-D06D-FCBE3ADEAC79}"/>
              </a:ext>
            </a:extLst>
          </p:cNvPr>
          <p:cNvCxnSpPr>
            <a:cxnSpLocks/>
            <a:stCxn id="9" idx="7"/>
            <a:endCxn id="6" idx="4"/>
          </p:cNvCxnSpPr>
          <p:nvPr/>
        </p:nvCxnSpPr>
        <p:spPr>
          <a:xfrm flipV="1">
            <a:off x="11330110" y="3052395"/>
            <a:ext cx="89554" cy="4659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C3C4BD6-CA82-0C61-F0F2-B5A617A473D2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10957721" y="4335256"/>
            <a:ext cx="0" cy="35809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D259FBE-FF43-741B-88D6-584B3BC3AB2A}"/>
              </a:ext>
            </a:extLst>
          </p:cNvPr>
          <p:cNvCxnSpPr>
            <a:cxnSpLocks/>
            <a:stCxn id="7" idx="6"/>
            <a:endCxn id="9" idx="3"/>
          </p:cNvCxnSpPr>
          <p:nvPr/>
        </p:nvCxnSpPr>
        <p:spPr>
          <a:xfrm flipV="1">
            <a:off x="10183023" y="4195099"/>
            <a:ext cx="402309" cy="1972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C67E1D8-B2B4-B696-CAC2-BF943F44B9FC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flipV="1">
            <a:off x="9656385" y="3397925"/>
            <a:ext cx="15846" cy="3383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3E1252F-3CF3-8812-5A09-45CB63C0903A}"/>
              </a:ext>
            </a:extLst>
          </p:cNvPr>
          <p:cNvCxnSpPr>
            <a:cxnSpLocks/>
            <a:stCxn id="9" idx="1"/>
            <a:endCxn id="5" idx="5"/>
          </p:cNvCxnSpPr>
          <p:nvPr/>
        </p:nvCxnSpPr>
        <p:spPr>
          <a:xfrm flipH="1" flipV="1">
            <a:off x="10044620" y="3257768"/>
            <a:ext cx="540712" cy="2605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7186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Graph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6379"/>
            <a:ext cx="10515600" cy="85681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Undirected graphs</a:t>
            </a:r>
            <a:r>
              <a:rPr lang="en-US" dirty="0"/>
              <a:t> are constructed from </a:t>
            </a:r>
            <a:r>
              <a:rPr lang="en-US" b="1" dirty="0"/>
              <a:t>nodes</a:t>
            </a:r>
            <a:r>
              <a:rPr lang="en-US" dirty="0"/>
              <a:t> or </a:t>
            </a:r>
            <a:r>
              <a:rPr lang="en-US" b="1" dirty="0"/>
              <a:t>vertices</a:t>
            </a:r>
            <a:r>
              <a:rPr lang="en-US" dirty="0"/>
              <a:t> connected by </a:t>
            </a:r>
            <a:r>
              <a:rPr lang="en-US" b="1" dirty="0"/>
              <a:t>edges </a:t>
            </a:r>
            <a:r>
              <a:rPr lang="en-US" dirty="0"/>
              <a:t>or</a:t>
            </a:r>
            <a:r>
              <a:rPr lang="en-US" b="1" dirty="0"/>
              <a:t> links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976383"/>
                <a:ext cx="8027643" cy="443743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Networks are represented by an </a:t>
                </a:r>
                <a:r>
                  <a:rPr lang="en-US" b="1" dirty="0"/>
                  <a:t>adjacency matrix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Number of edges connected to a node is </a:t>
                </a:r>
                <a:r>
                  <a:rPr lang="en-US" b="1" dirty="0"/>
                  <a:t>degree,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Since adjacency matrix is symmetric, degree or a node is the sum along rows or columns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76383"/>
                <a:ext cx="8027643" cy="4437431"/>
              </a:xfrm>
              <a:prstGeom prst="rect">
                <a:avLst/>
              </a:prstGeom>
              <a:blipFill>
                <a:blip r:embed="rId2"/>
                <a:stretch>
                  <a:fillRect l="-1368" t="-2060" r="-1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FA471341-5FEB-82C2-9469-65303EEFB2CC}"/>
              </a:ext>
            </a:extLst>
          </p:cNvPr>
          <p:cNvSpPr/>
          <p:nvPr/>
        </p:nvSpPr>
        <p:spPr>
          <a:xfrm>
            <a:off x="9145593" y="2440873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Bob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6D8232-0A3F-67A8-98DA-406FFAD14F7D}"/>
              </a:ext>
            </a:extLst>
          </p:cNvPr>
          <p:cNvSpPr/>
          <p:nvPr/>
        </p:nvSpPr>
        <p:spPr>
          <a:xfrm>
            <a:off x="10921275" y="2095344"/>
            <a:ext cx="996778" cy="95705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Raj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D29C6E-C7F0-44AA-65C5-1435927DC9EC}"/>
              </a:ext>
            </a:extLst>
          </p:cNvPr>
          <p:cNvSpPr/>
          <p:nvPr/>
        </p:nvSpPr>
        <p:spPr>
          <a:xfrm>
            <a:off x="9129747" y="3736294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Mary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00CE6E5-2E51-DA2F-2354-011F21458123}"/>
              </a:ext>
            </a:extLst>
          </p:cNvPr>
          <p:cNvSpPr/>
          <p:nvPr/>
        </p:nvSpPr>
        <p:spPr>
          <a:xfrm>
            <a:off x="10431083" y="3378204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Gigi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015839D-CEF0-5DC5-C3C1-0303BF18F0F3}"/>
              </a:ext>
            </a:extLst>
          </p:cNvPr>
          <p:cNvSpPr/>
          <p:nvPr/>
        </p:nvSpPr>
        <p:spPr>
          <a:xfrm>
            <a:off x="10431083" y="4693346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Asan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0FF0E3-2F88-3699-999D-6A863C20BA86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 flipV="1">
            <a:off x="10198869" y="2573870"/>
            <a:ext cx="722406" cy="34552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E66A233-C1CD-1A6A-D06D-FCBE3ADEAC79}"/>
              </a:ext>
            </a:extLst>
          </p:cNvPr>
          <p:cNvCxnSpPr>
            <a:cxnSpLocks/>
            <a:stCxn id="9" idx="7"/>
            <a:endCxn id="6" idx="4"/>
          </p:cNvCxnSpPr>
          <p:nvPr/>
        </p:nvCxnSpPr>
        <p:spPr>
          <a:xfrm flipV="1">
            <a:off x="11330110" y="3052395"/>
            <a:ext cx="89554" cy="4659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C3C4BD6-CA82-0C61-F0F2-B5A617A473D2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10957721" y="4335256"/>
            <a:ext cx="0" cy="35809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D259FBE-FF43-741B-88D6-584B3BC3AB2A}"/>
              </a:ext>
            </a:extLst>
          </p:cNvPr>
          <p:cNvCxnSpPr>
            <a:cxnSpLocks/>
            <a:stCxn id="7" idx="6"/>
            <a:endCxn id="9" idx="3"/>
          </p:cNvCxnSpPr>
          <p:nvPr/>
        </p:nvCxnSpPr>
        <p:spPr>
          <a:xfrm flipV="1">
            <a:off x="10183023" y="4195099"/>
            <a:ext cx="402309" cy="1972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C67E1D8-B2B4-B696-CAC2-BF943F44B9FC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flipV="1">
            <a:off x="9656385" y="3397925"/>
            <a:ext cx="15846" cy="3383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3E1252F-3CF3-8812-5A09-45CB63C0903A}"/>
              </a:ext>
            </a:extLst>
          </p:cNvPr>
          <p:cNvCxnSpPr>
            <a:cxnSpLocks/>
            <a:stCxn id="9" idx="1"/>
            <a:endCxn id="5" idx="5"/>
          </p:cNvCxnSpPr>
          <p:nvPr/>
        </p:nvCxnSpPr>
        <p:spPr>
          <a:xfrm flipH="1" flipV="1">
            <a:off x="10044620" y="3257768"/>
            <a:ext cx="540712" cy="2605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246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Graph Theory Terminology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C502E2-3889-41D4-9A2E-D8C04ADE51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46379"/>
                <a:ext cx="10515600" cy="549592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Directed graphs</a:t>
                </a:r>
                <a:r>
                  <a:rPr lang="en-US" dirty="0"/>
                  <a:t> are constructed from </a:t>
                </a:r>
                <a:r>
                  <a:rPr lang="en-US" b="1" dirty="0"/>
                  <a:t>nodes</a:t>
                </a:r>
                <a:r>
                  <a:rPr lang="en-US" dirty="0"/>
                  <a:t> or </a:t>
                </a:r>
                <a:r>
                  <a:rPr lang="en-US" b="1" dirty="0"/>
                  <a:t>vertices</a:t>
                </a:r>
                <a:r>
                  <a:rPr lang="en-US" dirty="0"/>
                  <a:t> connected by </a:t>
                </a:r>
                <a:r>
                  <a:rPr lang="en-US" b="1" dirty="0"/>
                  <a:t>edges </a:t>
                </a:r>
                <a:r>
                  <a:rPr lang="en-US" dirty="0"/>
                  <a:t>or</a:t>
                </a:r>
                <a:r>
                  <a:rPr lang="en-US" b="1" dirty="0"/>
                  <a:t> links</a:t>
                </a:r>
              </a:p>
              <a:p>
                <a:r>
                  <a:rPr lang="en-US" dirty="0"/>
                  <a:t>A</a:t>
                </a:r>
                <a:r>
                  <a:rPr lang="en-US" b="1" dirty="0"/>
                  <a:t> directed edge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dirty="0"/>
                  <a:t>, connects from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to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b="1" dirty="0"/>
              </a:p>
              <a:p>
                <a:r>
                  <a:rPr lang="en-US" dirty="0"/>
                  <a:t>Directed edge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dirty="0"/>
                  <a:t> does not connect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to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Can have directed edge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dirty="0"/>
                  <a:t> between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to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  <a:p>
                <a:r>
                  <a:rPr lang="en-US" dirty="0"/>
                  <a:t>A </a:t>
                </a:r>
                <a:r>
                  <a:rPr lang="en-US" b="1" dirty="0"/>
                  <a:t>self loop </a:t>
                </a:r>
                <a:r>
                  <a:rPr lang="en-US" dirty="0"/>
                  <a:t>can be defined as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dirty="0"/>
                  <a:t> where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links to itself – can lead to modeling problems</a:t>
                </a:r>
              </a:p>
              <a:p>
                <a:r>
                  <a:rPr lang="en-US" dirty="0"/>
                  <a:t>Example: the world wide web – a page linked to another page need not have a connection from the other page  </a:t>
                </a:r>
              </a:p>
              <a:p>
                <a:r>
                  <a:rPr lang="en-US" dirty="0"/>
                  <a:t>Example: On Twitter a person can follow someone else, but the other person may not followed them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C502E2-3889-41D4-9A2E-D8C04ADE51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46379"/>
                <a:ext cx="10515600" cy="5495926"/>
              </a:xfrm>
              <a:blipFill>
                <a:blip r:embed="rId2"/>
                <a:stretch>
                  <a:fillRect l="-1217" t="-2439" r="-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942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Graph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6379"/>
            <a:ext cx="10515600" cy="85681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Directed graphs</a:t>
            </a:r>
            <a:r>
              <a:rPr lang="en-US" dirty="0"/>
              <a:t> are constructed from </a:t>
            </a:r>
            <a:r>
              <a:rPr lang="en-US" b="1" dirty="0"/>
              <a:t>nodes</a:t>
            </a:r>
            <a:r>
              <a:rPr lang="en-US" dirty="0"/>
              <a:t> or </a:t>
            </a:r>
            <a:r>
              <a:rPr lang="en-US" b="1" dirty="0"/>
              <a:t>vertices</a:t>
            </a:r>
            <a:r>
              <a:rPr lang="en-US" dirty="0"/>
              <a:t> connected by </a:t>
            </a:r>
            <a:r>
              <a:rPr lang="en-US" b="1" dirty="0"/>
              <a:t>directed edges </a:t>
            </a:r>
            <a:r>
              <a:rPr lang="en-US" dirty="0"/>
              <a:t>or</a:t>
            </a:r>
            <a:r>
              <a:rPr lang="en-US" b="1" dirty="0"/>
              <a:t> links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976383"/>
                <a:ext cx="8027643" cy="47951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Networks are represented by an </a:t>
                </a:r>
                <a:r>
                  <a:rPr lang="en-US" b="1" dirty="0"/>
                  <a:t>adjacency matrix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Example; for small Twitter network for row and column order [</a:t>
                </a:r>
                <a:r>
                  <a:rPr lang="en-US" dirty="0" err="1"/>
                  <a:t>Bob,Raj,Gigi,Asan,Mary</a:t>
                </a:r>
                <a:r>
                  <a:rPr lang="en-US" dirty="0"/>
                  <a:t>]: </a:t>
                </a:r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𝑖𝑓𝑓</m:t>
                    </m:r>
                  </m:oMath>
                </a14:m>
                <a:r>
                  <a:rPr lang="en-US" dirty="0"/>
                  <a:t> directed edge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Directed adjacency matrix is </a:t>
                </a:r>
                <a:r>
                  <a:rPr lang="en-US" b="1" dirty="0"/>
                  <a:t>asymmetric</a:t>
                </a:r>
                <a:r>
                  <a:rPr lang="en-US" dirty="0"/>
                  <a:t> since generally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76383"/>
                <a:ext cx="8027643" cy="4795120"/>
              </a:xfrm>
              <a:prstGeom prst="rect">
                <a:avLst/>
              </a:prstGeom>
              <a:blipFill>
                <a:blip r:embed="rId2"/>
                <a:stretch>
                  <a:fillRect l="-1596" t="-27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FA471341-5FEB-82C2-9469-65303EEFB2CC}"/>
              </a:ext>
            </a:extLst>
          </p:cNvPr>
          <p:cNvSpPr/>
          <p:nvPr/>
        </p:nvSpPr>
        <p:spPr>
          <a:xfrm>
            <a:off x="9419670" y="2625771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Bob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6D8232-0A3F-67A8-98DA-406FFAD14F7D}"/>
              </a:ext>
            </a:extLst>
          </p:cNvPr>
          <p:cNvSpPr/>
          <p:nvPr/>
        </p:nvSpPr>
        <p:spPr>
          <a:xfrm>
            <a:off x="10902926" y="2116962"/>
            <a:ext cx="996778" cy="95705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Raj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D29C6E-C7F0-44AA-65C5-1435927DC9EC}"/>
              </a:ext>
            </a:extLst>
          </p:cNvPr>
          <p:cNvSpPr/>
          <p:nvPr/>
        </p:nvSpPr>
        <p:spPr>
          <a:xfrm>
            <a:off x="9543699" y="4020500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Mary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00CE6E5-2E51-DA2F-2354-011F21458123}"/>
              </a:ext>
            </a:extLst>
          </p:cNvPr>
          <p:cNvSpPr/>
          <p:nvPr/>
        </p:nvSpPr>
        <p:spPr>
          <a:xfrm>
            <a:off x="10845035" y="3662410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Gigi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015839D-CEF0-5DC5-C3C1-0303BF18F0F3}"/>
              </a:ext>
            </a:extLst>
          </p:cNvPr>
          <p:cNvSpPr/>
          <p:nvPr/>
        </p:nvSpPr>
        <p:spPr>
          <a:xfrm>
            <a:off x="10845035" y="4977552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Asan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0FF0E3-2F88-3699-999D-6A863C20BA86}"/>
              </a:ext>
            </a:extLst>
          </p:cNvPr>
          <p:cNvCxnSpPr>
            <a:cxnSpLocks/>
            <a:stCxn id="5" idx="7"/>
            <a:endCxn id="6" idx="2"/>
          </p:cNvCxnSpPr>
          <p:nvPr/>
        </p:nvCxnSpPr>
        <p:spPr>
          <a:xfrm flipV="1">
            <a:off x="10318697" y="2595488"/>
            <a:ext cx="584229" cy="17044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E66A233-C1CD-1A6A-D06D-FCBE3ADEAC79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>
          <a:xfrm flipH="1">
            <a:off x="11371673" y="3074013"/>
            <a:ext cx="29642" cy="588397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C3C4BD6-CA82-0C61-F0F2-B5A617A473D2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11371673" y="4619462"/>
            <a:ext cx="0" cy="358090"/>
          </a:xfrm>
          <a:prstGeom prst="line">
            <a:avLst/>
          </a:prstGeom>
          <a:ln w="2540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D259FBE-FF43-741B-88D6-584B3BC3AB2A}"/>
              </a:ext>
            </a:extLst>
          </p:cNvPr>
          <p:cNvCxnSpPr>
            <a:cxnSpLocks/>
            <a:stCxn id="7" idx="6"/>
            <a:endCxn id="9" idx="3"/>
          </p:cNvCxnSpPr>
          <p:nvPr/>
        </p:nvCxnSpPr>
        <p:spPr>
          <a:xfrm flipV="1">
            <a:off x="10596975" y="4479305"/>
            <a:ext cx="402309" cy="19721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C67E1D8-B2B4-B696-CAC2-BF943F44B9FC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flipH="1" flipV="1">
            <a:off x="9946308" y="3582823"/>
            <a:ext cx="124029" cy="437677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3E1252F-3CF3-8812-5A09-45CB63C0903A}"/>
              </a:ext>
            </a:extLst>
          </p:cNvPr>
          <p:cNvCxnSpPr>
            <a:cxnSpLocks/>
            <a:stCxn id="9" idx="2"/>
            <a:endCxn id="5" idx="5"/>
          </p:cNvCxnSpPr>
          <p:nvPr/>
        </p:nvCxnSpPr>
        <p:spPr>
          <a:xfrm flipH="1" flipV="1">
            <a:off x="10318697" y="3442666"/>
            <a:ext cx="526338" cy="69827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353117F-EAD1-E0E7-CE04-41E7249C22A3}"/>
              </a:ext>
            </a:extLst>
          </p:cNvPr>
          <p:cNvCxnSpPr>
            <a:cxnSpLocks/>
            <a:stCxn id="5" idx="6"/>
            <a:endCxn id="9" idx="1"/>
          </p:cNvCxnSpPr>
          <p:nvPr/>
        </p:nvCxnSpPr>
        <p:spPr>
          <a:xfrm>
            <a:off x="10472946" y="3104297"/>
            <a:ext cx="526338" cy="69827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F2AA076-C9EE-31D2-7C0E-DE4E4FF80A33}"/>
              </a:ext>
            </a:extLst>
          </p:cNvPr>
          <p:cNvSpPr/>
          <p:nvPr/>
        </p:nvSpPr>
        <p:spPr>
          <a:xfrm rot="1531544">
            <a:off x="8934100" y="2382063"/>
            <a:ext cx="715838" cy="952874"/>
          </a:xfrm>
          <a:custGeom>
            <a:avLst/>
            <a:gdLst>
              <a:gd name="connsiteX0" fmla="*/ 666411 w 715838"/>
              <a:gd name="connsiteY0" fmla="*/ 795085 h 952874"/>
              <a:gd name="connsiteX1" fmla="*/ 252460 w 715838"/>
              <a:gd name="connsiteY1" fmla="*/ 943366 h 952874"/>
              <a:gd name="connsiteX2" fmla="*/ 5325 w 715838"/>
              <a:gd name="connsiteY2" fmla="*/ 554129 h 952874"/>
              <a:gd name="connsiteX3" fmla="*/ 481060 w 715838"/>
              <a:gd name="connsiteY3" fmla="*/ 22788 h 952874"/>
              <a:gd name="connsiteX4" fmla="*/ 715838 w 715838"/>
              <a:gd name="connsiteY4" fmla="*/ 53680 h 952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5838" h="952874">
                <a:moveTo>
                  <a:pt x="666411" y="795085"/>
                </a:moveTo>
                <a:cubicBezTo>
                  <a:pt x="514526" y="889305"/>
                  <a:pt x="362641" y="983525"/>
                  <a:pt x="252460" y="943366"/>
                </a:cubicBezTo>
                <a:cubicBezTo>
                  <a:pt x="142279" y="903207"/>
                  <a:pt x="-32775" y="707559"/>
                  <a:pt x="5325" y="554129"/>
                </a:cubicBezTo>
                <a:cubicBezTo>
                  <a:pt x="43425" y="400699"/>
                  <a:pt x="362641" y="106196"/>
                  <a:pt x="481060" y="22788"/>
                </a:cubicBezTo>
                <a:cubicBezTo>
                  <a:pt x="599479" y="-60620"/>
                  <a:pt x="688035" y="116493"/>
                  <a:pt x="715838" y="5368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252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 animBg="1"/>
      <p:bldP spid="3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Graph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6379"/>
            <a:ext cx="10515600" cy="85681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Directed graphs</a:t>
            </a:r>
            <a:r>
              <a:rPr lang="en-US" dirty="0"/>
              <a:t> are constructed from </a:t>
            </a:r>
            <a:r>
              <a:rPr lang="en-US" b="1" dirty="0"/>
              <a:t>nodes</a:t>
            </a:r>
            <a:r>
              <a:rPr lang="en-US" dirty="0"/>
              <a:t> or </a:t>
            </a:r>
            <a:r>
              <a:rPr lang="en-US" b="1" dirty="0"/>
              <a:t>vertices</a:t>
            </a:r>
            <a:r>
              <a:rPr lang="en-US" dirty="0"/>
              <a:t> connected by </a:t>
            </a:r>
            <a:r>
              <a:rPr lang="en-US" b="1" dirty="0"/>
              <a:t>directed edges </a:t>
            </a:r>
            <a:r>
              <a:rPr lang="en-US" dirty="0"/>
              <a:t>or</a:t>
            </a:r>
            <a:r>
              <a:rPr lang="en-US" b="1" dirty="0"/>
              <a:t> links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976383"/>
                <a:ext cx="8027643" cy="47951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Networks are represented by an </a:t>
                </a:r>
                <a:r>
                  <a:rPr lang="en-US" b="1" dirty="0"/>
                  <a:t>adjacency matrix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Example; Bob follows Gigi, Mary and himself, a </a:t>
                </a:r>
                <a:r>
                  <a:rPr lang="en-US" b="1" dirty="0"/>
                  <a:t>self loop</a:t>
                </a:r>
                <a:endParaRPr lang="en-US" dirty="0"/>
              </a:p>
              <a:p>
                <a:r>
                  <a:rPr lang="en-US" dirty="0"/>
                  <a:t>Example; Gigi follows Bob and Bob follows Gigi, two directed edges</a:t>
                </a:r>
              </a:p>
              <a:p>
                <a:r>
                  <a:rPr lang="en-US" dirty="0"/>
                  <a:t>Example; No one follows Asan, a </a:t>
                </a:r>
                <a:r>
                  <a:rPr lang="en-US" b="1" dirty="0"/>
                  <a:t>dead end </a:t>
                </a:r>
                <a:r>
                  <a:rPr lang="en-US" dirty="0"/>
                  <a:t>or </a:t>
                </a:r>
                <a:r>
                  <a:rPr lang="en-US" b="1" dirty="0"/>
                  <a:t>terminal node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76383"/>
                <a:ext cx="8027643" cy="4795120"/>
              </a:xfrm>
              <a:prstGeom prst="rect">
                <a:avLst/>
              </a:prstGeom>
              <a:blipFill>
                <a:blip r:embed="rId2"/>
                <a:stretch>
                  <a:fillRect l="-1368" t="-1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FA471341-5FEB-82C2-9469-65303EEFB2CC}"/>
              </a:ext>
            </a:extLst>
          </p:cNvPr>
          <p:cNvSpPr/>
          <p:nvPr/>
        </p:nvSpPr>
        <p:spPr>
          <a:xfrm>
            <a:off x="9419670" y="2625771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Bob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6D8232-0A3F-67A8-98DA-406FFAD14F7D}"/>
              </a:ext>
            </a:extLst>
          </p:cNvPr>
          <p:cNvSpPr/>
          <p:nvPr/>
        </p:nvSpPr>
        <p:spPr>
          <a:xfrm>
            <a:off x="10902926" y="2116962"/>
            <a:ext cx="996778" cy="95705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Raj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D29C6E-C7F0-44AA-65C5-1435927DC9EC}"/>
              </a:ext>
            </a:extLst>
          </p:cNvPr>
          <p:cNvSpPr/>
          <p:nvPr/>
        </p:nvSpPr>
        <p:spPr>
          <a:xfrm>
            <a:off x="9543699" y="4020500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Mary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00CE6E5-2E51-DA2F-2354-011F21458123}"/>
              </a:ext>
            </a:extLst>
          </p:cNvPr>
          <p:cNvSpPr/>
          <p:nvPr/>
        </p:nvSpPr>
        <p:spPr>
          <a:xfrm>
            <a:off x="10845035" y="3662410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Gigi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015839D-CEF0-5DC5-C3C1-0303BF18F0F3}"/>
              </a:ext>
            </a:extLst>
          </p:cNvPr>
          <p:cNvSpPr/>
          <p:nvPr/>
        </p:nvSpPr>
        <p:spPr>
          <a:xfrm>
            <a:off x="10845035" y="4977552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Asan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0FF0E3-2F88-3699-999D-6A863C20BA86}"/>
              </a:ext>
            </a:extLst>
          </p:cNvPr>
          <p:cNvCxnSpPr>
            <a:cxnSpLocks/>
            <a:stCxn id="5" idx="7"/>
            <a:endCxn id="6" idx="2"/>
          </p:cNvCxnSpPr>
          <p:nvPr/>
        </p:nvCxnSpPr>
        <p:spPr>
          <a:xfrm flipV="1">
            <a:off x="10318697" y="2595488"/>
            <a:ext cx="584229" cy="17044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E66A233-C1CD-1A6A-D06D-FCBE3ADEAC79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>
          <a:xfrm flipH="1">
            <a:off x="11371673" y="3074013"/>
            <a:ext cx="29642" cy="588397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C3C4BD6-CA82-0C61-F0F2-B5A617A473D2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11371673" y="4619462"/>
            <a:ext cx="0" cy="358090"/>
          </a:xfrm>
          <a:prstGeom prst="line">
            <a:avLst/>
          </a:prstGeom>
          <a:ln w="2540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D259FBE-FF43-741B-88D6-584B3BC3AB2A}"/>
              </a:ext>
            </a:extLst>
          </p:cNvPr>
          <p:cNvCxnSpPr>
            <a:cxnSpLocks/>
            <a:stCxn id="7" idx="6"/>
            <a:endCxn id="9" idx="3"/>
          </p:cNvCxnSpPr>
          <p:nvPr/>
        </p:nvCxnSpPr>
        <p:spPr>
          <a:xfrm flipV="1">
            <a:off x="10596975" y="4479305"/>
            <a:ext cx="402309" cy="19721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C67E1D8-B2B4-B696-CAC2-BF943F44B9FC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flipH="1" flipV="1">
            <a:off x="9946308" y="3582823"/>
            <a:ext cx="124029" cy="437677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3E1252F-3CF3-8812-5A09-45CB63C0903A}"/>
              </a:ext>
            </a:extLst>
          </p:cNvPr>
          <p:cNvCxnSpPr>
            <a:cxnSpLocks/>
            <a:stCxn id="9" idx="2"/>
            <a:endCxn id="5" idx="5"/>
          </p:cNvCxnSpPr>
          <p:nvPr/>
        </p:nvCxnSpPr>
        <p:spPr>
          <a:xfrm flipH="1" flipV="1">
            <a:off x="10318697" y="3442666"/>
            <a:ext cx="526338" cy="69827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353117F-EAD1-E0E7-CE04-41E7249C22A3}"/>
              </a:ext>
            </a:extLst>
          </p:cNvPr>
          <p:cNvCxnSpPr>
            <a:cxnSpLocks/>
            <a:stCxn id="5" idx="6"/>
            <a:endCxn id="9" idx="1"/>
          </p:cNvCxnSpPr>
          <p:nvPr/>
        </p:nvCxnSpPr>
        <p:spPr>
          <a:xfrm>
            <a:off x="10472946" y="3104297"/>
            <a:ext cx="526338" cy="69827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F2AA076-C9EE-31D2-7C0E-DE4E4FF80A33}"/>
              </a:ext>
            </a:extLst>
          </p:cNvPr>
          <p:cNvSpPr/>
          <p:nvPr/>
        </p:nvSpPr>
        <p:spPr>
          <a:xfrm rot="1531544">
            <a:off x="8934100" y="2382063"/>
            <a:ext cx="715838" cy="952874"/>
          </a:xfrm>
          <a:custGeom>
            <a:avLst/>
            <a:gdLst>
              <a:gd name="connsiteX0" fmla="*/ 666411 w 715838"/>
              <a:gd name="connsiteY0" fmla="*/ 795085 h 952874"/>
              <a:gd name="connsiteX1" fmla="*/ 252460 w 715838"/>
              <a:gd name="connsiteY1" fmla="*/ 943366 h 952874"/>
              <a:gd name="connsiteX2" fmla="*/ 5325 w 715838"/>
              <a:gd name="connsiteY2" fmla="*/ 554129 h 952874"/>
              <a:gd name="connsiteX3" fmla="*/ 481060 w 715838"/>
              <a:gd name="connsiteY3" fmla="*/ 22788 h 952874"/>
              <a:gd name="connsiteX4" fmla="*/ 715838 w 715838"/>
              <a:gd name="connsiteY4" fmla="*/ 53680 h 952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5838" h="952874">
                <a:moveTo>
                  <a:pt x="666411" y="795085"/>
                </a:moveTo>
                <a:cubicBezTo>
                  <a:pt x="514526" y="889305"/>
                  <a:pt x="362641" y="983525"/>
                  <a:pt x="252460" y="943366"/>
                </a:cubicBezTo>
                <a:cubicBezTo>
                  <a:pt x="142279" y="903207"/>
                  <a:pt x="-32775" y="707559"/>
                  <a:pt x="5325" y="554129"/>
                </a:cubicBezTo>
                <a:cubicBezTo>
                  <a:pt x="43425" y="400699"/>
                  <a:pt x="362641" y="106196"/>
                  <a:pt x="481060" y="22788"/>
                </a:cubicBezTo>
                <a:cubicBezTo>
                  <a:pt x="599479" y="-60620"/>
                  <a:pt x="688035" y="116493"/>
                  <a:pt x="715838" y="5368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408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Graph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6379"/>
            <a:ext cx="10515600" cy="85681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Directed graphs</a:t>
            </a:r>
            <a:r>
              <a:rPr lang="en-US" dirty="0"/>
              <a:t> are constructed from </a:t>
            </a:r>
            <a:r>
              <a:rPr lang="en-US" b="1" dirty="0"/>
              <a:t>nodes</a:t>
            </a:r>
            <a:r>
              <a:rPr lang="en-US" dirty="0"/>
              <a:t> or </a:t>
            </a:r>
            <a:r>
              <a:rPr lang="en-US" b="1" dirty="0"/>
              <a:t>vertices</a:t>
            </a:r>
            <a:r>
              <a:rPr lang="en-US" dirty="0"/>
              <a:t> connected by </a:t>
            </a:r>
            <a:r>
              <a:rPr lang="en-US" b="1" dirty="0"/>
              <a:t>directed edges </a:t>
            </a:r>
            <a:r>
              <a:rPr lang="en-US" dirty="0"/>
              <a:t>or</a:t>
            </a:r>
            <a:r>
              <a:rPr lang="en-US" b="1" dirty="0"/>
              <a:t> links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976383"/>
                <a:ext cx="8027643" cy="47951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Networks are represented by an </a:t>
                </a:r>
                <a:r>
                  <a:rPr lang="en-US" b="1" dirty="0"/>
                  <a:t>adjacency matrix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Nodes in directed networks have an </a:t>
                </a:r>
                <a:r>
                  <a:rPr lang="en-US" b="1" dirty="0"/>
                  <a:t>in-degree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n-US" b="1" dirty="0"/>
                  <a:t>, </a:t>
                </a:r>
                <a:r>
                  <a:rPr lang="en-US" dirty="0"/>
                  <a:t>the sum over the rows of the adjacency matrix</a:t>
                </a:r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76383"/>
                <a:ext cx="8027643" cy="4795120"/>
              </a:xfrm>
              <a:prstGeom prst="rect">
                <a:avLst/>
              </a:prstGeom>
              <a:blipFill>
                <a:blip r:embed="rId2"/>
                <a:stretch>
                  <a:fillRect l="-1596" t="-2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FA471341-5FEB-82C2-9469-65303EEFB2CC}"/>
              </a:ext>
            </a:extLst>
          </p:cNvPr>
          <p:cNvSpPr/>
          <p:nvPr/>
        </p:nvSpPr>
        <p:spPr>
          <a:xfrm>
            <a:off x="9419670" y="2625771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Bob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6D8232-0A3F-67A8-98DA-406FFAD14F7D}"/>
              </a:ext>
            </a:extLst>
          </p:cNvPr>
          <p:cNvSpPr/>
          <p:nvPr/>
        </p:nvSpPr>
        <p:spPr>
          <a:xfrm>
            <a:off x="10902926" y="2116962"/>
            <a:ext cx="996778" cy="95705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Raj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D29C6E-C7F0-44AA-65C5-1435927DC9EC}"/>
              </a:ext>
            </a:extLst>
          </p:cNvPr>
          <p:cNvSpPr/>
          <p:nvPr/>
        </p:nvSpPr>
        <p:spPr>
          <a:xfrm>
            <a:off x="9543699" y="4020500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Mary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00CE6E5-2E51-DA2F-2354-011F21458123}"/>
              </a:ext>
            </a:extLst>
          </p:cNvPr>
          <p:cNvSpPr/>
          <p:nvPr/>
        </p:nvSpPr>
        <p:spPr>
          <a:xfrm>
            <a:off x="10845035" y="3662410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Gigi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015839D-CEF0-5DC5-C3C1-0303BF18F0F3}"/>
              </a:ext>
            </a:extLst>
          </p:cNvPr>
          <p:cNvSpPr/>
          <p:nvPr/>
        </p:nvSpPr>
        <p:spPr>
          <a:xfrm>
            <a:off x="10845035" y="4977552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Asan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0FF0E3-2F88-3699-999D-6A863C20BA86}"/>
              </a:ext>
            </a:extLst>
          </p:cNvPr>
          <p:cNvCxnSpPr>
            <a:cxnSpLocks/>
            <a:stCxn id="5" idx="7"/>
            <a:endCxn id="6" idx="2"/>
          </p:cNvCxnSpPr>
          <p:nvPr/>
        </p:nvCxnSpPr>
        <p:spPr>
          <a:xfrm flipV="1">
            <a:off x="10318697" y="2595488"/>
            <a:ext cx="584229" cy="17044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E66A233-C1CD-1A6A-D06D-FCBE3ADEAC79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>
          <a:xfrm flipH="1">
            <a:off x="11371673" y="3074013"/>
            <a:ext cx="29642" cy="588397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C3C4BD6-CA82-0C61-F0F2-B5A617A473D2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11371673" y="4619462"/>
            <a:ext cx="0" cy="358090"/>
          </a:xfrm>
          <a:prstGeom prst="line">
            <a:avLst/>
          </a:prstGeom>
          <a:ln w="2540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D259FBE-FF43-741B-88D6-584B3BC3AB2A}"/>
              </a:ext>
            </a:extLst>
          </p:cNvPr>
          <p:cNvCxnSpPr>
            <a:cxnSpLocks/>
            <a:stCxn id="7" idx="6"/>
            <a:endCxn id="9" idx="3"/>
          </p:cNvCxnSpPr>
          <p:nvPr/>
        </p:nvCxnSpPr>
        <p:spPr>
          <a:xfrm flipV="1">
            <a:off x="10596975" y="4479305"/>
            <a:ext cx="402309" cy="19721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C67E1D8-B2B4-B696-CAC2-BF943F44B9FC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flipH="1" flipV="1">
            <a:off x="9946308" y="3582823"/>
            <a:ext cx="124029" cy="437677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3E1252F-3CF3-8812-5A09-45CB63C0903A}"/>
              </a:ext>
            </a:extLst>
          </p:cNvPr>
          <p:cNvCxnSpPr>
            <a:cxnSpLocks/>
            <a:stCxn id="9" idx="2"/>
            <a:endCxn id="5" idx="5"/>
          </p:cNvCxnSpPr>
          <p:nvPr/>
        </p:nvCxnSpPr>
        <p:spPr>
          <a:xfrm flipH="1" flipV="1">
            <a:off x="10318697" y="3442666"/>
            <a:ext cx="526338" cy="69827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353117F-EAD1-E0E7-CE04-41E7249C22A3}"/>
              </a:ext>
            </a:extLst>
          </p:cNvPr>
          <p:cNvCxnSpPr>
            <a:cxnSpLocks/>
            <a:stCxn id="5" idx="6"/>
            <a:endCxn id="9" idx="1"/>
          </p:cNvCxnSpPr>
          <p:nvPr/>
        </p:nvCxnSpPr>
        <p:spPr>
          <a:xfrm>
            <a:off x="10472946" y="3104297"/>
            <a:ext cx="526338" cy="69827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F2AA076-C9EE-31D2-7C0E-DE4E4FF80A33}"/>
              </a:ext>
            </a:extLst>
          </p:cNvPr>
          <p:cNvSpPr/>
          <p:nvPr/>
        </p:nvSpPr>
        <p:spPr>
          <a:xfrm rot="1531544">
            <a:off x="8934100" y="2382063"/>
            <a:ext cx="715838" cy="952874"/>
          </a:xfrm>
          <a:custGeom>
            <a:avLst/>
            <a:gdLst>
              <a:gd name="connsiteX0" fmla="*/ 666411 w 715838"/>
              <a:gd name="connsiteY0" fmla="*/ 795085 h 952874"/>
              <a:gd name="connsiteX1" fmla="*/ 252460 w 715838"/>
              <a:gd name="connsiteY1" fmla="*/ 943366 h 952874"/>
              <a:gd name="connsiteX2" fmla="*/ 5325 w 715838"/>
              <a:gd name="connsiteY2" fmla="*/ 554129 h 952874"/>
              <a:gd name="connsiteX3" fmla="*/ 481060 w 715838"/>
              <a:gd name="connsiteY3" fmla="*/ 22788 h 952874"/>
              <a:gd name="connsiteX4" fmla="*/ 715838 w 715838"/>
              <a:gd name="connsiteY4" fmla="*/ 53680 h 952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5838" h="952874">
                <a:moveTo>
                  <a:pt x="666411" y="795085"/>
                </a:moveTo>
                <a:cubicBezTo>
                  <a:pt x="514526" y="889305"/>
                  <a:pt x="362641" y="983525"/>
                  <a:pt x="252460" y="943366"/>
                </a:cubicBezTo>
                <a:cubicBezTo>
                  <a:pt x="142279" y="903207"/>
                  <a:pt x="-32775" y="707559"/>
                  <a:pt x="5325" y="554129"/>
                </a:cubicBezTo>
                <a:cubicBezTo>
                  <a:pt x="43425" y="400699"/>
                  <a:pt x="362641" y="106196"/>
                  <a:pt x="481060" y="22788"/>
                </a:cubicBezTo>
                <a:cubicBezTo>
                  <a:pt x="599479" y="-60620"/>
                  <a:pt x="688035" y="116493"/>
                  <a:pt x="715838" y="5368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2525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Graph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6379"/>
            <a:ext cx="10515600" cy="85681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Directed graphs</a:t>
            </a:r>
            <a:r>
              <a:rPr lang="en-US" dirty="0"/>
              <a:t> are constructed from </a:t>
            </a:r>
            <a:r>
              <a:rPr lang="en-US" b="1" dirty="0"/>
              <a:t>nodes</a:t>
            </a:r>
            <a:r>
              <a:rPr lang="en-US" dirty="0"/>
              <a:t> or </a:t>
            </a:r>
            <a:r>
              <a:rPr lang="en-US" b="1" dirty="0"/>
              <a:t>vertices</a:t>
            </a:r>
            <a:r>
              <a:rPr lang="en-US" dirty="0"/>
              <a:t> connected by </a:t>
            </a:r>
            <a:r>
              <a:rPr lang="en-US" b="1" dirty="0"/>
              <a:t>directed edges </a:t>
            </a:r>
            <a:r>
              <a:rPr lang="en-US" dirty="0"/>
              <a:t>or</a:t>
            </a:r>
            <a:r>
              <a:rPr lang="en-US" b="1" dirty="0"/>
              <a:t> links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976383"/>
                <a:ext cx="8027643" cy="47951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Networks are represented by an </a:t>
                </a:r>
                <a:r>
                  <a:rPr lang="en-US" b="1" dirty="0"/>
                  <a:t>adjacency matrix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Nodes in directed networks have an </a:t>
                </a:r>
                <a:r>
                  <a:rPr lang="en-US" b="1" dirty="0"/>
                  <a:t>out-degree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en-US" b="1" dirty="0"/>
                  <a:t>, </a:t>
                </a:r>
                <a:r>
                  <a:rPr lang="en-US" dirty="0"/>
                  <a:t>the sum over the columns of the adjacency matrix</a:t>
                </a:r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76383"/>
                <a:ext cx="8027643" cy="4795120"/>
              </a:xfrm>
              <a:prstGeom prst="rect">
                <a:avLst/>
              </a:prstGeom>
              <a:blipFill>
                <a:blip r:embed="rId2"/>
                <a:stretch>
                  <a:fillRect l="-1596" t="-2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FA471341-5FEB-82C2-9469-65303EEFB2CC}"/>
              </a:ext>
            </a:extLst>
          </p:cNvPr>
          <p:cNvSpPr/>
          <p:nvPr/>
        </p:nvSpPr>
        <p:spPr>
          <a:xfrm>
            <a:off x="9419670" y="2625771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Bob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6D8232-0A3F-67A8-98DA-406FFAD14F7D}"/>
              </a:ext>
            </a:extLst>
          </p:cNvPr>
          <p:cNvSpPr/>
          <p:nvPr/>
        </p:nvSpPr>
        <p:spPr>
          <a:xfrm>
            <a:off x="10902926" y="2116962"/>
            <a:ext cx="996778" cy="95705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Raj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D29C6E-C7F0-44AA-65C5-1435927DC9EC}"/>
              </a:ext>
            </a:extLst>
          </p:cNvPr>
          <p:cNvSpPr/>
          <p:nvPr/>
        </p:nvSpPr>
        <p:spPr>
          <a:xfrm>
            <a:off x="9543699" y="4020500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Mary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00CE6E5-2E51-DA2F-2354-011F21458123}"/>
              </a:ext>
            </a:extLst>
          </p:cNvPr>
          <p:cNvSpPr/>
          <p:nvPr/>
        </p:nvSpPr>
        <p:spPr>
          <a:xfrm>
            <a:off x="10845035" y="3662410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Gigi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015839D-CEF0-5DC5-C3C1-0303BF18F0F3}"/>
              </a:ext>
            </a:extLst>
          </p:cNvPr>
          <p:cNvSpPr/>
          <p:nvPr/>
        </p:nvSpPr>
        <p:spPr>
          <a:xfrm>
            <a:off x="10845035" y="4977552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Asan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0FF0E3-2F88-3699-999D-6A863C20BA86}"/>
              </a:ext>
            </a:extLst>
          </p:cNvPr>
          <p:cNvCxnSpPr>
            <a:cxnSpLocks/>
            <a:stCxn id="5" idx="7"/>
            <a:endCxn id="6" idx="2"/>
          </p:cNvCxnSpPr>
          <p:nvPr/>
        </p:nvCxnSpPr>
        <p:spPr>
          <a:xfrm flipV="1">
            <a:off x="10318697" y="2595488"/>
            <a:ext cx="584229" cy="17044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E66A233-C1CD-1A6A-D06D-FCBE3ADEAC79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>
          <a:xfrm flipH="1">
            <a:off x="11371673" y="3074013"/>
            <a:ext cx="29642" cy="588397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C3C4BD6-CA82-0C61-F0F2-B5A617A473D2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11371673" y="4619462"/>
            <a:ext cx="0" cy="358090"/>
          </a:xfrm>
          <a:prstGeom prst="line">
            <a:avLst/>
          </a:prstGeom>
          <a:ln w="2540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D259FBE-FF43-741B-88D6-584B3BC3AB2A}"/>
              </a:ext>
            </a:extLst>
          </p:cNvPr>
          <p:cNvCxnSpPr>
            <a:cxnSpLocks/>
            <a:stCxn id="7" idx="6"/>
            <a:endCxn id="9" idx="3"/>
          </p:cNvCxnSpPr>
          <p:nvPr/>
        </p:nvCxnSpPr>
        <p:spPr>
          <a:xfrm flipV="1">
            <a:off x="10596975" y="4479305"/>
            <a:ext cx="402309" cy="19721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C67E1D8-B2B4-B696-CAC2-BF943F44B9FC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flipH="1" flipV="1">
            <a:off x="9946308" y="3582823"/>
            <a:ext cx="124029" cy="437677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3E1252F-3CF3-8812-5A09-45CB63C0903A}"/>
              </a:ext>
            </a:extLst>
          </p:cNvPr>
          <p:cNvCxnSpPr>
            <a:cxnSpLocks/>
            <a:stCxn id="9" idx="2"/>
            <a:endCxn id="5" idx="5"/>
          </p:cNvCxnSpPr>
          <p:nvPr/>
        </p:nvCxnSpPr>
        <p:spPr>
          <a:xfrm flipH="1" flipV="1">
            <a:off x="10318697" y="3442666"/>
            <a:ext cx="526338" cy="69827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353117F-EAD1-E0E7-CE04-41E7249C22A3}"/>
              </a:ext>
            </a:extLst>
          </p:cNvPr>
          <p:cNvCxnSpPr>
            <a:cxnSpLocks/>
            <a:stCxn id="5" idx="6"/>
            <a:endCxn id="9" idx="1"/>
          </p:cNvCxnSpPr>
          <p:nvPr/>
        </p:nvCxnSpPr>
        <p:spPr>
          <a:xfrm>
            <a:off x="10472946" y="3104297"/>
            <a:ext cx="526338" cy="69827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F2AA076-C9EE-31D2-7C0E-DE4E4FF80A33}"/>
              </a:ext>
            </a:extLst>
          </p:cNvPr>
          <p:cNvSpPr/>
          <p:nvPr/>
        </p:nvSpPr>
        <p:spPr>
          <a:xfrm rot="1531544">
            <a:off x="8934100" y="2382063"/>
            <a:ext cx="715838" cy="952874"/>
          </a:xfrm>
          <a:custGeom>
            <a:avLst/>
            <a:gdLst>
              <a:gd name="connsiteX0" fmla="*/ 666411 w 715838"/>
              <a:gd name="connsiteY0" fmla="*/ 795085 h 952874"/>
              <a:gd name="connsiteX1" fmla="*/ 252460 w 715838"/>
              <a:gd name="connsiteY1" fmla="*/ 943366 h 952874"/>
              <a:gd name="connsiteX2" fmla="*/ 5325 w 715838"/>
              <a:gd name="connsiteY2" fmla="*/ 554129 h 952874"/>
              <a:gd name="connsiteX3" fmla="*/ 481060 w 715838"/>
              <a:gd name="connsiteY3" fmla="*/ 22788 h 952874"/>
              <a:gd name="connsiteX4" fmla="*/ 715838 w 715838"/>
              <a:gd name="connsiteY4" fmla="*/ 53680 h 952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5838" h="952874">
                <a:moveTo>
                  <a:pt x="666411" y="795085"/>
                </a:moveTo>
                <a:cubicBezTo>
                  <a:pt x="514526" y="889305"/>
                  <a:pt x="362641" y="983525"/>
                  <a:pt x="252460" y="943366"/>
                </a:cubicBezTo>
                <a:cubicBezTo>
                  <a:pt x="142279" y="903207"/>
                  <a:pt x="-32775" y="707559"/>
                  <a:pt x="5325" y="554129"/>
                </a:cubicBezTo>
                <a:cubicBezTo>
                  <a:pt x="43425" y="400699"/>
                  <a:pt x="362641" y="106196"/>
                  <a:pt x="481060" y="22788"/>
                </a:cubicBezTo>
                <a:cubicBezTo>
                  <a:pt x="599479" y="-60620"/>
                  <a:pt x="688035" y="116493"/>
                  <a:pt x="715838" y="5368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5889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Graph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6379"/>
            <a:ext cx="10515600" cy="85681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Directed graphs</a:t>
            </a:r>
            <a:r>
              <a:rPr lang="en-US" dirty="0"/>
              <a:t> are constructed from </a:t>
            </a:r>
            <a:r>
              <a:rPr lang="en-US" b="1" dirty="0"/>
              <a:t>nodes</a:t>
            </a:r>
            <a:r>
              <a:rPr lang="en-US" dirty="0"/>
              <a:t> or </a:t>
            </a:r>
            <a:r>
              <a:rPr lang="en-US" b="1" dirty="0"/>
              <a:t>vertices</a:t>
            </a:r>
            <a:r>
              <a:rPr lang="en-US" dirty="0"/>
              <a:t> connected by </a:t>
            </a:r>
            <a:r>
              <a:rPr lang="en-US" b="1" dirty="0"/>
              <a:t>directed edges </a:t>
            </a:r>
            <a:r>
              <a:rPr lang="en-US" dirty="0"/>
              <a:t>or</a:t>
            </a:r>
            <a:r>
              <a:rPr lang="en-US" b="1" dirty="0"/>
              <a:t> links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976383"/>
                <a:ext cx="8027643" cy="47951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Nodes in directed networks have an in-degree,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n-US" b="1" dirty="0"/>
                  <a:t>,</a:t>
                </a:r>
                <a:r>
                  <a:rPr lang="en-US" dirty="0"/>
                  <a:t> and out-degree,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en-US" b="1" dirty="0"/>
                  <a:t>, </a:t>
                </a:r>
                <a:endParaRPr lang="en-US" dirty="0"/>
              </a:p>
              <a:p>
                <a:r>
                  <a:rPr lang="en-US" dirty="0"/>
                  <a:t>Example; for Gigi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Example; for Asan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76383"/>
                <a:ext cx="8027643" cy="4795120"/>
              </a:xfrm>
              <a:prstGeom prst="rect">
                <a:avLst/>
              </a:prstGeom>
              <a:blipFill>
                <a:blip r:embed="rId2"/>
                <a:stretch>
                  <a:fillRect l="-1596" t="-2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FA471341-5FEB-82C2-9469-65303EEFB2CC}"/>
              </a:ext>
            </a:extLst>
          </p:cNvPr>
          <p:cNvSpPr/>
          <p:nvPr/>
        </p:nvSpPr>
        <p:spPr>
          <a:xfrm>
            <a:off x="9419670" y="2625771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Bob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6D8232-0A3F-67A8-98DA-406FFAD14F7D}"/>
              </a:ext>
            </a:extLst>
          </p:cNvPr>
          <p:cNvSpPr/>
          <p:nvPr/>
        </p:nvSpPr>
        <p:spPr>
          <a:xfrm>
            <a:off x="10902926" y="2116962"/>
            <a:ext cx="996778" cy="95705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Raj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D29C6E-C7F0-44AA-65C5-1435927DC9EC}"/>
              </a:ext>
            </a:extLst>
          </p:cNvPr>
          <p:cNvSpPr/>
          <p:nvPr/>
        </p:nvSpPr>
        <p:spPr>
          <a:xfrm>
            <a:off x="9543699" y="4020500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Mary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00CE6E5-2E51-DA2F-2354-011F21458123}"/>
              </a:ext>
            </a:extLst>
          </p:cNvPr>
          <p:cNvSpPr/>
          <p:nvPr/>
        </p:nvSpPr>
        <p:spPr>
          <a:xfrm>
            <a:off x="10845035" y="3662410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Gigi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015839D-CEF0-5DC5-C3C1-0303BF18F0F3}"/>
              </a:ext>
            </a:extLst>
          </p:cNvPr>
          <p:cNvSpPr/>
          <p:nvPr/>
        </p:nvSpPr>
        <p:spPr>
          <a:xfrm>
            <a:off x="10845035" y="4977552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Asan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0FF0E3-2F88-3699-999D-6A863C20BA86}"/>
              </a:ext>
            </a:extLst>
          </p:cNvPr>
          <p:cNvCxnSpPr>
            <a:cxnSpLocks/>
            <a:stCxn id="5" idx="7"/>
            <a:endCxn id="6" idx="2"/>
          </p:cNvCxnSpPr>
          <p:nvPr/>
        </p:nvCxnSpPr>
        <p:spPr>
          <a:xfrm flipV="1">
            <a:off x="10318697" y="2595488"/>
            <a:ext cx="584229" cy="17044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E66A233-C1CD-1A6A-D06D-FCBE3ADEAC79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>
          <a:xfrm flipH="1">
            <a:off x="11371673" y="3074013"/>
            <a:ext cx="29642" cy="588397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C3C4BD6-CA82-0C61-F0F2-B5A617A473D2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11371673" y="4619462"/>
            <a:ext cx="0" cy="358090"/>
          </a:xfrm>
          <a:prstGeom prst="line">
            <a:avLst/>
          </a:prstGeom>
          <a:ln w="2540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D259FBE-FF43-741B-88D6-584B3BC3AB2A}"/>
              </a:ext>
            </a:extLst>
          </p:cNvPr>
          <p:cNvCxnSpPr>
            <a:cxnSpLocks/>
            <a:stCxn id="7" idx="6"/>
            <a:endCxn id="9" idx="3"/>
          </p:cNvCxnSpPr>
          <p:nvPr/>
        </p:nvCxnSpPr>
        <p:spPr>
          <a:xfrm flipV="1">
            <a:off x="10596975" y="4479305"/>
            <a:ext cx="402309" cy="19721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C67E1D8-B2B4-B696-CAC2-BF943F44B9FC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flipH="1" flipV="1">
            <a:off x="9946308" y="3582823"/>
            <a:ext cx="124029" cy="437677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3E1252F-3CF3-8812-5A09-45CB63C0903A}"/>
              </a:ext>
            </a:extLst>
          </p:cNvPr>
          <p:cNvCxnSpPr>
            <a:cxnSpLocks/>
            <a:stCxn id="9" idx="2"/>
            <a:endCxn id="5" idx="5"/>
          </p:cNvCxnSpPr>
          <p:nvPr/>
        </p:nvCxnSpPr>
        <p:spPr>
          <a:xfrm flipH="1" flipV="1">
            <a:off x="10318697" y="3442666"/>
            <a:ext cx="526338" cy="69827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353117F-EAD1-E0E7-CE04-41E7249C22A3}"/>
              </a:ext>
            </a:extLst>
          </p:cNvPr>
          <p:cNvCxnSpPr>
            <a:cxnSpLocks/>
            <a:stCxn id="5" idx="6"/>
            <a:endCxn id="9" idx="1"/>
          </p:cNvCxnSpPr>
          <p:nvPr/>
        </p:nvCxnSpPr>
        <p:spPr>
          <a:xfrm>
            <a:off x="10472946" y="3104297"/>
            <a:ext cx="526338" cy="69827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F2AA076-C9EE-31D2-7C0E-DE4E4FF80A33}"/>
              </a:ext>
            </a:extLst>
          </p:cNvPr>
          <p:cNvSpPr/>
          <p:nvPr/>
        </p:nvSpPr>
        <p:spPr>
          <a:xfrm rot="1531544">
            <a:off x="8934100" y="2382063"/>
            <a:ext cx="715838" cy="952874"/>
          </a:xfrm>
          <a:custGeom>
            <a:avLst/>
            <a:gdLst>
              <a:gd name="connsiteX0" fmla="*/ 666411 w 715838"/>
              <a:gd name="connsiteY0" fmla="*/ 795085 h 952874"/>
              <a:gd name="connsiteX1" fmla="*/ 252460 w 715838"/>
              <a:gd name="connsiteY1" fmla="*/ 943366 h 952874"/>
              <a:gd name="connsiteX2" fmla="*/ 5325 w 715838"/>
              <a:gd name="connsiteY2" fmla="*/ 554129 h 952874"/>
              <a:gd name="connsiteX3" fmla="*/ 481060 w 715838"/>
              <a:gd name="connsiteY3" fmla="*/ 22788 h 952874"/>
              <a:gd name="connsiteX4" fmla="*/ 715838 w 715838"/>
              <a:gd name="connsiteY4" fmla="*/ 53680 h 952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5838" h="952874">
                <a:moveTo>
                  <a:pt x="666411" y="795085"/>
                </a:moveTo>
                <a:cubicBezTo>
                  <a:pt x="514526" y="889305"/>
                  <a:pt x="362641" y="983525"/>
                  <a:pt x="252460" y="943366"/>
                </a:cubicBezTo>
                <a:cubicBezTo>
                  <a:pt x="142279" y="903207"/>
                  <a:pt x="-32775" y="707559"/>
                  <a:pt x="5325" y="554129"/>
                </a:cubicBezTo>
                <a:cubicBezTo>
                  <a:pt x="43425" y="400699"/>
                  <a:pt x="362641" y="106196"/>
                  <a:pt x="481060" y="22788"/>
                </a:cubicBezTo>
                <a:cubicBezTo>
                  <a:pt x="599479" y="-60620"/>
                  <a:pt x="688035" y="116493"/>
                  <a:pt x="715838" y="5368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461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 </a:t>
                </a:r>
                <a:r>
                  <a:rPr lang="en-US" b="1" dirty="0"/>
                  <a:t>Markov process</a:t>
                </a:r>
                <a:r>
                  <a:rPr lang="en-US" dirty="0"/>
                  <a:t> is a </a:t>
                </a:r>
                <a:r>
                  <a:rPr lang="en-US" b="1" dirty="0"/>
                  <a:t>memoryless stochastic process </a:t>
                </a:r>
              </a:p>
              <a:p>
                <a:r>
                  <a:rPr lang="en-US" dirty="0"/>
                  <a:t>A </a:t>
                </a:r>
                <a:r>
                  <a:rPr lang="en-US" b="1" dirty="0"/>
                  <a:t>Markov process </a:t>
                </a:r>
                <a:r>
                  <a:rPr lang="en-US" dirty="0"/>
                  <a:t>has </a:t>
                </a:r>
                <a:r>
                  <a:rPr lang="en-US" b="1" dirty="0"/>
                  <a:t>states – e.g. </a:t>
                </a:r>
                <a:r>
                  <a:rPr lang="en-US" dirty="0"/>
                  <a:t>being on a web page is a state</a:t>
                </a:r>
                <a:endParaRPr lang="en-US" b="1" dirty="0"/>
              </a:p>
              <a:p>
                <a:r>
                  <a:rPr lang="en-US" dirty="0"/>
                  <a:t>A Markov process </a:t>
                </a:r>
                <a:r>
                  <a:rPr lang="en-US" b="1" dirty="0"/>
                  <a:t>transitions between states </a:t>
                </a:r>
                <a:r>
                  <a:rPr lang="en-US" dirty="0"/>
                  <a:t>at discrete time steps</a:t>
                </a:r>
              </a:p>
              <a:p>
                <a:r>
                  <a:rPr lang="en-US" dirty="0"/>
                  <a:t>The probability of transition from one state to another for a </a:t>
                </a:r>
                <a:r>
                  <a:rPr lang="en-US" b="1" dirty="0"/>
                  <a:t>first order Markov process </a:t>
                </a:r>
                <a:r>
                  <a:rPr lang="en-US" dirty="0"/>
                  <a:t>is determined only by the </a:t>
                </a:r>
                <a:r>
                  <a:rPr lang="en-US" b="1" dirty="0"/>
                  <a:t>current state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Where, the history of states is,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And, the probability of state transition does not depend on the history before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, e.g. does not depend on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We say a first order Markov process has</a:t>
                </a:r>
                <a:r>
                  <a:rPr lang="en-US" b="1" dirty="0"/>
                  <a:t> no memory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  <a:blipFill>
                <a:blip r:embed="rId2"/>
                <a:stretch>
                  <a:fillRect l="-1217" t="-1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Introduction to Markov Processes</a:t>
            </a:r>
          </a:p>
        </p:txBody>
      </p:sp>
    </p:spTree>
    <p:extLst>
      <p:ext uri="{BB962C8B-B14F-4D97-AF65-F5344CB8AC3E}">
        <p14:creationId xmlns:p14="http://schemas.microsoft.com/office/powerpoint/2010/main" val="3169109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Lesson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1525"/>
            <a:ext cx="10515600" cy="535077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Focus on graph theory and web search   </a:t>
            </a:r>
          </a:p>
          <a:p>
            <a:r>
              <a:rPr lang="en-US" dirty="0"/>
              <a:t>Introduction to the </a:t>
            </a:r>
            <a:r>
              <a:rPr lang="en-US" b="1" dirty="0"/>
              <a:t>web search </a:t>
            </a:r>
            <a:r>
              <a:rPr lang="en-US" dirty="0"/>
              <a:t>problem </a:t>
            </a:r>
          </a:p>
          <a:p>
            <a:r>
              <a:rPr lang="en-US" dirty="0"/>
              <a:t>First overview of </a:t>
            </a:r>
            <a:r>
              <a:rPr lang="en-US" b="1" dirty="0"/>
              <a:t>graph theory</a:t>
            </a:r>
            <a:r>
              <a:rPr lang="en-US" dirty="0"/>
              <a:t>  </a:t>
            </a:r>
          </a:p>
          <a:p>
            <a:r>
              <a:rPr lang="en-US" dirty="0"/>
              <a:t>Introduction to </a:t>
            </a:r>
            <a:r>
              <a:rPr lang="en-US" b="1" dirty="0"/>
              <a:t>Markov processes </a:t>
            </a:r>
            <a:r>
              <a:rPr lang="en-US" dirty="0"/>
              <a:t>and </a:t>
            </a:r>
            <a:r>
              <a:rPr lang="en-US" b="1" dirty="0"/>
              <a:t>random walks  </a:t>
            </a:r>
            <a:endParaRPr lang="en-US" dirty="0"/>
          </a:p>
          <a:p>
            <a:r>
              <a:rPr lang="en-US" dirty="0"/>
              <a:t>Structure of the web </a:t>
            </a:r>
          </a:p>
          <a:p>
            <a:r>
              <a:rPr lang="en-US" dirty="0"/>
              <a:t>The </a:t>
            </a:r>
            <a:r>
              <a:rPr lang="en-US" b="1" dirty="0"/>
              <a:t>PageRank algorithm</a:t>
            </a:r>
          </a:p>
          <a:p>
            <a:r>
              <a:rPr lang="en-US" b="1" dirty="0"/>
              <a:t>Damped PageRank</a:t>
            </a:r>
          </a:p>
          <a:p>
            <a:r>
              <a:rPr lang="en-US" dirty="0"/>
              <a:t>HITS algorithm to rank </a:t>
            </a:r>
            <a:r>
              <a:rPr lang="en-US" b="1" dirty="0"/>
              <a:t>hubs</a:t>
            </a:r>
            <a:r>
              <a:rPr lang="en-US" dirty="0"/>
              <a:t> and </a:t>
            </a:r>
            <a:r>
              <a:rPr lang="en-US" b="1" dirty="0"/>
              <a:t>authorities</a:t>
            </a:r>
            <a:r>
              <a:rPr lang="en-US" dirty="0"/>
              <a:t>    </a:t>
            </a:r>
          </a:p>
          <a:p>
            <a:pPr lvl="1"/>
            <a:r>
              <a:rPr lang="en-US" dirty="0"/>
              <a:t>Not just for web search   </a:t>
            </a:r>
          </a:p>
        </p:txBody>
      </p:sp>
    </p:spTree>
    <p:extLst>
      <p:ext uri="{BB962C8B-B14F-4D97-AF65-F5344CB8AC3E}">
        <p14:creationId xmlns:p14="http://schemas.microsoft.com/office/powerpoint/2010/main" val="1242617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possible states, a Markov process is characterized by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state probability transition matrix</a:t>
                </a:r>
                <a:r>
                  <a:rPr lang="en-US" dirty="0"/>
                  <a:t>: 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Where,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is the probability of transition from state </a:t>
                </a:r>
                <a:r>
                  <a:rPr lang="en-US" i="1" dirty="0"/>
                  <a:t>j</a:t>
                </a:r>
                <a:r>
                  <a:rPr lang="en-US" dirty="0"/>
                  <a:t> to state </a:t>
                </a:r>
                <a:r>
                  <a:rPr lang="en-US" i="1" dirty="0" err="1"/>
                  <a:t>i</a:t>
                </a:r>
                <a:endParaRPr lang="en-US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  <a:blipFill>
                <a:blip r:embed="rId2"/>
                <a:stretch>
                  <a:fillRect l="-1043" t="-1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Introduction to Markov Processes</a:t>
            </a:r>
          </a:p>
        </p:txBody>
      </p:sp>
    </p:spTree>
    <p:extLst>
      <p:ext uri="{BB962C8B-B14F-4D97-AF65-F5344CB8AC3E}">
        <p14:creationId xmlns:p14="http://schemas.microsoft.com/office/powerpoint/2010/main" val="39053338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probability of being in any of the </a:t>
                </a:r>
                <a:r>
                  <a:rPr lang="en-US" i="1" dirty="0"/>
                  <a:t>n</a:t>
                </a:r>
                <a:r>
                  <a:rPr lang="en-US" dirty="0"/>
                  <a:t> possible states is given by the </a:t>
                </a:r>
                <a:r>
                  <a:rPr lang="en-US" b="1" dirty="0"/>
                  <a:t>state vector</a:t>
                </a:r>
                <a:r>
                  <a:rPr lang="en-US" dirty="0"/>
                  <a:t>: 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Where,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the probability being in state </a:t>
                </a:r>
                <a:r>
                  <a:rPr lang="en-US" i="1" dirty="0" err="1"/>
                  <a:t>i</a:t>
                </a:r>
                <a:endParaRPr lang="en-US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  <a:blipFill>
                <a:blip r:embed="rId2"/>
                <a:stretch>
                  <a:fillRect l="-1043" t="-1925" r="-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Introduction to Markov Processes</a:t>
            </a:r>
          </a:p>
        </p:txBody>
      </p:sp>
    </p:spTree>
    <p:extLst>
      <p:ext uri="{BB962C8B-B14F-4D97-AF65-F5344CB8AC3E}">
        <p14:creationId xmlns:p14="http://schemas.microsoft.com/office/powerpoint/2010/main" val="17728002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/>
                  <a:t>Can compute the transition in </a:t>
                </a:r>
                <a:r>
                  <a:rPr lang="en-US" b="1" dirty="0"/>
                  <a:t>state probability</a:t>
                </a:r>
                <a:r>
                  <a:rPr lang="en-US" dirty="0"/>
                  <a:t> from </a:t>
                </a:r>
                <a:r>
                  <a:rPr lang="en-US" i="1" dirty="0"/>
                  <a:t>S</a:t>
                </a:r>
                <a:r>
                  <a:rPr lang="en-US" dirty="0"/>
                  <a:t> to </a:t>
                </a:r>
                <a:r>
                  <a:rPr lang="en-US" i="1" dirty="0"/>
                  <a:t>S</a:t>
                </a:r>
                <a:r>
                  <a:rPr lang="en-US" dirty="0"/>
                  <a:t>’ as: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𝑃𝑆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Alternatively, you can compute the probability of transition to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  <a:blipFill>
                <a:blip r:embed="rId2"/>
                <a:stretch>
                  <a:fillRect l="-1043" t="-18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Introduction to Markov Processes</a:t>
            </a:r>
          </a:p>
        </p:txBody>
      </p:sp>
    </p:spTree>
    <p:extLst>
      <p:ext uri="{BB962C8B-B14F-4D97-AF65-F5344CB8AC3E}">
        <p14:creationId xmlns:p14="http://schemas.microsoft.com/office/powerpoint/2010/main" val="40483055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 </a:t>
                </a:r>
                <a:r>
                  <a:rPr lang="en-US" b="1" dirty="0"/>
                  <a:t>Markov chain </a:t>
                </a:r>
                <a:r>
                  <a:rPr lang="en-US" dirty="0"/>
                  <a:t>is a sequence of Markov state transition processes</a:t>
                </a:r>
              </a:p>
              <a:p>
                <a:r>
                  <a:rPr lang="en-US" dirty="0"/>
                  <a:t>Running a Markov process over several time steps creates a Markov chain</a:t>
                </a:r>
              </a:p>
              <a:p>
                <a:r>
                  <a:rPr lang="en-US" dirty="0"/>
                  <a:t>If the state transition probability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, does not change with time, the Markov chain is </a:t>
                </a:r>
                <a:r>
                  <a:rPr lang="en-US" b="1" dirty="0"/>
                  <a:t>stationary</a:t>
                </a:r>
                <a:endParaRPr lang="en-US" dirty="0"/>
              </a:p>
              <a:p>
                <a:r>
                  <a:rPr lang="en-US" dirty="0"/>
                  <a:t>Stationary Markov chains </a:t>
                </a:r>
                <a:r>
                  <a:rPr lang="en-US" b="1" dirty="0"/>
                  <a:t>converge to a steady state</a:t>
                </a:r>
              </a:p>
              <a:p>
                <a:pPr lvl="1"/>
                <a:r>
                  <a:rPr lang="en-US" sz="2800" dirty="0"/>
                  <a:t>At steady state the state probabilities are unchanged</a:t>
                </a:r>
              </a:p>
              <a:p>
                <a:r>
                  <a:rPr lang="en-US" sz="3200" dirty="0"/>
                  <a:t>For web pages in a complete graph steady state probabilities are the </a:t>
                </a:r>
                <a:r>
                  <a:rPr lang="en-US" sz="3200" b="1" dirty="0"/>
                  <a:t>page ranks</a:t>
                </a:r>
                <a:r>
                  <a:rPr lang="en-US" sz="3200" dirty="0"/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  <a:blipFill>
                <a:blip r:embed="rId2"/>
                <a:stretch>
                  <a:fillRect l="-1333" t="-1925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Introduction to Markov Processes</a:t>
            </a:r>
          </a:p>
        </p:txBody>
      </p:sp>
    </p:spTree>
    <p:extLst>
      <p:ext uri="{BB962C8B-B14F-4D97-AF65-F5344CB8AC3E}">
        <p14:creationId xmlns:p14="http://schemas.microsoft.com/office/powerpoint/2010/main" val="3314417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Transition in </a:t>
                </a:r>
                <a:r>
                  <a:rPr lang="en-US" b="1" dirty="0"/>
                  <a:t>state probability</a:t>
                </a:r>
                <a:r>
                  <a:rPr lang="en-US" dirty="0"/>
                  <a:t> from </a:t>
                </a:r>
                <a:r>
                  <a:rPr lang="en-US" i="1" dirty="0"/>
                  <a:t>S</a:t>
                </a:r>
                <a:r>
                  <a:rPr lang="en-US" dirty="0"/>
                  <a:t> to </a:t>
                </a:r>
                <a:r>
                  <a:rPr lang="en-US" i="1" dirty="0"/>
                  <a:t>S</a:t>
                </a:r>
                <a:r>
                  <a:rPr lang="en-US" dirty="0"/>
                  <a:t>’ is computed: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𝑃𝑆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We can compute the result of two transitions as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Or for </a:t>
                </a:r>
                <a:r>
                  <a:rPr lang="en-US" i="1" dirty="0"/>
                  <a:t>n</a:t>
                </a:r>
                <a:r>
                  <a:rPr lang="en-US" dirty="0"/>
                  <a:t> transitions: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And at steady state,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, so: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⟶∞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Let </a:t>
                </a:r>
                <a:r>
                  <a:rPr lang="en-US" b="1" i="1" dirty="0"/>
                  <a:t>P</a:t>
                </a:r>
                <a:r>
                  <a:rPr lang="en-US" dirty="0"/>
                  <a:t> be a </a:t>
                </a:r>
                <a:r>
                  <a:rPr lang="en-US" b="1" dirty="0"/>
                  <a:t>unitary matrix</a:t>
                </a:r>
                <a:r>
                  <a:rPr lang="en-US" dirty="0"/>
                  <a:t> with </a:t>
                </a:r>
                <a:r>
                  <a:rPr lang="en-US" dirty="0">
                    <a:ea typeface="Cambria Math" panose="02040503050406030204" pitchFamily="18" charset="0"/>
                  </a:rPr>
                  <a:t>Euclidean norm of each row or column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:r>
                  <a:rPr lang="en-US" dirty="0"/>
                  <a:t> </a:t>
                </a:r>
                <a:endParaRPr lang="en-US" b="1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  <a:blipFill>
                <a:blip r:embed="rId2"/>
                <a:stretch>
                  <a:fillRect l="-1217" t="-1925" r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Introduction to Markov Processes</a:t>
            </a:r>
          </a:p>
        </p:txBody>
      </p:sp>
    </p:spTree>
    <p:extLst>
      <p:ext uri="{BB962C8B-B14F-4D97-AF65-F5344CB8AC3E}">
        <p14:creationId xmlns:p14="http://schemas.microsoft.com/office/powerpoint/2010/main" val="520937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Transition in </a:t>
                </a:r>
                <a:r>
                  <a:rPr lang="en-US" b="1" dirty="0"/>
                  <a:t>state probability</a:t>
                </a:r>
                <a:r>
                  <a:rPr lang="en-US" dirty="0"/>
                  <a:t> from </a:t>
                </a:r>
                <a:r>
                  <a:rPr lang="en-US" i="1" dirty="0"/>
                  <a:t>S</a:t>
                </a:r>
                <a:r>
                  <a:rPr lang="en-US" dirty="0"/>
                  <a:t> to </a:t>
                </a:r>
                <a:r>
                  <a:rPr lang="en-US" i="1" dirty="0"/>
                  <a:t>S</a:t>
                </a:r>
                <a:r>
                  <a:rPr lang="en-US" dirty="0"/>
                  <a:t>’ is computed: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𝑃𝑆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At steady state,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, so: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⟶∞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Let </a:t>
                </a:r>
                <a:r>
                  <a:rPr lang="en-US" b="1" i="1" dirty="0"/>
                  <a:t>P</a:t>
                </a:r>
                <a:r>
                  <a:rPr lang="en-US" dirty="0"/>
                  <a:t> be a </a:t>
                </a:r>
                <a:r>
                  <a:rPr lang="en-US" b="1" dirty="0"/>
                  <a:t>unitary matrix</a:t>
                </a:r>
                <a:r>
                  <a:rPr lang="en-US" dirty="0"/>
                  <a:t> with </a:t>
                </a:r>
                <a:r>
                  <a:rPr lang="en-US" dirty="0">
                    <a:ea typeface="Cambria Math" panose="02040503050406030204" pitchFamily="18" charset="0"/>
                  </a:rPr>
                  <a:t>Euclidean norm of each row or column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:r>
                  <a:rPr lang="en-US" dirty="0"/>
                  <a:t> </a:t>
                </a:r>
              </a:p>
              <a:p>
                <a:r>
                  <a:rPr lang="en-US" dirty="0"/>
                  <a:t>Then,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dirty="0"/>
                  <a:t>, so: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  <a:blipFill>
                <a:blip r:embed="rId2"/>
                <a:stretch>
                  <a:fillRect l="-1217" t="-1925" r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Introduction to Markov Processes</a:t>
            </a:r>
          </a:p>
        </p:txBody>
      </p:sp>
    </p:spTree>
    <p:extLst>
      <p:ext uri="{BB962C8B-B14F-4D97-AF65-F5344CB8AC3E}">
        <p14:creationId xmlns:p14="http://schemas.microsoft.com/office/powerpoint/2010/main" val="37543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At steady state,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, or: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form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suggests an eigenvalue-eigenvector problem: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𝑃𝑆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The Euclidean norm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i="1" dirty="0">
                    <a:ea typeface="Cambria Math" panose="02040503050406030204" pitchFamily="18" charset="0"/>
                  </a:rPr>
                  <a:t>S</a:t>
                </a:r>
                <a:r>
                  <a:rPr lang="en-US" dirty="0">
                    <a:ea typeface="Cambria Math" panose="02040503050406030204" pitchFamily="18" charset="0"/>
                  </a:rPr>
                  <a:t> is the </a:t>
                </a:r>
                <a:r>
                  <a:rPr lang="en-US" b="1" dirty="0">
                    <a:ea typeface="Cambria Math" panose="02040503050406030204" pitchFamily="18" charset="0"/>
                  </a:rPr>
                  <a:t>first eigenvector</a:t>
                </a:r>
                <a:r>
                  <a:rPr lang="en-US" dirty="0">
                    <a:ea typeface="Cambria Math" panose="02040503050406030204" pitchFamily="18" charset="0"/>
                  </a:rPr>
                  <a:t> of </a:t>
                </a:r>
                <a:r>
                  <a:rPr lang="en-US" i="1" dirty="0">
                    <a:ea typeface="Cambria Math" panose="02040503050406030204" pitchFamily="18" charset="0"/>
                  </a:rPr>
                  <a:t>P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  <a:blipFill>
                <a:blip r:embed="rId2"/>
                <a:stretch>
                  <a:fillRect l="-1217" t="-1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Introduction to Markov Processes</a:t>
            </a:r>
          </a:p>
        </p:txBody>
      </p:sp>
    </p:spTree>
    <p:extLst>
      <p:ext uri="{BB962C8B-B14F-4D97-AF65-F5344CB8AC3E}">
        <p14:creationId xmlns:p14="http://schemas.microsoft.com/office/powerpoint/2010/main" val="3235932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Searching on the Web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2282"/>
            <a:ext cx="10515600" cy="4724681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Web search </a:t>
            </a:r>
            <a:r>
              <a:rPr lang="en-US" dirty="0"/>
              <a:t>is an application of </a:t>
            </a:r>
            <a:r>
              <a:rPr lang="en-US" b="1" dirty="0"/>
              <a:t>graph theory</a:t>
            </a:r>
          </a:p>
          <a:p>
            <a:r>
              <a:rPr lang="en-US" dirty="0"/>
              <a:t>The web is a very large directed graph  </a:t>
            </a:r>
          </a:p>
          <a:p>
            <a:r>
              <a:rPr lang="en-US" dirty="0"/>
              <a:t>Nodes are pages  </a:t>
            </a:r>
          </a:p>
          <a:p>
            <a:pPr lvl="1"/>
            <a:r>
              <a:rPr lang="en-US" dirty="0"/>
              <a:t>Pages contain content in most any form – text, video, audio, documents,…</a:t>
            </a:r>
          </a:p>
          <a:p>
            <a:pPr lvl="1"/>
            <a:r>
              <a:rPr lang="en-US" dirty="0"/>
              <a:t>Search results are presented as pages that best fit a user’s query</a:t>
            </a:r>
          </a:p>
          <a:p>
            <a:r>
              <a:rPr lang="en-US" dirty="0"/>
              <a:t>Edges are </a:t>
            </a:r>
            <a:r>
              <a:rPr lang="en-US" b="1" dirty="0"/>
              <a:t>hyperlinks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Edges are directed from one page to another  - outgoing</a:t>
            </a:r>
          </a:p>
          <a:p>
            <a:pPr lvl="1"/>
            <a:r>
              <a:rPr lang="en-US" dirty="0"/>
              <a:t>Pages can have multiple directed links  </a:t>
            </a:r>
          </a:p>
          <a:p>
            <a:pPr lvl="1"/>
            <a:r>
              <a:rPr lang="en-US" dirty="0"/>
              <a:t>A page with a link to another page need not be linked by the other page – no symmetry 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354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Searching on the Web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331" y="1146380"/>
            <a:ext cx="6510527" cy="560512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Structure of the web can be described by the </a:t>
            </a:r>
            <a:r>
              <a:rPr lang="en-US" b="1" dirty="0"/>
              <a:t>bowtie model </a:t>
            </a:r>
          </a:p>
          <a:p>
            <a:r>
              <a:rPr lang="en-US" b="1" dirty="0"/>
              <a:t>Strongly connected core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Widely referenced pages </a:t>
            </a:r>
          </a:p>
          <a:p>
            <a:pPr lvl="1"/>
            <a:r>
              <a:rPr lang="en-US" dirty="0"/>
              <a:t>Both in and out links</a:t>
            </a:r>
          </a:p>
          <a:p>
            <a:r>
              <a:rPr lang="en-US" b="1" dirty="0"/>
              <a:t>In component </a:t>
            </a:r>
            <a:r>
              <a:rPr lang="en-US" dirty="0"/>
              <a:t>comprises pages that link to the strongly connected core </a:t>
            </a:r>
          </a:p>
          <a:p>
            <a:pPr lvl="1"/>
            <a:r>
              <a:rPr lang="en-US" dirty="0"/>
              <a:t>Mostly links to strongly connected core </a:t>
            </a:r>
          </a:p>
          <a:p>
            <a:pPr lvl="1"/>
            <a:r>
              <a:rPr lang="en-US" dirty="0"/>
              <a:t>Few in-links</a:t>
            </a:r>
          </a:p>
          <a:p>
            <a:r>
              <a:rPr lang="en-US" b="1" dirty="0"/>
              <a:t>Out component </a:t>
            </a:r>
            <a:r>
              <a:rPr lang="en-US" dirty="0"/>
              <a:t>are pages referenced by other pages</a:t>
            </a:r>
          </a:p>
          <a:p>
            <a:pPr lvl="1"/>
            <a:r>
              <a:rPr lang="en-US" dirty="0"/>
              <a:t>Few out-links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5178F4-1495-40F8-844E-EDA5A0E14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3587" y="1031427"/>
            <a:ext cx="5248964" cy="5270096"/>
          </a:xfrm>
          <a:prstGeom prst="rect">
            <a:avLst/>
          </a:prstGeom>
        </p:spPr>
      </p:pic>
      <p:sp>
        <p:nvSpPr>
          <p:cNvPr id="6" name="Footer Placeholder 18">
            <a:extLst>
              <a:ext uri="{FF2B5EF4-FFF2-40B4-BE49-F238E27FC236}">
                <a16:creationId xmlns:a16="http://schemas.microsoft.com/office/drawing/2014/main" id="{A245E470-3A42-4B5A-B1A4-12C5BCB24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06505" y="6546723"/>
            <a:ext cx="7233915" cy="274320"/>
          </a:xfrm>
        </p:spPr>
        <p:txBody>
          <a:bodyPr/>
          <a:lstStyle/>
          <a:p>
            <a:r>
              <a:rPr lang="en-US" dirty="0"/>
              <a:t>Credit: J. </a:t>
            </a:r>
            <a:r>
              <a:rPr lang="en-US" dirty="0" err="1"/>
              <a:t>Leskovec</a:t>
            </a:r>
            <a:r>
              <a:rPr lang="en-US" dirty="0"/>
              <a:t>, A. Rajaraman, J. Ullman: Mining of Massive Datasets, http://www.mmds.org</a:t>
            </a:r>
          </a:p>
        </p:txBody>
      </p:sp>
    </p:spTree>
    <p:extLst>
      <p:ext uri="{BB962C8B-B14F-4D97-AF65-F5344CB8AC3E}">
        <p14:creationId xmlns:p14="http://schemas.microsoft.com/office/powerpoint/2010/main" val="4004723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Searching on the Web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331" y="1146380"/>
            <a:ext cx="6510527" cy="560512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Structure of the web can be described by the </a:t>
            </a:r>
            <a:r>
              <a:rPr lang="en-US" b="1" dirty="0"/>
              <a:t>bowtie model </a:t>
            </a:r>
          </a:p>
          <a:p>
            <a:r>
              <a:rPr lang="en-US" b="1" dirty="0"/>
              <a:t>Tendrils Out</a:t>
            </a:r>
            <a:r>
              <a:rPr lang="en-US" dirty="0"/>
              <a:t> are out-links that go to pages that have no out-links, called </a:t>
            </a:r>
            <a:r>
              <a:rPr lang="en-US" b="1" dirty="0"/>
              <a:t>dead ends</a:t>
            </a:r>
            <a:endParaRPr lang="en-US" dirty="0"/>
          </a:p>
          <a:p>
            <a:r>
              <a:rPr lang="en-US" b="1" dirty="0"/>
              <a:t>Tendrils In </a:t>
            </a:r>
            <a:r>
              <a:rPr lang="en-US" dirty="0"/>
              <a:t>are in-links into the Out Components from relatively isolated pages</a:t>
            </a:r>
          </a:p>
          <a:p>
            <a:r>
              <a:rPr lang="en-US" b="1" dirty="0"/>
              <a:t>Tubes</a:t>
            </a:r>
            <a:r>
              <a:rPr lang="en-US" dirty="0"/>
              <a:t> connect directly from the In Component to the Out Component</a:t>
            </a:r>
          </a:p>
          <a:p>
            <a:r>
              <a:rPr lang="en-US" b="1" dirty="0"/>
              <a:t>Disconnected Components </a:t>
            </a:r>
            <a:r>
              <a:rPr lang="en-US" dirty="0"/>
              <a:t>are groups of isolated pages which do not connect to the rest of the web – typically private networks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5178F4-1495-40F8-844E-EDA5A0E14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3587" y="1031427"/>
            <a:ext cx="5248964" cy="5270096"/>
          </a:xfrm>
          <a:prstGeom prst="rect">
            <a:avLst/>
          </a:prstGeom>
        </p:spPr>
      </p:pic>
      <p:sp>
        <p:nvSpPr>
          <p:cNvPr id="6" name="Footer Placeholder 18">
            <a:extLst>
              <a:ext uri="{FF2B5EF4-FFF2-40B4-BE49-F238E27FC236}">
                <a16:creationId xmlns:a16="http://schemas.microsoft.com/office/drawing/2014/main" id="{A245E470-3A42-4B5A-B1A4-12C5BCB24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06505" y="6546723"/>
            <a:ext cx="7233915" cy="274320"/>
          </a:xfrm>
        </p:spPr>
        <p:txBody>
          <a:bodyPr/>
          <a:lstStyle/>
          <a:p>
            <a:r>
              <a:rPr lang="en-US" dirty="0"/>
              <a:t>Credit: J. </a:t>
            </a:r>
            <a:r>
              <a:rPr lang="en-US" dirty="0" err="1"/>
              <a:t>Leskovec</a:t>
            </a:r>
            <a:r>
              <a:rPr lang="en-US" dirty="0"/>
              <a:t>, A. Rajaraman, J. Ullman: Mining of Massive Datasets, http://www.mmds.org</a:t>
            </a:r>
          </a:p>
        </p:txBody>
      </p:sp>
    </p:spTree>
    <p:extLst>
      <p:ext uri="{BB962C8B-B14F-4D97-AF65-F5344CB8AC3E}">
        <p14:creationId xmlns:p14="http://schemas.microsoft.com/office/powerpoint/2010/main" val="1624759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Web Searching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1525"/>
            <a:ext cx="10515600" cy="5350779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Web search </a:t>
            </a:r>
            <a:r>
              <a:rPr lang="en-US" dirty="0"/>
              <a:t>is undoubtedly the most widely used data mining application</a:t>
            </a:r>
            <a:endParaRPr lang="en-US" b="1" dirty="0"/>
          </a:p>
          <a:p>
            <a:r>
              <a:rPr lang="en-US" dirty="0"/>
              <a:t>Major search engines, like Google, Bing, Yahoo!, Baidu are complex</a:t>
            </a:r>
          </a:p>
          <a:p>
            <a:pPr lvl="1"/>
            <a:r>
              <a:rPr lang="en-US" dirty="0"/>
              <a:t>Employ multiple algorithms </a:t>
            </a:r>
          </a:p>
          <a:p>
            <a:pPr lvl="1"/>
            <a:r>
              <a:rPr lang="en-US" dirty="0"/>
              <a:t>Typically use exogenous information – e.g. user profiles, knowledge graphs</a:t>
            </a:r>
          </a:p>
          <a:p>
            <a:r>
              <a:rPr lang="en-US" dirty="0"/>
              <a:t>Complexity arises from:</a:t>
            </a:r>
          </a:p>
          <a:p>
            <a:pPr lvl="1"/>
            <a:r>
              <a:rPr lang="en-US" dirty="0"/>
              <a:t>Massive data volumes </a:t>
            </a:r>
          </a:p>
          <a:p>
            <a:pPr lvl="1"/>
            <a:r>
              <a:rPr lang="en-US" dirty="0"/>
              <a:t>Can’t really know user intent</a:t>
            </a:r>
          </a:p>
          <a:p>
            <a:pPr lvl="1"/>
            <a:r>
              <a:rPr lang="en-US" dirty="0"/>
              <a:t>Web spam – see Section 5.4 of MMDS book for discussion</a:t>
            </a:r>
          </a:p>
          <a:p>
            <a:r>
              <a:rPr lang="en-US" dirty="0"/>
              <a:t>Small number of large companies dominate search   </a:t>
            </a:r>
          </a:p>
          <a:p>
            <a:pPr lvl="1"/>
            <a:r>
              <a:rPr lang="en-US" dirty="0"/>
              <a:t>In 2021 Google’s global market share &gt; 90% </a:t>
            </a:r>
          </a:p>
          <a:p>
            <a:pPr lvl="1"/>
            <a:r>
              <a:rPr lang="en-US" dirty="0"/>
              <a:t>Trade secrets make study of this subject difficult – cannot know details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693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F18FE-FA5C-4A58-9D98-B6E6BF0A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066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learn the structure of the web? </a:t>
            </a:r>
          </a:p>
          <a:p>
            <a:r>
              <a:rPr lang="en-US" dirty="0"/>
              <a:t>The importance of a web page for a search can be measured by its </a:t>
            </a:r>
            <a:r>
              <a:rPr lang="en-US" b="1" dirty="0"/>
              <a:t>centrality</a:t>
            </a:r>
          </a:p>
          <a:p>
            <a:r>
              <a:rPr lang="en-US" dirty="0"/>
              <a:t>Centrality is a measure of how important a graph node is with respect to the other nodes</a:t>
            </a:r>
          </a:p>
          <a:p>
            <a:r>
              <a:rPr lang="en-US" dirty="0"/>
              <a:t>We assume the more central a web page is the more important it is as a </a:t>
            </a:r>
            <a:r>
              <a:rPr lang="en-US"/>
              <a:t>search result</a:t>
            </a:r>
            <a:endParaRPr lang="en-US" dirty="0"/>
          </a:p>
          <a:p>
            <a:r>
              <a:rPr lang="en-US" dirty="0"/>
              <a:t>Centrality in networks is an old idea </a:t>
            </a:r>
          </a:p>
          <a:p>
            <a:pPr lvl="1"/>
            <a:r>
              <a:rPr lang="en-US" dirty="0"/>
              <a:t>Developed by </a:t>
            </a:r>
            <a:r>
              <a:rPr lang="en-US" dirty="0">
                <a:hlinkClick r:id="rId2"/>
              </a:rPr>
              <a:t>Kratz, 1953</a:t>
            </a:r>
            <a:r>
              <a:rPr lang="en-US" dirty="0"/>
              <a:t>, for phycological analysis of networks of people  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Learning the Structure of the Web </a:t>
            </a:r>
          </a:p>
        </p:txBody>
      </p:sp>
    </p:spTree>
    <p:extLst>
      <p:ext uri="{BB962C8B-B14F-4D97-AF65-F5344CB8AC3E}">
        <p14:creationId xmlns:p14="http://schemas.microsoft.com/office/powerpoint/2010/main" val="3734897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Katz centrality </a:t>
                </a:r>
                <a:r>
                  <a:rPr lang="en-US" dirty="0"/>
                  <a:t>is a basic measure   </a:t>
                </a:r>
              </a:p>
              <a:p>
                <a:r>
                  <a:rPr lang="en-US" dirty="0"/>
                  <a:t>Katz centrality proposed in 1953 as a measure of centrality of social networks   </a:t>
                </a:r>
              </a:p>
              <a:p>
                <a:r>
                  <a:rPr lang="en-US" sz="2800" dirty="0"/>
                  <a:t>Basic update for Katz centrality uses association matrix   </a:t>
                </a:r>
              </a:p>
              <a:p>
                <a:r>
                  <a:rPr lang="en-US" dirty="0"/>
                  <a:t>The update of Katz centrality is the sum over the in degree of the page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sz="2800" dirty="0"/>
                  <a:t>The higher the in degree the more central the </a:t>
                </a:r>
                <a:r>
                  <a:rPr lang="en-US" dirty="0"/>
                  <a:t>page   </a:t>
                </a:r>
              </a:p>
              <a:p>
                <a:r>
                  <a:rPr lang="en-US" sz="2800" dirty="0"/>
                  <a:t>But, Katz centrality over weights pages with high out degree</a:t>
                </a:r>
              </a:p>
              <a:p>
                <a:pPr lvl="1"/>
                <a:r>
                  <a:rPr lang="en-US" dirty="0"/>
                  <a:t>A page linking to many page should distribute its influence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  <a:blipFill>
                <a:blip r:embed="rId2"/>
                <a:stretch>
                  <a:fillRect l="-1217" t="-1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Measures of Centrality </a:t>
            </a:r>
          </a:p>
        </p:txBody>
      </p:sp>
    </p:spTree>
    <p:extLst>
      <p:ext uri="{BB962C8B-B14F-4D97-AF65-F5344CB8AC3E}">
        <p14:creationId xmlns:p14="http://schemas.microsoft.com/office/powerpoint/2010/main" val="3485488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F18FE-FA5C-4A58-9D98-B6E6BF0A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3704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learn the structure of the web? </a:t>
            </a:r>
          </a:p>
          <a:p>
            <a:r>
              <a:rPr lang="en-US" dirty="0"/>
              <a:t>Idea: </a:t>
            </a:r>
            <a:r>
              <a:rPr lang="en-US" b="1" dirty="0"/>
              <a:t>randomly surf </a:t>
            </a:r>
            <a:r>
              <a:rPr lang="en-US" dirty="0"/>
              <a:t>the web to discover links between pages</a:t>
            </a:r>
          </a:p>
          <a:p>
            <a:pPr lvl="1"/>
            <a:r>
              <a:rPr lang="en-US" dirty="0"/>
              <a:t>The surfer </a:t>
            </a:r>
            <a:r>
              <a:rPr lang="en-US" b="1" dirty="0"/>
              <a:t>starts at a random page </a:t>
            </a:r>
          </a:p>
          <a:p>
            <a:pPr lvl="1"/>
            <a:r>
              <a:rPr lang="en-US" dirty="0"/>
              <a:t>Follows </a:t>
            </a:r>
            <a:r>
              <a:rPr lang="en-US" b="1" dirty="0"/>
              <a:t>randomly chosen link </a:t>
            </a:r>
            <a:r>
              <a:rPr lang="en-US" dirty="0"/>
              <a:t>out of page</a:t>
            </a:r>
          </a:p>
          <a:p>
            <a:pPr lvl="1"/>
            <a:r>
              <a:rPr lang="en-US" dirty="0"/>
              <a:t>Continues to follow random links from page to page  </a:t>
            </a:r>
          </a:p>
          <a:p>
            <a:r>
              <a:rPr lang="en-US" dirty="0"/>
              <a:t>The </a:t>
            </a:r>
            <a:r>
              <a:rPr lang="en-US" b="1" dirty="0"/>
              <a:t>probabilities of transitions</a:t>
            </a:r>
            <a:r>
              <a:rPr lang="en-US" dirty="0"/>
              <a:t> into a page ranks the pages </a:t>
            </a:r>
            <a:r>
              <a:rPr lang="en-US" b="1" dirty="0"/>
              <a:t>importance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Assume high probability of landing on pages with many in-links</a:t>
            </a:r>
          </a:p>
          <a:p>
            <a:pPr lvl="1"/>
            <a:r>
              <a:rPr lang="en-US" dirty="0"/>
              <a:t>This is the basis of the </a:t>
            </a:r>
            <a:r>
              <a:rPr lang="en-US" b="1" dirty="0"/>
              <a:t>PageRank algorithm</a:t>
            </a:r>
            <a:r>
              <a:rPr lang="en-US" dirty="0"/>
              <a:t>   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Is a steady state Markov processes! </a:t>
            </a:r>
          </a:p>
          <a:p>
            <a:r>
              <a:rPr lang="en-US" dirty="0"/>
              <a:t>PageRank is an </a:t>
            </a:r>
            <a:r>
              <a:rPr lang="en-US" b="1" dirty="0"/>
              <a:t>unsupervised learning </a:t>
            </a:r>
            <a:r>
              <a:rPr lang="en-US" dirty="0"/>
              <a:t>algorithm </a:t>
            </a:r>
          </a:p>
          <a:p>
            <a:pPr lvl="1"/>
            <a:r>
              <a:rPr lang="en-US" dirty="0"/>
              <a:t>Learns page importance without marked cases – no ground truth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Learning the Structure of the Web? </a:t>
            </a:r>
          </a:p>
        </p:txBody>
      </p:sp>
    </p:spTree>
    <p:extLst>
      <p:ext uri="{BB962C8B-B14F-4D97-AF65-F5344CB8AC3E}">
        <p14:creationId xmlns:p14="http://schemas.microsoft.com/office/powerpoint/2010/main" val="3413323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Learning the Structure of the Web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EFFCFDE-A305-43EF-B72E-B454646ECC78}"/>
              </a:ext>
            </a:extLst>
          </p:cNvPr>
          <p:cNvSpPr/>
          <p:nvPr/>
        </p:nvSpPr>
        <p:spPr>
          <a:xfrm>
            <a:off x="7099741" y="2207349"/>
            <a:ext cx="1515810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E66B7C-0B92-40C5-AFC0-67AE73B87AE6}"/>
              </a:ext>
            </a:extLst>
          </p:cNvPr>
          <p:cNvSpPr/>
          <p:nvPr/>
        </p:nvSpPr>
        <p:spPr>
          <a:xfrm>
            <a:off x="6675489" y="3995762"/>
            <a:ext cx="1562825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57760E-C48D-4114-95F0-BB6E06B5856B}"/>
              </a:ext>
            </a:extLst>
          </p:cNvPr>
          <p:cNvSpPr/>
          <p:nvPr/>
        </p:nvSpPr>
        <p:spPr>
          <a:xfrm>
            <a:off x="9029440" y="2178679"/>
            <a:ext cx="1486459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483106-A089-4C44-9480-4653BE88758A}"/>
              </a:ext>
            </a:extLst>
          </p:cNvPr>
          <p:cNvSpPr/>
          <p:nvPr/>
        </p:nvSpPr>
        <p:spPr>
          <a:xfrm>
            <a:off x="9942463" y="5417825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5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916A9838-F26B-4B7D-A73C-9F1C575A5A0D}"/>
              </a:ext>
            </a:extLst>
          </p:cNvPr>
          <p:cNvSpPr/>
          <p:nvPr/>
        </p:nvSpPr>
        <p:spPr>
          <a:xfrm rot="19176325" flipH="1">
            <a:off x="6754977" y="2684244"/>
            <a:ext cx="1819355" cy="1742333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63559A8-F1C2-4D99-94F7-E019654E844C}"/>
              </a:ext>
            </a:extLst>
          </p:cNvPr>
          <p:cNvSpPr/>
          <p:nvPr/>
        </p:nvSpPr>
        <p:spPr>
          <a:xfrm rot="7186083" flipH="1">
            <a:off x="6645943" y="3485828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752E716-CD32-483A-ADD3-1EA166AA6BA0}"/>
              </a:ext>
            </a:extLst>
          </p:cNvPr>
          <p:cNvSpPr/>
          <p:nvPr/>
        </p:nvSpPr>
        <p:spPr>
          <a:xfrm rot="18225817">
            <a:off x="8086631" y="1496702"/>
            <a:ext cx="2070819" cy="317949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906E651C-F096-47B9-9F5B-82FECB054CC8}"/>
              </a:ext>
            </a:extLst>
          </p:cNvPr>
          <p:cNvSpPr/>
          <p:nvPr/>
        </p:nvSpPr>
        <p:spPr>
          <a:xfrm rot="6468415" flipH="1">
            <a:off x="9515560" y="4878645"/>
            <a:ext cx="1148871" cy="85918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7D8F9C9-8020-4BC2-BB5F-294260D3FAE3}"/>
              </a:ext>
            </a:extLst>
          </p:cNvPr>
          <p:cNvSpPr/>
          <p:nvPr/>
        </p:nvSpPr>
        <p:spPr>
          <a:xfrm>
            <a:off x="8883447" y="4050505"/>
            <a:ext cx="1559373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4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9DA89C5C-0F6A-44BA-AD62-38986F1B6193}"/>
              </a:ext>
            </a:extLst>
          </p:cNvPr>
          <p:cNvSpPr/>
          <p:nvPr/>
        </p:nvSpPr>
        <p:spPr>
          <a:xfrm rot="15066233" flipH="1">
            <a:off x="8891792" y="4464780"/>
            <a:ext cx="1786604" cy="66272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6A57F224-E5DC-473D-89D8-0C1A3F99E763}"/>
              </a:ext>
            </a:extLst>
          </p:cNvPr>
          <p:cNvSpPr/>
          <p:nvPr/>
        </p:nvSpPr>
        <p:spPr>
          <a:xfrm rot="5400000" flipH="1">
            <a:off x="7302618" y="3211394"/>
            <a:ext cx="2169261" cy="1932173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D61EE5E6-6A48-4CB3-A5B9-A845D84D8E04}"/>
              </a:ext>
            </a:extLst>
          </p:cNvPr>
          <p:cNvSpPr/>
          <p:nvPr/>
        </p:nvSpPr>
        <p:spPr>
          <a:xfrm rot="15201573" flipH="1">
            <a:off x="7476702" y="2617059"/>
            <a:ext cx="3932317" cy="3261994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DF546876-87D4-45E3-99F8-7C2FF3CA3DF9}"/>
              </a:ext>
            </a:extLst>
          </p:cNvPr>
          <p:cNvSpPr/>
          <p:nvPr/>
        </p:nvSpPr>
        <p:spPr>
          <a:xfrm rot="2222559">
            <a:off x="6934076" y="2607473"/>
            <a:ext cx="5165887" cy="2996949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5E16561B-9240-482A-A9AD-D14F326A7240}"/>
              </a:ext>
            </a:extLst>
          </p:cNvPr>
          <p:cNvSpPr/>
          <p:nvPr/>
        </p:nvSpPr>
        <p:spPr>
          <a:xfrm rot="20615771" flipH="1" flipV="1">
            <a:off x="8128163" y="1716918"/>
            <a:ext cx="1225079" cy="2550856"/>
          </a:xfrm>
          <a:prstGeom prst="arc">
            <a:avLst>
              <a:gd name="adj1" fmla="val 16407995"/>
              <a:gd name="adj2" fmla="val 0"/>
            </a:avLst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B63FACB2-8C1D-4845-B889-6D76F6EB489E}"/>
              </a:ext>
            </a:extLst>
          </p:cNvPr>
          <p:cNvSpPr/>
          <p:nvPr/>
        </p:nvSpPr>
        <p:spPr>
          <a:xfrm rot="13953455" flipH="1" flipV="1">
            <a:off x="8651830" y="2982899"/>
            <a:ext cx="1923478" cy="842829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38719D8D-8421-43AF-A036-76938FABE84F}"/>
              </a:ext>
            </a:extLst>
          </p:cNvPr>
          <p:cNvSpPr/>
          <p:nvPr/>
        </p:nvSpPr>
        <p:spPr>
          <a:xfrm rot="13378794" flipH="1">
            <a:off x="7732265" y="3579496"/>
            <a:ext cx="1531185" cy="1262351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90783BE2-5C94-4C97-AC46-AE6E21883CC9}"/>
              </a:ext>
            </a:extLst>
          </p:cNvPr>
          <p:cNvSpPr txBox="1">
            <a:spLocks/>
          </p:cNvSpPr>
          <p:nvPr/>
        </p:nvSpPr>
        <p:spPr>
          <a:xfrm>
            <a:off x="281746" y="1091615"/>
            <a:ext cx="6161888" cy="550410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Consider a small scale example</a:t>
            </a:r>
          </a:p>
          <a:p>
            <a:r>
              <a:rPr lang="en-US" dirty="0"/>
              <a:t>Pages are nodes of a </a:t>
            </a:r>
            <a:r>
              <a:rPr lang="en-US" b="1" dirty="0"/>
              <a:t>directed graph</a:t>
            </a:r>
          </a:p>
          <a:p>
            <a:r>
              <a:rPr lang="en-US" dirty="0"/>
              <a:t>The </a:t>
            </a:r>
            <a:r>
              <a:rPr lang="en-US" b="1" dirty="0"/>
              <a:t>directed edges </a:t>
            </a:r>
            <a:r>
              <a:rPr lang="en-US" dirty="0"/>
              <a:t>represent hyperlinks from one page to another</a:t>
            </a:r>
            <a:endParaRPr lang="en-US" b="1" dirty="0"/>
          </a:p>
          <a:p>
            <a:r>
              <a:rPr lang="en-US" dirty="0"/>
              <a:t>The graph is </a:t>
            </a:r>
            <a:r>
              <a:rPr lang="en-US" b="1" dirty="0"/>
              <a:t>complete</a:t>
            </a:r>
            <a:r>
              <a:rPr lang="en-US" dirty="0"/>
              <a:t> - each page can be accessed by one or more steps from any other page</a:t>
            </a:r>
          </a:p>
          <a:p>
            <a:r>
              <a:rPr lang="en-US" dirty="0"/>
              <a:t>No </a:t>
            </a:r>
            <a:r>
              <a:rPr lang="en-US" b="1" dirty="0"/>
              <a:t>self loops</a:t>
            </a:r>
          </a:p>
          <a:p>
            <a:r>
              <a:rPr lang="en-US" dirty="0"/>
              <a:t>No </a:t>
            </a:r>
            <a:r>
              <a:rPr lang="en-US" b="1" dirty="0"/>
              <a:t>terminal nodes </a:t>
            </a:r>
            <a:r>
              <a:rPr lang="en-US" dirty="0"/>
              <a:t>– </a:t>
            </a:r>
            <a:r>
              <a:rPr lang="en-US" b="1" dirty="0"/>
              <a:t>dead ends</a:t>
            </a:r>
          </a:p>
          <a:p>
            <a:r>
              <a:rPr lang="en-US" dirty="0"/>
              <a:t>Transitions from one page to another on this graph represent a </a:t>
            </a:r>
            <a:r>
              <a:rPr lang="en-US" b="1" dirty="0"/>
              <a:t>Markov process</a:t>
            </a:r>
          </a:p>
        </p:txBody>
      </p:sp>
    </p:spTree>
    <p:extLst>
      <p:ext uri="{BB962C8B-B14F-4D97-AF65-F5344CB8AC3E}">
        <p14:creationId xmlns:p14="http://schemas.microsoft.com/office/powerpoint/2010/main" val="2000132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5" grpId="0" animBg="1"/>
      <p:bldP spid="16" grpId="0" animBg="1"/>
      <p:bldP spid="17" grpId="0" animBg="1"/>
      <p:bldP spid="18" grpId="0" animBg="1"/>
      <p:bldP spid="21" grpId="0" animBg="1"/>
      <p:bldP spid="26" grpId="0" animBg="1"/>
      <p:bldP spid="33" grpId="0" animBg="1"/>
      <p:bldP spid="34" grpId="0" animBg="1"/>
      <p:bldP spid="3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Learning the Structure of the Web 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EFFCFDE-A305-43EF-B72E-B454646ECC78}"/>
              </a:ext>
            </a:extLst>
          </p:cNvPr>
          <p:cNvSpPr/>
          <p:nvPr/>
        </p:nvSpPr>
        <p:spPr>
          <a:xfrm>
            <a:off x="7099741" y="2207349"/>
            <a:ext cx="1515810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E66B7C-0B92-40C5-AFC0-67AE73B87AE6}"/>
              </a:ext>
            </a:extLst>
          </p:cNvPr>
          <p:cNvSpPr/>
          <p:nvPr/>
        </p:nvSpPr>
        <p:spPr>
          <a:xfrm>
            <a:off x="6675489" y="3995762"/>
            <a:ext cx="1562825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57760E-C48D-4114-95F0-BB6E06B5856B}"/>
              </a:ext>
            </a:extLst>
          </p:cNvPr>
          <p:cNvSpPr/>
          <p:nvPr/>
        </p:nvSpPr>
        <p:spPr>
          <a:xfrm>
            <a:off x="9029440" y="2178679"/>
            <a:ext cx="1486459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483106-A089-4C44-9480-4653BE88758A}"/>
              </a:ext>
            </a:extLst>
          </p:cNvPr>
          <p:cNvSpPr/>
          <p:nvPr/>
        </p:nvSpPr>
        <p:spPr>
          <a:xfrm>
            <a:off x="9942463" y="5417825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5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916A9838-F26B-4B7D-A73C-9F1C575A5A0D}"/>
              </a:ext>
            </a:extLst>
          </p:cNvPr>
          <p:cNvSpPr/>
          <p:nvPr/>
        </p:nvSpPr>
        <p:spPr>
          <a:xfrm rot="19176325" flipH="1">
            <a:off x="6754977" y="2684244"/>
            <a:ext cx="1819355" cy="1742333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63559A8-F1C2-4D99-94F7-E019654E844C}"/>
              </a:ext>
            </a:extLst>
          </p:cNvPr>
          <p:cNvSpPr/>
          <p:nvPr/>
        </p:nvSpPr>
        <p:spPr>
          <a:xfrm rot="7186083" flipH="1">
            <a:off x="6645943" y="3485828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752E716-CD32-483A-ADD3-1EA166AA6BA0}"/>
              </a:ext>
            </a:extLst>
          </p:cNvPr>
          <p:cNvSpPr/>
          <p:nvPr/>
        </p:nvSpPr>
        <p:spPr>
          <a:xfrm rot="18225817">
            <a:off x="8086631" y="1496702"/>
            <a:ext cx="2070819" cy="317949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906E651C-F096-47B9-9F5B-82FECB054CC8}"/>
              </a:ext>
            </a:extLst>
          </p:cNvPr>
          <p:cNvSpPr/>
          <p:nvPr/>
        </p:nvSpPr>
        <p:spPr>
          <a:xfrm rot="6468415" flipH="1">
            <a:off x="9515560" y="4878645"/>
            <a:ext cx="1148871" cy="85918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7D8F9C9-8020-4BC2-BB5F-294260D3FAE3}"/>
              </a:ext>
            </a:extLst>
          </p:cNvPr>
          <p:cNvSpPr/>
          <p:nvPr/>
        </p:nvSpPr>
        <p:spPr>
          <a:xfrm>
            <a:off x="8883447" y="4050505"/>
            <a:ext cx="1559373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4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9DA89C5C-0F6A-44BA-AD62-38986F1B6193}"/>
              </a:ext>
            </a:extLst>
          </p:cNvPr>
          <p:cNvSpPr/>
          <p:nvPr/>
        </p:nvSpPr>
        <p:spPr>
          <a:xfrm rot="15066233" flipH="1">
            <a:off x="8891792" y="4464780"/>
            <a:ext cx="1786604" cy="66272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6A57F224-E5DC-473D-89D8-0C1A3F99E763}"/>
              </a:ext>
            </a:extLst>
          </p:cNvPr>
          <p:cNvSpPr/>
          <p:nvPr/>
        </p:nvSpPr>
        <p:spPr>
          <a:xfrm rot="5400000" flipH="1">
            <a:off x="7302618" y="3211394"/>
            <a:ext cx="2169261" cy="1932173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D61EE5E6-6A48-4CB3-A5B9-A845D84D8E04}"/>
              </a:ext>
            </a:extLst>
          </p:cNvPr>
          <p:cNvSpPr/>
          <p:nvPr/>
        </p:nvSpPr>
        <p:spPr>
          <a:xfrm rot="15201573" flipH="1">
            <a:off x="7476702" y="2617059"/>
            <a:ext cx="3932317" cy="3261994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DF546876-87D4-45E3-99F8-7C2FF3CA3DF9}"/>
              </a:ext>
            </a:extLst>
          </p:cNvPr>
          <p:cNvSpPr/>
          <p:nvPr/>
        </p:nvSpPr>
        <p:spPr>
          <a:xfrm rot="2222559">
            <a:off x="6934076" y="2607473"/>
            <a:ext cx="5165887" cy="2996949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5E16561B-9240-482A-A9AD-D14F326A7240}"/>
              </a:ext>
            </a:extLst>
          </p:cNvPr>
          <p:cNvSpPr/>
          <p:nvPr/>
        </p:nvSpPr>
        <p:spPr>
          <a:xfrm rot="20615771" flipH="1" flipV="1">
            <a:off x="8128163" y="1716918"/>
            <a:ext cx="1225079" cy="2550856"/>
          </a:xfrm>
          <a:prstGeom prst="arc">
            <a:avLst>
              <a:gd name="adj1" fmla="val 16407995"/>
              <a:gd name="adj2" fmla="val 0"/>
            </a:avLst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B63FACB2-8C1D-4845-B889-6D76F6EB489E}"/>
              </a:ext>
            </a:extLst>
          </p:cNvPr>
          <p:cNvSpPr/>
          <p:nvPr/>
        </p:nvSpPr>
        <p:spPr>
          <a:xfrm rot="13953455" flipH="1" flipV="1">
            <a:off x="8651830" y="2982899"/>
            <a:ext cx="1923478" cy="842829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38719D8D-8421-43AF-A036-76938FABE84F}"/>
              </a:ext>
            </a:extLst>
          </p:cNvPr>
          <p:cNvSpPr/>
          <p:nvPr/>
        </p:nvSpPr>
        <p:spPr>
          <a:xfrm rot="13378794" flipH="1">
            <a:off x="7732265" y="3579496"/>
            <a:ext cx="1531185" cy="1262351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1746" y="1091615"/>
                <a:ext cx="6161888" cy="5504107"/>
              </a:xfrm>
              <a:prstGeom prst="rect">
                <a:avLst/>
              </a:prstGeom>
            </p:spPr>
            <p:txBody>
              <a:bodyPr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Consider a small scale example</a:t>
                </a:r>
              </a:p>
              <a:p>
                <a:r>
                  <a:rPr lang="en-US" dirty="0"/>
                  <a:t>Pages are nodes of a </a:t>
                </a:r>
                <a:r>
                  <a:rPr lang="en-US" b="1" dirty="0"/>
                  <a:t>directed graph</a:t>
                </a:r>
              </a:p>
              <a:p>
                <a:r>
                  <a:rPr lang="en-US" dirty="0"/>
                  <a:t>The </a:t>
                </a:r>
                <a:r>
                  <a:rPr lang="en-US" b="1" dirty="0"/>
                  <a:t>directed edges </a:t>
                </a:r>
                <a:r>
                  <a:rPr lang="en-US" dirty="0"/>
                  <a:t>are represented by an </a:t>
                </a:r>
                <a:r>
                  <a:rPr lang="en-US" b="1" dirty="0"/>
                  <a:t>adjacency matrix</a:t>
                </a:r>
              </a:p>
              <a:p>
                <a:pPr marL="0" indent="0">
                  <a:buNone/>
                </a:pPr>
                <a:endParaRPr lang="en-US" sz="1100" b="1" dirty="0"/>
              </a:p>
              <a:p>
                <a:pPr marL="0" indent="0">
                  <a:buNone/>
                </a:pPr>
                <a:r>
                  <a:rPr lang="en-US" dirty="0"/>
                  <a:t> A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A 1 in a column represents an out-link from a page</a:t>
                </a:r>
              </a:p>
              <a:p>
                <a:r>
                  <a:rPr lang="en-US" dirty="0"/>
                  <a:t>A 1 in a row represents an in-link to a page</a:t>
                </a:r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46" y="1091615"/>
                <a:ext cx="6161888" cy="5504107"/>
              </a:xfrm>
              <a:prstGeom prst="rect">
                <a:avLst/>
              </a:prstGeom>
              <a:blipFill>
                <a:blip r:embed="rId2"/>
                <a:stretch>
                  <a:fillRect l="-1978" t="-2436" r="-692" b="-3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7998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Learning the Structure of the Web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1745" y="1091615"/>
                <a:ext cx="9146391" cy="5504107"/>
              </a:xfrm>
              <a:prstGeom prst="rect">
                <a:avLst/>
              </a:prstGeom>
            </p:spPr>
            <p:txBody>
              <a:bodyPr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The </a:t>
                </a:r>
                <a:r>
                  <a:rPr lang="en-US" b="1" dirty="0"/>
                  <a:t>directed edges </a:t>
                </a:r>
                <a:r>
                  <a:rPr lang="en-US" dirty="0"/>
                  <a:t>are represented by an </a:t>
                </a:r>
                <a:r>
                  <a:rPr lang="en-US" b="1" dirty="0"/>
                  <a:t>adjacency matrix</a:t>
                </a:r>
              </a:p>
              <a:p>
                <a:pPr marL="0" indent="0">
                  <a:buNone/>
                </a:pPr>
                <a:endParaRPr lang="en-US" sz="1100" b="1" dirty="0"/>
              </a:p>
              <a:p>
                <a:pPr marL="0" indent="0">
                  <a:buNone/>
                </a:pPr>
                <a:r>
                  <a:rPr lang="en-US" dirty="0"/>
                  <a:t> 				A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The sum along columns is the number of out-links from each page – </a:t>
                </a:r>
                <a:r>
                  <a:rPr lang="en-US" b="1" dirty="0"/>
                  <a:t>out degree</a:t>
                </a:r>
              </a:p>
              <a:p>
                <a:r>
                  <a:rPr lang="en-US" dirty="0"/>
                  <a:t>The sum along rows is the number of in-links to a page – </a:t>
                </a:r>
                <a:r>
                  <a:rPr lang="en-US" b="1" dirty="0"/>
                  <a:t>in degree</a:t>
                </a:r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45" y="1091615"/>
                <a:ext cx="9146391" cy="5504107"/>
              </a:xfrm>
              <a:prstGeom prst="rect">
                <a:avLst/>
              </a:prstGeom>
              <a:blipFill>
                <a:blip r:embed="rId2"/>
                <a:stretch>
                  <a:fillRect l="-1332" t="-2436" b="-26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BA86F80-00DA-4AF9-8F91-5E6D420EBF8E}"/>
                  </a:ext>
                </a:extLst>
              </p:cNvPr>
              <p:cNvSpPr txBox="1"/>
              <p:nvPr/>
            </p:nvSpPr>
            <p:spPr>
              <a:xfrm>
                <a:off x="7496262" y="2986848"/>
                <a:ext cx="4530671" cy="21379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𝑟𝑜𝑤𝑠</m:t>
                          </m:r>
                        </m:sub>
                        <m:sup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𝑑𝑒𝑔𝑟𝑒𝑒</m:t>
                          </m:r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BA86F80-00DA-4AF9-8F91-5E6D420EBF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6262" y="2986848"/>
                <a:ext cx="4530671" cy="21379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6422360-B363-404D-B914-CA9D8D5AF81A}"/>
                  </a:ext>
                </a:extLst>
              </p:cNvPr>
              <p:cNvSpPr txBox="1"/>
              <p:nvPr/>
            </p:nvSpPr>
            <p:spPr>
              <a:xfrm>
                <a:off x="58990" y="3573862"/>
                <a:ext cx="7570923" cy="11378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𝑐𝑜𝑙𝑢𝑚𝑛𝑠</m:t>
                          </m:r>
                        </m:sub>
                        <m:sup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𝑑𝑒𝑔𝑟𝑒𝑒</m:t>
                          </m:r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6422360-B363-404D-B914-CA9D8D5AF8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90" y="3573862"/>
                <a:ext cx="7570923" cy="11378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96046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F18FE-FA5C-4A58-9D98-B6E6BF0A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066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Compute the </a:t>
            </a:r>
            <a:r>
              <a:rPr lang="en-US" b="1" dirty="0"/>
              <a:t>PageRank</a:t>
            </a:r>
            <a:r>
              <a:rPr lang="en-US" dirty="0"/>
              <a:t> of the complete graph of 5 web pages  </a:t>
            </a:r>
          </a:p>
          <a:p>
            <a:r>
              <a:rPr lang="en-US" b="1" dirty="0"/>
              <a:t>C</a:t>
            </a:r>
            <a:r>
              <a:rPr lang="en-US" sz="2800" b="1" dirty="0"/>
              <a:t>omplete graph </a:t>
            </a:r>
            <a:r>
              <a:rPr lang="en-US" sz="2800" dirty="0"/>
              <a:t>defines a </a:t>
            </a:r>
            <a:r>
              <a:rPr lang="en-US" sz="2800" b="1" dirty="0"/>
              <a:t>stochastic Markov process  </a:t>
            </a:r>
          </a:p>
          <a:p>
            <a:r>
              <a:rPr lang="en-US" dirty="0"/>
              <a:t>PageRank accounts for out degree of page</a:t>
            </a:r>
          </a:p>
          <a:p>
            <a:pPr lvl="1"/>
            <a:r>
              <a:rPr lang="en-US" dirty="0"/>
              <a:t>Inverse out degree weight of page reduces influence of pages with large out degree </a:t>
            </a:r>
          </a:p>
          <a:p>
            <a:pPr lvl="1"/>
            <a:r>
              <a:rPr lang="en-US" dirty="0"/>
              <a:t>Distributes influence equally between pages linked</a:t>
            </a:r>
          </a:p>
          <a:p>
            <a:r>
              <a:rPr lang="en-US" dirty="0"/>
              <a:t>At convergence the probabilities of being on a page are its PageRank</a:t>
            </a:r>
            <a:r>
              <a:rPr lang="en-US" sz="2800" dirty="0"/>
              <a:t> </a:t>
            </a:r>
          </a:p>
          <a:p>
            <a:r>
              <a:rPr lang="en-US" dirty="0"/>
              <a:t>Compute PageRank probabilities with a Markov chain  </a:t>
            </a:r>
          </a:p>
          <a:p>
            <a:r>
              <a:rPr lang="en-US" dirty="0"/>
              <a:t>K</a:t>
            </a:r>
            <a:r>
              <a:rPr lang="en-US" sz="2800" dirty="0"/>
              <a:t>nown as the </a:t>
            </a:r>
            <a:r>
              <a:rPr lang="en-US" sz="2800" b="1" dirty="0"/>
              <a:t>iterative PageRank algorithm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2220327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19066"/>
                <a:ext cx="11353800" cy="583182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Compute the </a:t>
                </a:r>
                <a:r>
                  <a:rPr lang="en-US" b="1" dirty="0"/>
                  <a:t>PageRank</a:t>
                </a:r>
                <a:r>
                  <a:rPr lang="en-US" dirty="0"/>
                  <a:t> of the complete graph of 5 web pages  </a:t>
                </a:r>
              </a:p>
              <a:p>
                <a:r>
                  <a:rPr lang="en-US" sz="2800" dirty="0"/>
                  <a:t>Start by normalizing the adjacency matrix, by the out degree  </a:t>
                </a:r>
              </a:p>
              <a:p>
                <a:r>
                  <a:rPr lang="en-US" dirty="0"/>
                  <a:t>Normalizing by out degree distributes the importance of the page equally between linked pages </a:t>
                </a:r>
              </a:p>
              <a:p>
                <a:r>
                  <a:rPr lang="en-US" sz="2800" dirty="0"/>
                  <a:t>Matrix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800" dirty="0"/>
                  <a:t> has the column sums (out degree) along the diagonal   </a:t>
                </a:r>
              </a:p>
              <a:p>
                <a:r>
                  <a:rPr lang="en-US" dirty="0"/>
                  <a:t>The values are the transition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:r>
                  <a:rPr lang="en-US" dirty="0"/>
                  <a:t> M = A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 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19066"/>
                <a:ext cx="11353800" cy="5831820"/>
              </a:xfrm>
              <a:blipFill>
                <a:blip r:embed="rId2"/>
                <a:stretch>
                  <a:fillRect l="-1128" t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898119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19066"/>
                <a:ext cx="11353800" cy="583182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Compute the </a:t>
                </a:r>
                <a:r>
                  <a:rPr lang="en-US" b="1" dirty="0"/>
                  <a:t>PageRank</a:t>
                </a:r>
                <a:r>
                  <a:rPr lang="en-US" dirty="0"/>
                  <a:t> of the complete graph of 5 web pages  </a:t>
                </a:r>
              </a:p>
              <a:p>
                <a:r>
                  <a:rPr lang="en-US" sz="2800" dirty="0"/>
                  <a:t>Start with </a:t>
                </a:r>
                <a:r>
                  <a:rPr lang="en-US" dirty="0"/>
                  <a:t>the transition matrix,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: </a:t>
                </a:r>
                <a:endParaRPr lang="en-US" sz="2800" dirty="0"/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Columns</a:t>
                </a:r>
                <a:r>
                  <a:rPr lang="en-US" sz="2800" dirty="0"/>
                  <a:t> are the probabilities of transition to another page </a:t>
                </a:r>
              </a:p>
              <a:p>
                <a:r>
                  <a:rPr lang="en-US" sz="2800" b="1" dirty="0"/>
                  <a:t>Axioms of probability </a:t>
                </a:r>
                <a:r>
                  <a:rPr lang="en-US" sz="2800" dirty="0"/>
                  <a:t>apply: </a:t>
                </a:r>
              </a:p>
              <a:p>
                <a:pPr lvl="1"/>
                <a:r>
                  <a:rPr lang="en-US" dirty="0"/>
                  <a:t>The probabilities for a page transition are,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sum of the column = 1, the total probability of making a transition from a state</a:t>
                </a:r>
              </a:p>
              <a:p>
                <a:pPr lvl="1"/>
                <a:r>
                  <a:rPr lang="en-US" dirty="0"/>
                  <a:t> The probabilities of transition are independent</a:t>
                </a:r>
                <a:endParaRPr lang="en-US" sz="2800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19066"/>
                <a:ext cx="11353800" cy="5831820"/>
              </a:xfrm>
              <a:blipFill>
                <a:blip r:embed="rId2"/>
                <a:stretch>
                  <a:fillRect l="-1128" t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1856676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52521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Compute the </a:t>
                </a:r>
                <a:r>
                  <a:rPr lang="en-US" b="1" dirty="0"/>
                  <a:t>PageRank</a:t>
                </a:r>
                <a:r>
                  <a:rPr lang="en-US" dirty="0"/>
                  <a:t> of the complete graph of 5 web pages  </a:t>
                </a:r>
              </a:p>
              <a:p>
                <a:r>
                  <a:rPr lang="en-US" sz="2800" dirty="0"/>
                  <a:t>Start with uniform page probabilities </a:t>
                </a:r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/5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Uniform probabilities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sz="2800" b="1" dirty="0"/>
                  <a:t>random surfer model </a:t>
                </a:r>
                <a:endParaRPr lang="en-US" sz="2800" dirty="0"/>
              </a:p>
              <a:p>
                <a:pPr lvl="1"/>
                <a:r>
                  <a:rPr lang="en-US" dirty="0"/>
                  <a:t>Random surfers sample the hyperlinks from a page to other pages </a:t>
                </a:r>
              </a:p>
              <a:p>
                <a:r>
                  <a:rPr lang="en-US" sz="2800" dirty="0"/>
                  <a:t>The sum of the page probabilities = 1, axiomaticall</a:t>
                </a:r>
                <a:r>
                  <a:rPr lang="en-US" dirty="0"/>
                  <a:t>y </a:t>
                </a:r>
              </a:p>
              <a:p>
                <a:r>
                  <a:rPr lang="en-US" sz="2800" dirty="0"/>
                  <a:t>Could also use scaled </a:t>
                </a:r>
                <a:r>
                  <a:rPr lang="en-US" dirty="0"/>
                  <a:t>in </a:t>
                </a:r>
                <a:r>
                  <a:rPr lang="en-US" sz="2800" dirty="0"/>
                  <a:t>degree as the starting probabilities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525219"/>
              </a:xfrm>
              <a:blipFill>
                <a:blip r:embed="rId2"/>
                <a:stretch>
                  <a:fillRect l="-1217" t="-17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2636066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Web Searching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3037"/>
            <a:ext cx="10515600" cy="53727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Some possible approaches to web search</a:t>
            </a:r>
          </a:p>
          <a:p>
            <a:r>
              <a:rPr lang="en-US" dirty="0"/>
              <a:t>Search for </a:t>
            </a:r>
            <a:r>
              <a:rPr lang="en-US" b="1" dirty="0"/>
              <a:t>semantic match </a:t>
            </a:r>
            <a:r>
              <a:rPr lang="en-US" dirty="0"/>
              <a:t>to query</a:t>
            </a:r>
          </a:p>
          <a:p>
            <a:pPr lvl="1"/>
            <a:r>
              <a:rPr lang="en-US" dirty="0"/>
              <a:t>Attractive in principle  </a:t>
            </a:r>
          </a:p>
          <a:p>
            <a:pPr lvl="1"/>
            <a:r>
              <a:rPr lang="en-US" dirty="0"/>
              <a:t>Hard to implement on web at scale, ambiguous queries, inconsistent tags</a:t>
            </a:r>
          </a:p>
          <a:p>
            <a:pPr lvl="1"/>
            <a:r>
              <a:rPr lang="en-US" dirty="0"/>
              <a:t>Unclear how much semantic methods used by major search engines</a:t>
            </a:r>
          </a:p>
          <a:p>
            <a:pPr lvl="1"/>
            <a:r>
              <a:rPr lang="en-US" dirty="0"/>
              <a:t>We will not discuss semantic search further here  </a:t>
            </a:r>
          </a:p>
          <a:p>
            <a:r>
              <a:rPr lang="en-US" b="1" dirty="0"/>
              <a:t>Semantic search </a:t>
            </a:r>
            <a:r>
              <a:rPr lang="en-US" dirty="0"/>
              <a:t>on the </a:t>
            </a:r>
            <a:r>
              <a:rPr lang="en-US" b="1" dirty="0"/>
              <a:t>semantic web</a:t>
            </a:r>
          </a:p>
          <a:p>
            <a:r>
              <a:rPr lang="en-US" dirty="0"/>
              <a:t>For a recent review paper on the state of the semantic web see  </a:t>
            </a:r>
            <a:r>
              <a:rPr lang="en-US" dirty="0">
                <a:hlinkClick r:id="rId2"/>
              </a:rPr>
              <a:t>Review of the Semantic Web Field, Pascal </a:t>
            </a:r>
            <a:r>
              <a:rPr lang="en-US" dirty="0" err="1">
                <a:hlinkClick r:id="rId2"/>
              </a:rPr>
              <a:t>Hitzler</a:t>
            </a:r>
            <a:r>
              <a:rPr lang="en-US" dirty="0">
                <a:hlinkClick r:id="rId2"/>
              </a:rPr>
              <a:t>, Communications of the ACM, February 2021</a:t>
            </a:r>
            <a:r>
              <a:rPr lang="en-US" dirty="0"/>
              <a:t>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649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Compute the </a:t>
                </a:r>
                <a:r>
                  <a:rPr lang="en-US" b="1" dirty="0"/>
                  <a:t>PageRank</a:t>
                </a:r>
                <a:r>
                  <a:rPr lang="en-US" dirty="0"/>
                  <a:t> of the complete graph of 5 web pages  </a:t>
                </a:r>
              </a:p>
              <a:p>
                <a:r>
                  <a:rPr lang="en-US" sz="2800" dirty="0"/>
                  <a:t>Compute the </a:t>
                </a:r>
                <a:r>
                  <a:rPr lang="en-US" sz="2800" b="1" dirty="0"/>
                  <a:t>first transition </a:t>
                </a:r>
                <a:r>
                  <a:rPr lang="en-US" dirty="0"/>
                  <a:t>of the Markov chain </a:t>
                </a:r>
                <a:r>
                  <a:rPr lang="en-US" sz="2800" dirty="0"/>
                  <a:t> </a:t>
                </a:r>
              </a:p>
              <a:p>
                <a:endParaRPr lang="en-US" sz="1600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= M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/5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lang="en-US" dirty="0"/>
                      <m:t>=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0.1667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0.0667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0.0667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0.4333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0.2667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sz="2800" dirty="0"/>
                  <a:t>An initial estimate of the PageRank</a:t>
                </a:r>
              </a:p>
              <a:p>
                <a:pPr lvl="1"/>
                <a:r>
                  <a:rPr lang="en-US" dirty="0"/>
                  <a:t>Page 4 is the most important  </a:t>
                </a:r>
              </a:p>
              <a:p>
                <a:pPr marL="0" indent="0">
                  <a:buNone/>
                </a:pPr>
                <a:endParaRPr lang="en-US" sz="2800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  <a:blipFill>
                <a:blip r:embed="rId2"/>
                <a:stretch>
                  <a:fillRect l="-1217" t="-1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3666508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986298" cy="5066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Compute the </a:t>
                </a:r>
                <a:r>
                  <a:rPr lang="en-US" b="1" dirty="0"/>
                  <a:t>PageRank</a:t>
                </a:r>
                <a:r>
                  <a:rPr lang="en-US" dirty="0"/>
                  <a:t> of the complete graph of 5 web pages  </a:t>
                </a:r>
              </a:p>
              <a:p>
                <a:r>
                  <a:rPr lang="en-US" sz="2800" dirty="0"/>
                  <a:t>Compute the </a:t>
                </a:r>
                <a:r>
                  <a:rPr lang="en-US" sz="2800" b="1" dirty="0"/>
                  <a:t>second transition</a:t>
                </a:r>
                <a:r>
                  <a:rPr lang="en-US" sz="2800" dirty="0"/>
                  <a:t> </a:t>
                </a:r>
                <a:r>
                  <a:rPr lang="en-US" dirty="0"/>
                  <a:t>of the Markov chain </a:t>
                </a:r>
                <a:r>
                  <a:rPr lang="en-US" sz="2800" dirty="0"/>
                  <a:t> </a:t>
                </a:r>
              </a:p>
              <a:p>
                <a:endParaRPr lang="en-US" sz="1600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= M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0.1667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0.0667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0.0667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0.4333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0.2667</m:t>
                              </m:r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lang="en-US" dirty="0"/>
                      <m:t>=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0.2389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0.0556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0.0556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0.3778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0.2722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sz="2800" dirty="0"/>
                  <a:t>Notice the changes in the PageRank</a:t>
                </a:r>
              </a:p>
              <a:p>
                <a:pPr lvl="1"/>
                <a:r>
                  <a:rPr lang="en-US" dirty="0"/>
                  <a:t>Page 4 is still the most important  </a:t>
                </a:r>
              </a:p>
              <a:p>
                <a:pPr marL="0" indent="0">
                  <a:buNone/>
                </a:pPr>
                <a:endParaRPr lang="en-US" sz="2800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986298" cy="5066251"/>
              </a:xfrm>
              <a:blipFill>
                <a:blip r:embed="rId2"/>
                <a:stretch>
                  <a:fillRect l="-1165" t="-1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381537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986298" cy="538414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Compute the </a:t>
                </a:r>
                <a:r>
                  <a:rPr lang="en-US" b="1" dirty="0"/>
                  <a:t>PageRank</a:t>
                </a:r>
                <a:r>
                  <a:rPr lang="en-US" dirty="0"/>
                  <a:t> of the complete graph of 5 web pages  </a:t>
                </a:r>
              </a:p>
              <a:p>
                <a:r>
                  <a:rPr lang="en-US" sz="2800" dirty="0"/>
                  <a:t>Compute probabilities after </a:t>
                </a:r>
                <a:r>
                  <a:rPr lang="en-US" sz="2800" b="1" dirty="0"/>
                  <a:t>100 transitions </a:t>
                </a:r>
                <a:r>
                  <a:rPr lang="en-US" sz="2800" dirty="0"/>
                  <a:t>of the</a:t>
                </a:r>
                <a:r>
                  <a:rPr lang="en-US" dirty="0"/>
                  <a:t> Markov chain </a:t>
                </a:r>
                <a:r>
                  <a:rPr lang="en-US" sz="2800" dirty="0"/>
                  <a:t> </a:t>
                </a:r>
              </a:p>
              <a:p>
                <a:endParaRPr lang="en-US" sz="1600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</m:sSup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5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1/3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1/3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1/3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1/3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1/3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1/3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/5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lang="en-US" dirty="0"/>
                      <m:t>=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0.2169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0.0723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0.0723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0.3855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0.2530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sz="2800" dirty="0"/>
                  <a:t>Notice the changes in the PageRank</a:t>
                </a:r>
              </a:p>
              <a:p>
                <a:pPr lvl="1"/>
                <a:r>
                  <a:rPr lang="en-US" dirty="0"/>
                  <a:t>Difference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b>
                    </m:sSub>
                  </m:oMath>
                </a14:m>
                <a:r>
                  <a:rPr lang="en-US" dirty="0"/>
                  <a:t> small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fast convergence of the algorithm </a:t>
                </a:r>
              </a:p>
              <a:p>
                <a:r>
                  <a:rPr lang="en-US" dirty="0"/>
                  <a:t>Result: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𝑃𝑎𝑔𝑒𝑅𝑎𝑛𝑘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≻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≻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≻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2800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986298" cy="5384141"/>
              </a:xfrm>
              <a:blipFill>
                <a:blip r:embed="rId2"/>
                <a:stretch>
                  <a:fillRect l="-1165" t="-1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3183522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Learning the Structure of the Web 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EFFCFDE-A305-43EF-B72E-B454646ECC78}"/>
              </a:ext>
            </a:extLst>
          </p:cNvPr>
          <p:cNvSpPr/>
          <p:nvPr/>
        </p:nvSpPr>
        <p:spPr>
          <a:xfrm>
            <a:off x="7099741" y="2207349"/>
            <a:ext cx="1515810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E66B7C-0B92-40C5-AFC0-67AE73B87AE6}"/>
              </a:ext>
            </a:extLst>
          </p:cNvPr>
          <p:cNvSpPr/>
          <p:nvPr/>
        </p:nvSpPr>
        <p:spPr>
          <a:xfrm>
            <a:off x="6675489" y="3995762"/>
            <a:ext cx="1562825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57760E-C48D-4114-95F0-BB6E06B5856B}"/>
              </a:ext>
            </a:extLst>
          </p:cNvPr>
          <p:cNvSpPr/>
          <p:nvPr/>
        </p:nvSpPr>
        <p:spPr>
          <a:xfrm>
            <a:off x="9029440" y="2178679"/>
            <a:ext cx="1486459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483106-A089-4C44-9480-4653BE88758A}"/>
              </a:ext>
            </a:extLst>
          </p:cNvPr>
          <p:cNvSpPr/>
          <p:nvPr/>
        </p:nvSpPr>
        <p:spPr>
          <a:xfrm>
            <a:off x="9942463" y="5417825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5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916A9838-F26B-4B7D-A73C-9F1C575A5A0D}"/>
              </a:ext>
            </a:extLst>
          </p:cNvPr>
          <p:cNvSpPr/>
          <p:nvPr/>
        </p:nvSpPr>
        <p:spPr>
          <a:xfrm rot="19176325" flipH="1">
            <a:off x="6754977" y="2684244"/>
            <a:ext cx="1819355" cy="1742333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63559A8-F1C2-4D99-94F7-E019654E844C}"/>
              </a:ext>
            </a:extLst>
          </p:cNvPr>
          <p:cNvSpPr/>
          <p:nvPr/>
        </p:nvSpPr>
        <p:spPr>
          <a:xfrm rot="7186083" flipH="1">
            <a:off x="6645943" y="3485828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752E716-CD32-483A-ADD3-1EA166AA6BA0}"/>
              </a:ext>
            </a:extLst>
          </p:cNvPr>
          <p:cNvSpPr/>
          <p:nvPr/>
        </p:nvSpPr>
        <p:spPr>
          <a:xfrm rot="18225817">
            <a:off x="8086631" y="1496702"/>
            <a:ext cx="2070819" cy="317949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906E651C-F096-47B9-9F5B-82FECB054CC8}"/>
              </a:ext>
            </a:extLst>
          </p:cNvPr>
          <p:cNvSpPr/>
          <p:nvPr/>
        </p:nvSpPr>
        <p:spPr>
          <a:xfrm rot="6468415" flipH="1">
            <a:off x="9515560" y="4878645"/>
            <a:ext cx="1148871" cy="85918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7D8F9C9-8020-4BC2-BB5F-294260D3FAE3}"/>
              </a:ext>
            </a:extLst>
          </p:cNvPr>
          <p:cNvSpPr/>
          <p:nvPr/>
        </p:nvSpPr>
        <p:spPr>
          <a:xfrm>
            <a:off x="8883447" y="4050505"/>
            <a:ext cx="1559373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4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9DA89C5C-0F6A-44BA-AD62-38986F1B6193}"/>
              </a:ext>
            </a:extLst>
          </p:cNvPr>
          <p:cNvSpPr/>
          <p:nvPr/>
        </p:nvSpPr>
        <p:spPr>
          <a:xfrm rot="15066233" flipH="1">
            <a:off x="8891792" y="4464780"/>
            <a:ext cx="1786604" cy="66272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6A57F224-E5DC-473D-89D8-0C1A3F99E763}"/>
              </a:ext>
            </a:extLst>
          </p:cNvPr>
          <p:cNvSpPr/>
          <p:nvPr/>
        </p:nvSpPr>
        <p:spPr>
          <a:xfrm rot="5400000" flipH="1">
            <a:off x="7302618" y="3211394"/>
            <a:ext cx="2169261" cy="1932173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D61EE5E6-6A48-4CB3-A5B9-A845D84D8E04}"/>
              </a:ext>
            </a:extLst>
          </p:cNvPr>
          <p:cNvSpPr/>
          <p:nvPr/>
        </p:nvSpPr>
        <p:spPr>
          <a:xfrm rot="15201573" flipH="1">
            <a:off x="7476702" y="2617059"/>
            <a:ext cx="3932317" cy="3261994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DF546876-87D4-45E3-99F8-7C2FF3CA3DF9}"/>
              </a:ext>
            </a:extLst>
          </p:cNvPr>
          <p:cNvSpPr/>
          <p:nvPr/>
        </p:nvSpPr>
        <p:spPr>
          <a:xfrm rot="2222559">
            <a:off x="6934076" y="2607473"/>
            <a:ext cx="5165887" cy="2996949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5E16561B-9240-482A-A9AD-D14F326A7240}"/>
              </a:ext>
            </a:extLst>
          </p:cNvPr>
          <p:cNvSpPr/>
          <p:nvPr/>
        </p:nvSpPr>
        <p:spPr>
          <a:xfrm rot="20615771" flipH="1" flipV="1">
            <a:off x="8128163" y="1716918"/>
            <a:ext cx="1225079" cy="2550856"/>
          </a:xfrm>
          <a:prstGeom prst="arc">
            <a:avLst>
              <a:gd name="adj1" fmla="val 16407995"/>
              <a:gd name="adj2" fmla="val 0"/>
            </a:avLst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B63FACB2-8C1D-4845-B889-6D76F6EB489E}"/>
              </a:ext>
            </a:extLst>
          </p:cNvPr>
          <p:cNvSpPr/>
          <p:nvPr/>
        </p:nvSpPr>
        <p:spPr>
          <a:xfrm rot="13953455" flipH="1" flipV="1">
            <a:off x="8651830" y="2982899"/>
            <a:ext cx="1923478" cy="842829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38719D8D-8421-43AF-A036-76938FABE84F}"/>
              </a:ext>
            </a:extLst>
          </p:cNvPr>
          <p:cNvSpPr/>
          <p:nvPr/>
        </p:nvSpPr>
        <p:spPr>
          <a:xfrm rot="13378794" flipH="1">
            <a:off x="7732265" y="3579496"/>
            <a:ext cx="1531185" cy="1262351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1745" y="1108213"/>
                <a:ext cx="6355815" cy="5710598"/>
              </a:xfrm>
              <a:prstGeom prst="rect">
                <a:avLst/>
              </a:prstGeom>
            </p:spPr>
            <p:txBody>
              <a:bodyPr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Consider the effect of  adding a dead-end page</a:t>
                </a:r>
              </a:p>
              <a:p>
                <a:r>
                  <a:rPr lang="en-US" b="1" dirty="0"/>
                  <a:t>Dead-end page 6 </a:t>
                </a:r>
                <a:r>
                  <a:rPr lang="en-US" dirty="0"/>
                  <a:t>has out degree = 0</a:t>
                </a:r>
              </a:p>
              <a:p>
                <a:r>
                  <a:rPr lang="en-US" dirty="0"/>
                  <a:t>Other pages link to the dead end</a:t>
                </a:r>
              </a:p>
              <a:p>
                <a:r>
                  <a:rPr lang="en-US" dirty="0"/>
                  <a:t>Is a </a:t>
                </a:r>
                <a:r>
                  <a:rPr lang="en-US" b="1" dirty="0"/>
                  <a:t>spider trap </a:t>
                </a:r>
                <a:r>
                  <a:rPr lang="en-US" dirty="0"/>
                  <a:t>for the random surfer – no way out! </a:t>
                </a:r>
              </a:p>
              <a:p>
                <a:r>
                  <a:rPr lang="en-US" dirty="0"/>
                  <a:t>The adjacency matrix:</a:t>
                </a:r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:r>
                  <a:rPr lang="en-US" dirty="0"/>
                  <a:t> A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6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45" y="1108213"/>
                <a:ext cx="6355815" cy="5710598"/>
              </a:xfrm>
              <a:prstGeom prst="rect">
                <a:avLst/>
              </a:prstGeom>
              <a:blipFill>
                <a:blip r:embed="rId2"/>
                <a:stretch>
                  <a:fillRect l="-1918" t="-2455" r="-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>
            <a:extLst>
              <a:ext uri="{FF2B5EF4-FFF2-40B4-BE49-F238E27FC236}">
                <a16:creationId xmlns:a16="http://schemas.microsoft.com/office/drawing/2014/main" id="{7029CC61-E66E-4F28-B49A-577C1EBB8839}"/>
              </a:ext>
            </a:extLst>
          </p:cNvPr>
          <p:cNvSpPr/>
          <p:nvPr/>
        </p:nvSpPr>
        <p:spPr>
          <a:xfrm>
            <a:off x="8804344" y="643368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6</a:t>
            </a: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246FEFD4-B1B3-43BC-8558-69BD1FD568D6}"/>
              </a:ext>
            </a:extLst>
          </p:cNvPr>
          <p:cNvSpPr/>
          <p:nvPr/>
        </p:nvSpPr>
        <p:spPr>
          <a:xfrm rot="16200000">
            <a:off x="7593755" y="823221"/>
            <a:ext cx="2472440" cy="3115847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C4CF5349-B717-420C-9895-D38FF3E63865}"/>
              </a:ext>
            </a:extLst>
          </p:cNvPr>
          <p:cNvSpPr/>
          <p:nvPr/>
        </p:nvSpPr>
        <p:spPr>
          <a:xfrm rot="7186083" flipH="1">
            <a:off x="9215849" y="1769821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718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5" grpId="0" animBg="1"/>
      <p:bldP spid="16" grpId="0" animBg="1"/>
      <p:bldP spid="17" grpId="0" animBg="1"/>
      <p:bldP spid="18" grpId="0" animBg="1"/>
      <p:bldP spid="21" grpId="0" animBg="1"/>
      <p:bldP spid="26" grpId="0" animBg="1"/>
      <p:bldP spid="33" grpId="0" animBg="1"/>
      <p:bldP spid="34" grpId="0" animBg="1"/>
      <p:bldP spid="35" grpId="0" animBg="1"/>
      <p:bldP spid="20" grpId="0" animBg="1"/>
      <p:bldP spid="22" grpId="0" animBg="1"/>
      <p:bldP spid="23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Learning the Structure of the Web 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EFFCFDE-A305-43EF-B72E-B454646ECC78}"/>
              </a:ext>
            </a:extLst>
          </p:cNvPr>
          <p:cNvSpPr/>
          <p:nvPr/>
        </p:nvSpPr>
        <p:spPr>
          <a:xfrm>
            <a:off x="7099741" y="2207349"/>
            <a:ext cx="1515810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E66B7C-0B92-40C5-AFC0-67AE73B87AE6}"/>
              </a:ext>
            </a:extLst>
          </p:cNvPr>
          <p:cNvSpPr/>
          <p:nvPr/>
        </p:nvSpPr>
        <p:spPr>
          <a:xfrm>
            <a:off x="6675489" y="3995762"/>
            <a:ext cx="1562825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57760E-C48D-4114-95F0-BB6E06B5856B}"/>
              </a:ext>
            </a:extLst>
          </p:cNvPr>
          <p:cNvSpPr/>
          <p:nvPr/>
        </p:nvSpPr>
        <p:spPr>
          <a:xfrm>
            <a:off x="9029440" y="2178679"/>
            <a:ext cx="1486459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483106-A089-4C44-9480-4653BE88758A}"/>
              </a:ext>
            </a:extLst>
          </p:cNvPr>
          <p:cNvSpPr/>
          <p:nvPr/>
        </p:nvSpPr>
        <p:spPr>
          <a:xfrm>
            <a:off x="9942463" y="5417825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5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916A9838-F26B-4B7D-A73C-9F1C575A5A0D}"/>
              </a:ext>
            </a:extLst>
          </p:cNvPr>
          <p:cNvSpPr/>
          <p:nvPr/>
        </p:nvSpPr>
        <p:spPr>
          <a:xfrm rot="19176325" flipH="1">
            <a:off x="6754977" y="2684244"/>
            <a:ext cx="1819355" cy="1742333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63559A8-F1C2-4D99-94F7-E019654E844C}"/>
              </a:ext>
            </a:extLst>
          </p:cNvPr>
          <p:cNvSpPr/>
          <p:nvPr/>
        </p:nvSpPr>
        <p:spPr>
          <a:xfrm rot="7186083" flipH="1">
            <a:off x="6645943" y="3485828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752E716-CD32-483A-ADD3-1EA166AA6BA0}"/>
              </a:ext>
            </a:extLst>
          </p:cNvPr>
          <p:cNvSpPr/>
          <p:nvPr/>
        </p:nvSpPr>
        <p:spPr>
          <a:xfrm rot="18225817">
            <a:off x="8086631" y="1496702"/>
            <a:ext cx="2070819" cy="317949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906E651C-F096-47B9-9F5B-82FECB054CC8}"/>
              </a:ext>
            </a:extLst>
          </p:cNvPr>
          <p:cNvSpPr/>
          <p:nvPr/>
        </p:nvSpPr>
        <p:spPr>
          <a:xfrm rot="6468415" flipH="1">
            <a:off x="9515560" y="4878645"/>
            <a:ext cx="1148871" cy="85918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7D8F9C9-8020-4BC2-BB5F-294260D3FAE3}"/>
              </a:ext>
            </a:extLst>
          </p:cNvPr>
          <p:cNvSpPr/>
          <p:nvPr/>
        </p:nvSpPr>
        <p:spPr>
          <a:xfrm>
            <a:off x="8883447" y="4050505"/>
            <a:ext cx="1559373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4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9DA89C5C-0F6A-44BA-AD62-38986F1B6193}"/>
              </a:ext>
            </a:extLst>
          </p:cNvPr>
          <p:cNvSpPr/>
          <p:nvPr/>
        </p:nvSpPr>
        <p:spPr>
          <a:xfrm rot="15066233" flipH="1">
            <a:off x="8891792" y="4464780"/>
            <a:ext cx="1786604" cy="66272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6A57F224-E5DC-473D-89D8-0C1A3F99E763}"/>
              </a:ext>
            </a:extLst>
          </p:cNvPr>
          <p:cNvSpPr/>
          <p:nvPr/>
        </p:nvSpPr>
        <p:spPr>
          <a:xfrm rot="5400000" flipH="1">
            <a:off x="7302618" y="3211394"/>
            <a:ext cx="2169261" cy="1932173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D61EE5E6-6A48-4CB3-A5B9-A845D84D8E04}"/>
              </a:ext>
            </a:extLst>
          </p:cNvPr>
          <p:cNvSpPr/>
          <p:nvPr/>
        </p:nvSpPr>
        <p:spPr>
          <a:xfrm rot="15201573" flipH="1">
            <a:off x="7476702" y="2617059"/>
            <a:ext cx="3932317" cy="3261994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DF546876-87D4-45E3-99F8-7C2FF3CA3DF9}"/>
              </a:ext>
            </a:extLst>
          </p:cNvPr>
          <p:cNvSpPr/>
          <p:nvPr/>
        </p:nvSpPr>
        <p:spPr>
          <a:xfrm rot="2222559">
            <a:off x="6934076" y="2607473"/>
            <a:ext cx="5165887" cy="2996949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5E16561B-9240-482A-A9AD-D14F326A7240}"/>
              </a:ext>
            </a:extLst>
          </p:cNvPr>
          <p:cNvSpPr/>
          <p:nvPr/>
        </p:nvSpPr>
        <p:spPr>
          <a:xfrm rot="20615771" flipH="1" flipV="1">
            <a:off x="8128163" y="1716918"/>
            <a:ext cx="1225079" cy="2550856"/>
          </a:xfrm>
          <a:prstGeom prst="arc">
            <a:avLst>
              <a:gd name="adj1" fmla="val 16407995"/>
              <a:gd name="adj2" fmla="val 0"/>
            </a:avLst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B63FACB2-8C1D-4845-B889-6D76F6EB489E}"/>
              </a:ext>
            </a:extLst>
          </p:cNvPr>
          <p:cNvSpPr/>
          <p:nvPr/>
        </p:nvSpPr>
        <p:spPr>
          <a:xfrm rot="13953455" flipH="1" flipV="1">
            <a:off x="8651830" y="2982899"/>
            <a:ext cx="1923478" cy="842829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38719D8D-8421-43AF-A036-76938FABE84F}"/>
              </a:ext>
            </a:extLst>
          </p:cNvPr>
          <p:cNvSpPr/>
          <p:nvPr/>
        </p:nvSpPr>
        <p:spPr>
          <a:xfrm rot="13378794" flipH="1">
            <a:off x="7732265" y="3579496"/>
            <a:ext cx="1531185" cy="1262351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1745" y="1091615"/>
                <a:ext cx="6355815" cy="5727196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Consider adding a dead-end page</a:t>
                </a:r>
              </a:p>
              <a:p>
                <a:r>
                  <a:rPr lang="en-US" dirty="0"/>
                  <a:t>The adjacency matrix:</a:t>
                </a:r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:r>
                  <a:rPr lang="en-US" dirty="0"/>
                  <a:t> A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6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1" dirty="0"/>
              </a:p>
              <a:p>
                <a:endParaRPr lang="en-US" sz="1000" dirty="0"/>
              </a:p>
              <a:p>
                <a:r>
                  <a:rPr lang="en-US" dirty="0"/>
                  <a:t>Column of all 0s presents a problem!  </a:t>
                </a:r>
              </a:p>
              <a:p>
                <a:pPr lvl="1"/>
                <a:r>
                  <a:rPr lang="en-US" dirty="0"/>
                  <a:t>The graph is </a:t>
                </a:r>
                <a:r>
                  <a:rPr lang="en-US" b="1" dirty="0"/>
                  <a:t>not complete</a:t>
                </a:r>
              </a:p>
              <a:p>
                <a:pPr lvl="1"/>
                <a:r>
                  <a:rPr lang="en-US" dirty="0"/>
                  <a:t>This is </a:t>
                </a:r>
                <a:r>
                  <a:rPr lang="en-US" b="1" dirty="0"/>
                  <a:t>not a Markov process!</a:t>
                </a:r>
              </a:p>
            </p:txBody>
          </p:sp>
        </mc:Choice>
        <mc:Fallback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45" y="1091615"/>
                <a:ext cx="6355815" cy="5727196"/>
              </a:xfrm>
              <a:prstGeom prst="rect">
                <a:avLst/>
              </a:prstGeom>
              <a:blipFill>
                <a:blip r:embed="rId2"/>
                <a:stretch>
                  <a:fillRect l="-1918" t="-1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>
            <a:extLst>
              <a:ext uri="{FF2B5EF4-FFF2-40B4-BE49-F238E27FC236}">
                <a16:creationId xmlns:a16="http://schemas.microsoft.com/office/drawing/2014/main" id="{7029CC61-E66E-4F28-B49A-577C1EBB8839}"/>
              </a:ext>
            </a:extLst>
          </p:cNvPr>
          <p:cNvSpPr/>
          <p:nvPr/>
        </p:nvSpPr>
        <p:spPr>
          <a:xfrm>
            <a:off x="8804344" y="643368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6</a:t>
            </a: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246FEFD4-B1B3-43BC-8558-69BD1FD568D6}"/>
              </a:ext>
            </a:extLst>
          </p:cNvPr>
          <p:cNvSpPr/>
          <p:nvPr/>
        </p:nvSpPr>
        <p:spPr>
          <a:xfrm rot="16200000">
            <a:off x="7593755" y="823221"/>
            <a:ext cx="2472440" cy="3115847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C4CF5349-B717-420C-9895-D38FF3E63865}"/>
              </a:ext>
            </a:extLst>
          </p:cNvPr>
          <p:cNvSpPr/>
          <p:nvPr/>
        </p:nvSpPr>
        <p:spPr>
          <a:xfrm rot="7186083" flipH="1">
            <a:off x="9215849" y="1769821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292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19066"/>
                <a:ext cx="10986298" cy="586919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Apply </a:t>
                </a:r>
                <a:r>
                  <a:rPr lang="en-US" b="1" dirty="0"/>
                  <a:t>PageRank</a:t>
                </a:r>
                <a:r>
                  <a:rPr lang="en-US" dirty="0"/>
                  <a:t> of the graph of 6 web pages with dead end  </a:t>
                </a:r>
              </a:p>
              <a:p>
                <a:r>
                  <a:rPr lang="en-US" sz="2800" dirty="0"/>
                  <a:t>Compute probabilities after </a:t>
                </a:r>
                <a:r>
                  <a:rPr lang="en-US" sz="2800" b="1" dirty="0"/>
                  <a:t>100 transitions </a:t>
                </a:r>
                <a:r>
                  <a:rPr lang="en-US" sz="2800" dirty="0"/>
                  <a:t>of the</a:t>
                </a:r>
                <a:r>
                  <a:rPr lang="en-US" dirty="0"/>
                  <a:t> Markov chain </a:t>
                </a:r>
                <a:r>
                  <a:rPr lang="en-US" sz="2800" dirty="0"/>
                  <a:t> </a:t>
                </a:r>
              </a:p>
              <a:p>
                <a:endParaRPr lang="en-US" sz="1600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b>
                    </m:sSub>
                  </m:oMath>
                </a14:m>
                <a:r>
                  <a:rPr lang="en-US" dirty="0"/>
                  <a:t>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</m:sSup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6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lang="en-US" dirty="0"/>
                      <m:t>=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.0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endParaRPr lang="en-US" sz="1000" dirty="0"/>
              </a:p>
              <a:p>
                <a:r>
                  <a:rPr lang="en-US" dirty="0" err="1"/>
                  <a:t>PageRanks</a:t>
                </a:r>
                <a:r>
                  <a:rPr lang="en-US" dirty="0"/>
                  <a:t> = 0! – consequence of </a:t>
                </a:r>
                <a:r>
                  <a:rPr lang="en-US" b="1" dirty="0"/>
                  <a:t>not being complete graph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19066"/>
                <a:ext cx="10986298" cy="5869192"/>
              </a:xfrm>
              <a:blipFill>
                <a:blip r:embed="rId2"/>
                <a:stretch>
                  <a:fillRect l="-1165" t="-1765" b="-25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4243354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21044"/>
                <a:ext cx="10986298" cy="566721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Use </a:t>
                </a:r>
                <a:r>
                  <a:rPr lang="en-US" b="1" dirty="0"/>
                  <a:t>damped PageRank</a:t>
                </a:r>
                <a:r>
                  <a:rPr lang="en-US" dirty="0"/>
                  <a:t> for graphs with dead ends</a:t>
                </a:r>
              </a:p>
              <a:p>
                <a:r>
                  <a:rPr lang="en-US" dirty="0"/>
                  <a:t>Add a damping factor to PageRank to ensure convergence: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𝑑𝑀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Where: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𝑑𝑎𝑚𝑝𝑖𝑛𝑔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𝑓𝑎𝑐𝑡𝑜𝑟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𝑡𝑟𝑎𝑛𝑠𝑖𝑡𝑖𝑜𝑛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𝑚𝑎𝑡𝑟𝑖𝑥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𝑝𝑎𝑔𝑒𝑠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𝑖𝑡h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𝑒𝑠𝑡𝑖𝑚𝑎𝑡𝑒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𝑃𝑎𝑔𝑒𝑅𝑎𝑛𝑘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21044"/>
                <a:ext cx="10986298" cy="5667214"/>
              </a:xfrm>
              <a:blipFill>
                <a:blip r:embed="rId2"/>
                <a:stretch>
                  <a:fillRect l="-1165" t="-18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Damped PageRank</a:t>
            </a:r>
          </a:p>
        </p:txBody>
      </p:sp>
    </p:spTree>
    <p:extLst>
      <p:ext uri="{BB962C8B-B14F-4D97-AF65-F5344CB8AC3E}">
        <p14:creationId xmlns:p14="http://schemas.microsoft.com/office/powerpoint/2010/main" val="51351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76392"/>
                <a:ext cx="10986298" cy="581186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Use </a:t>
                </a:r>
                <a:r>
                  <a:rPr lang="en-US" b="1" dirty="0"/>
                  <a:t>damped PageRank</a:t>
                </a:r>
                <a:r>
                  <a:rPr lang="en-US" dirty="0"/>
                  <a:t> for graphs with dead ends</a:t>
                </a:r>
              </a:p>
              <a:p>
                <a:r>
                  <a:rPr lang="en-US" dirty="0"/>
                  <a:t>Add a damping factor to PageRank to ensure convergence: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𝑑𝑀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b="0" dirty="0"/>
              </a:p>
              <a:p>
                <a:r>
                  <a:rPr lang="en-US" b="0" dirty="0"/>
                  <a:t>Why does this work? </a:t>
                </a:r>
              </a:p>
              <a:p>
                <a:r>
                  <a:rPr lang="en-US" dirty="0"/>
                  <a:t>Ensures that the random surfer makes a </a:t>
                </a:r>
                <a:r>
                  <a:rPr lang="en-US" b="1" dirty="0"/>
                  <a:t>random jump </a:t>
                </a:r>
                <a:r>
                  <a:rPr lang="en-US" dirty="0"/>
                  <a:t>transition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dirty="0"/>
                  <a:t>from any page </a:t>
                </a:r>
              </a:p>
              <a:p>
                <a:pPr lvl="1"/>
                <a:r>
                  <a:rPr lang="en-US" dirty="0"/>
                  <a:t>Random surfer </a:t>
                </a:r>
                <a:r>
                  <a:rPr lang="en-US" b="1" dirty="0"/>
                  <a:t>explores the graph </a:t>
                </a:r>
                <a:r>
                  <a:rPr lang="en-US" dirty="0"/>
                  <a:t>more fully </a:t>
                </a:r>
              </a:p>
              <a:p>
                <a:pPr lvl="1"/>
                <a:r>
                  <a:rPr lang="en-US" b="0" dirty="0"/>
                  <a:t>Helps with graph with long chains of edges (hyperlinks)</a:t>
                </a:r>
              </a:p>
              <a:p>
                <a:r>
                  <a:rPr lang="en-US" dirty="0"/>
                  <a:t>But, adds a bit of bias to the PageRank </a:t>
                </a:r>
              </a:p>
              <a:p>
                <a:pPr lvl="1"/>
                <a:r>
                  <a:rPr lang="en-US" b="0" dirty="0"/>
                  <a:t>Choosing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b="0" dirty="0"/>
                  <a:t> is trade-off between bias and exploring the graph</a:t>
                </a:r>
                <a:endParaRPr lang="en-US" dirty="0"/>
              </a:p>
              <a:p>
                <a:pPr lvl="1"/>
                <a:r>
                  <a:rPr lang="en-US" dirty="0"/>
                  <a:t>Smaller d more exploration and bias</a:t>
                </a:r>
              </a:p>
              <a:p>
                <a:pPr lvl="1"/>
                <a:r>
                  <a:rPr lang="en-US" b="0" dirty="0"/>
                  <a:t>Larger d less exploration and bias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76392"/>
                <a:ext cx="10986298" cy="5811865"/>
              </a:xfrm>
              <a:blipFill>
                <a:blip r:embed="rId2"/>
                <a:stretch>
                  <a:fillRect l="-1165" t="-23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Damped PageRank</a:t>
            </a:r>
          </a:p>
        </p:txBody>
      </p:sp>
    </p:spTree>
    <p:extLst>
      <p:ext uri="{BB962C8B-B14F-4D97-AF65-F5344CB8AC3E}">
        <p14:creationId xmlns:p14="http://schemas.microsoft.com/office/powerpoint/2010/main" val="1457652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986298" cy="567754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Use </a:t>
                </a:r>
                <a:r>
                  <a:rPr lang="en-US" b="1" dirty="0"/>
                  <a:t>damped PageRank</a:t>
                </a:r>
                <a:r>
                  <a:rPr lang="en-US" dirty="0"/>
                  <a:t> for graphs with dead ends,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=0.85</m:t>
                    </m:r>
                  </m:oMath>
                </a14:m>
                <a:endParaRPr lang="en-US" dirty="0"/>
              </a:p>
              <a:p>
                <a:r>
                  <a:rPr lang="en-US" sz="2800" dirty="0"/>
                  <a:t>Compute probabilities after </a:t>
                </a:r>
                <a:r>
                  <a:rPr lang="en-US" sz="2800" b="1" dirty="0"/>
                  <a:t>100 transitions </a:t>
                </a:r>
                <a:r>
                  <a:rPr lang="en-US" sz="2800" dirty="0"/>
                  <a:t>of damped PageRank</a:t>
                </a:r>
              </a:p>
              <a:p>
                <a:endParaRPr lang="en-US" sz="1600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𝑑𝑀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</m:d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</m:sSup>
                    <m:r>
                      <m:rPr>
                        <m:nor/>
                      </m:rPr>
                      <a:rPr lang="en-US" dirty="0"/>
                      <m:t>=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0.123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0.051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0.051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0.200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0.138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0.066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endParaRPr lang="en-US" sz="1000" dirty="0"/>
              </a:p>
              <a:p>
                <a:r>
                  <a:rPr lang="en-US" dirty="0"/>
                  <a:t>There are no 0 </a:t>
                </a:r>
                <a:r>
                  <a:rPr lang="en-US" dirty="0" err="1"/>
                  <a:t>PageRanks</a:t>
                </a:r>
                <a:r>
                  <a:rPr lang="en-US" dirty="0"/>
                  <a:t> – damping worked! </a:t>
                </a:r>
              </a:p>
              <a:p>
                <a:r>
                  <a:rPr lang="en-US" dirty="0"/>
                  <a:t>Result is: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𝑃𝑎𝑔𝑒𝑅𝑎𝑛𝑘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≻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≻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≻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≻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986298" cy="5677546"/>
              </a:xfrm>
              <a:blipFill>
                <a:blip r:embed="rId2"/>
                <a:stretch>
                  <a:fillRect l="-1165" t="-2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Damped PageRank</a:t>
            </a:r>
          </a:p>
        </p:txBody>
      </p:sp>
    </p:spTree>
    <p:extLst>
      <p:ext uri="{BB962C8B-B14F-4D97-AF65-F5344CB8AC3E}">
        <p14:creationId xmlns:p14="http://schemas.microsoft.com/office/powerpoint/2010/main" val="139035017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2258" y="1157206"/>
                <a:ext cx="10316705" cy="56310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PageRank uses numerical linear algebra at a massive scale </a:t>
                </a:r>
              </a:p>
              <a:p>
                <a:r>
                  <a:rPr lang="en-US" dirty="0"/>
                  <a:t>Association matrix is very large and very sparse </a:t>
                </a:r>
              </a:p>
              <a:p>
                <a:pPr lvl="1"/>
                <a:r>
                  <a:rPr lang="en-US" dirty="0"/>
                  <a:t>Over 4 billion pages</a:t>
                </a:r>
              </a:p>
              <a:p>
                <a:pPr lvl="1"/>
                <a:r>
                  <a:rPr lang="en-US" dirty="0"/>
                  <a:t>Most pages not linked to other pages </a:t>
                </a:r>
              </a:p>
              <a:p>
                <a:pPr lvl="1"/>
                <a:r>
                  <a:rPr lang="en-US" dirty="0"/>
                  <a:t>If average page has in degree = 10, sparsity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9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=2.5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−7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Impossible to represent transition matrix of dimension: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19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𝑏𝑦𝑡𝑒𝑠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Represent as key-value tuples for hyperlinks that exist </a:t>
                </a:r>
              </a:p>
              <a:p>
                <a:pPr lvl="1"/>
                <a:r>
                  <a:rPr lang="en-US" dirty="0"/>
                  <a:t>About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p>
                    </m:sSup>
                  </m:oMath>
                </a14:m>
                <a:r>
                  <a:rPr lang="en-US" dirty="0"/>
                  <a:t> tuples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𝑏𝑦𝑡𝑒𝑠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still very large</a:t>
                </a:r>
              </a:p>
              <a:p>
                <a:r>
                  <a:rPr lang="en-US" dirty="0"/>
                  <a:t>Page probability (PageRank) vector of length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𝑏𝑦𝑡𝑒𝑠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2258" y="1157206"/>
                <a:ext cx="10316705" cy="5631051"/>
              </a:xfrm>
              <a:blipFill>
                <a:blip r:embed="rId2"/>
                <a:stretch>
                  <a:fillRect l="-1241" t="-1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Scaling PageRank</a:t>
            </a:r>
          </a:p>
        </p:txBody>
      </p:sp>
    </p:spTree>
    <p:extLst>
      <p:ext uri="{BB962C8B-B14F-4D97-AF65-F5344CB8AC3E}">
        <p14:creationId xmlns:p14="http://schemas.microsoft.com/office/powerpoint/2010/main" val="3580440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Web Searching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3037"/>
            <a:ext cx="10515600" cy="53727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Some possible approaches to web search</a:t>
            </a:r>
          </a:p>
          <a:p>
            <a:r>
              <a:rPr lang="en-US" b="1" dirty="0"/>
              <a:t>Topic sensitive search </a:t>
            </a:r>
          </a:p>
          <a:p>
            <a:pPr lvl="1"/>
            <a:r>
              <a:rPr lang="en-US" dirty="0"/>
              <a:t>Goal is to restrict pages to topics relevant to the user’s query</a:t>
            </a:r>
          </a:p>
          <a:p>
            <a:pPr lvl="1"/>
            <a:r>
              <a:rPr lang="en-US" dirty="0"/>
              <a:t>Only want to search documents related to the intended topic</a:t>
            </a:r>
          </a:p>
          <a:p>
            <a:pPr lvl="1"/>
            <a:r>
              <a:rPr lang="en-US" dirty="0"/>
              <a:t>Used in document retrieval </a:t>
            </a:r>
          </a:p>
          <a:p>
            <a:r>
              <a:rPr lang="en-US" dirty="0"/>
              <a:t>Many pitfalls in topic sensitive search</a:t>
            </a:r>
          </a:p>
          <a:p>
            <a:pPr lvl="1"/>
            <a:r>
              <a:rPr lang="en-US" dirty="0"/>
              <a:t>Natural language used for query is often ambiguous </a:t>
            </a:r>
          </a:p>
          <a:p>
            <a:pPr lvl="1"/>
            <a:r>
              <a:rPr lang="en-US" dirty="0"/>
              <a:t>Example: Query for ‘Jaguar numbers’ could refer to an endangered large cat, an automobile, a sports team, or maybe something else??</a:t>
            </a:r>
          </a:p>
          <a:p>
            <a:r>
              <a:rPr lang="en-US" dirty="0"/>
              <a:t>LLMs are rapidly changing topic sensitive search. </a:t>
            </a:r>
          </a:p>
          <a:p>
            <a:r>
              <a:rPr lang="en-US" dirty="0"/>
              <a:t>See Section of 5.3 of the MMDS book for a brief overview of topic sensitive search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719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2258" y="1157206"/>
                <a:ext cx="11406752" cy="56310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PageRank uses numerical linear algebra at a massive scale </a:t>
                </a:r>
              </a:p>
              <a:p>
                <a:r>
                  <a:rPr lang="en-US" dirty="0"/>
                  <a:t>Transition probability matrix of about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p>
                    </m:sSup>
                  </m:oMath>
                </a14:m>
                <a:r>
                  <a:rPr lang="en-US" dirty="0"/>
                  <a:t> tuples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𝑏𝑦𝑡𝑒𝑠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Page probability (PageRank) vector of length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𝑏𝑦𝑡𝑒𝑠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How can we perform linear algebra calculations at this scale? </a:t>
                </a:r>
              </a:p>
              <a:p>
                <a:r>
                  <a:rPr lang="en-US" dirty="0"/>
                  <a:t>MapReduce! </a:t>
                </a:r>
              </a:p>
              <a:p>
                <a:r>
                  <a:rPr lang="en-US" dirty="0"/>
                  <a:t>This is the problem MapReduce was developed for</a:t>
                </a:r>
              </a:p>
              <a:p>
                <a:pPr lvl="1"/>
                <a:r>
                  <a:rPr lang="en-US" dirty="0"/>
                  <a:t>Can </a:t>
                </a:r>
                <a:r>
                  <a:rPr lang="en-US" b="1" dirty="0"/>
                  <a:t>stripe</a:t>
                </a:r>
                <a:r>
                  <a:rPr lang="en-US" dirty="0"/>
                  <a:t> the matrix and page probability vector </a:t>
                </a:r>
              </a:p>
              <a:p>
                <a:pPr lvl="1"/>
                <a:r>
                  <a:rPr lang="en-US" dirty="0"/>
                  <a:t>Only perform calculation for non-zero matrix elements </a:t>
                </a:r>
              </a:p>
              <a:p>
                <a:pPr lvl="1"/>
                <a:r>
                  <a:rPr lang="en-US" dirty="0"/>
                  <a:t>Calculations done in main memory of large number of cluster servers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2258" y="1157206"/>
                <a:ext cx="11406752" cy="5631051"/>
              </a:xfrm>
              <a:blipFill>
                <a:blip r:embed="rId2"/>
                <a:stretch>
                  <a:fillRect l="-1122" t="-1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Scaling PageRank</a:t>
            </a:r>
          </a:p>
        </p:txBody>
      </p:sp>
    </p:spTree>
    <p:extLst>
      <p:ext uri="{BB962C8B-B14F-4D97-AF65-F5344CB8AC3E}">
        <p14:creationId xmlns:p14="http://schemas.microsoft.com/office/powerpoint/2010/main" val="726664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F18FE-FA5C-4A58-9D98-B6E6BF0A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258" y="1157206"/>
            <a:ext cx="11406752" cy="56310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HITS algorithm </a:t>
            </a:r>
            <a:r>
              <a:rPr lang="en-US" dirty="0"/>
              <a:t>is an alternative to PageRank </a:t>
            </a:r>
          </a:p>
          <a:p>
            <a:r>
              <a:rPr lang="en-US" dirty="0"/>
              <a:t>PageRank is a weighted measure of page centrality   </a:t>
            </a:r>
          </a:p>
          <a:p>
            <a:r>
              <a:rPr lang="en-US" dirty="0"/>
              <a:t>Alternative is to compute </a:t>
            </a:r>
            <a:r>
              <a:rPr lang="en-US" b="1" dirty="0"/>
              <a:t>hub and authority</a:t>
            </a:r>
            <a:r>
              <a:rPr lang="en-US" dirty="0"/>
              <a:t> scores for each web page </a:t>
            </a:r>
          </a:p>
          <a:p>
            <a:r>
              <a:rPr lang="en-US" b="1" dirty="0"/>
              <a:t>Hub score </a:t>
            </a:r>
            <a:r>
              <a:rPr lang="en-US" dirty="0"/>
              <a:t>represents how a page directs to other pages  </a:t>
            </a:r>
          </a:p>
          <a:p>
            <a:pPr lvl="1"/>
            <a:r>
              <a:rPr lang="en-US" dirty="0"/>
              <a:t>Direct reader to informative pages   </a:t>
            </a:r>
          </a:p>
          <a:p>
            <a:pPr lvl="1"/>
            <a:r>
              <a:rPr lang="en-US" dirty="0"/>
              <a:t>Hub pages have many outgoing links </a:t>
            </a:r>
          </a:p>
          <a:p>
            <a:r>
              <a:rPr lang="en-US" b="1" dirty="0"/>
              <a:t>Authority score </a:t>
            </a:r>
            <a:r>
              <a:rPr lang="en-US" dirty="0"/>
              <a:t>represents the value of information on a page </a:t>
            </a:r>
          </a:p>
          <a:p>
            <a:pPr lvl="1"/>
            <a:r>
              <a:rPr lang="en-US" dirty="0"/>
              <a:t>Considered authoritative source  </a:t>
            </a:r>
          </a:p>
          <a:p>
            <a:pPr lvl="1"/>
            <a:r>
              <a:rPr lang="en-US" dirty="0"/>
              <a:t>Pages with high authority are linked from many pages </a:t>
            </a:r>
          </a:p>
          <a:p>
            <a:r>
              <a:rPr lang="en-US" dirty="0"/>
              <a:t>HITS algorithm useful for other applications   </a:t>
            </a:r>
          </a:p>
          <a:p>
            <a:pPr lvl="1"/>
            <a:r>
              <a:rPr lang="en-US" dirty="0"/>
              <a:t>e.g. citation networks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HITS Algorithm</a:t>
            </a:r>
          </a:p>
        </p:txBody>
      </p:sp>
    </p:spTree>
    <p:extLst>
      <p:ext uri="{BB962C8B-B14F-4D97-AF65-F5344CB8AC3E}">
        <p14:creationId xmlns:p14="http://schemas.microsoft.com/office/powerpoint/2010/main" val="1139710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F18FE-FA5C-4A58-9D98-B6E6BF0A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258" y="1157206"/>
            <a:ext cx="11406752" cy="56310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Examples of </a:t>
            </a:r>
            <a:r>
              <a:rPr lang="en-US" b="1" dirty="0"/>
              <a:t>hub and authority </a:t>
            </a:r>
            <a:r>
              <a:rPr lang="en-US" dirty="0"/>
              <a:t>model: </a:t>
            </a:r>
          </a:p>
          <a:p>
            <a:r>
              <a:rPr lang="en-US" dirty="0"/>
              <a:t>Searching for a course to take  </a:t>
            </a:r>
          </a:p>
          <a:p>
            <a:pPr lvl="1"/>
            <a:r>
              <a:rPr lang="en-US" dirty="0"/>
              <a:t>Department or program web site is hub with links to courses, but no information on courses on hub site    </a:t>
            </a:r>
          </a:p>
          <a:p>
            <a:pPr lvl="1"/>
            <a:r>
              <a:rPr lang="en-US" dirty="0"/>
              <a:t>Course pages are the authorizes, contain specific information on courses  </a:t>
            </a:r>
          </a:p>
          <a:p>
            <a:r>
              <a:rPr lang="en-US" dirty="0"/>
              <a:t>Searching research papers    </a:t>
            </a:r>
          </a:p>
          <a:p>
            <a:pPr lvl="1"/>
            <a:r>
              <a:rPr lang="en-US" dirty="0"/>
              <a:t>Review articles are hubs with references to other authorities</a:t>
            </a:r>
          </a:p>
          <a:p>
            <a:pPr lvl="1"/>
            <a:r>
              <a:rPr lang="en-US" dirty="0"/>
              <a:t>Original papers contain the authoritative information   </a:t>
            </a:r>
          </a:p>
          <a:p>
            <a:pPr lvl="1"/>
            <a:r>
              <a:rPr lang="en-US" dirty="0"/>
              <a:t>But, the review paper, hub, can also act as an authority  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HITS Algorithm</a:t>
            </a:r>
          </a:p>
        </p:txBody>
      </p:sp>
    </p:spTree>
    <p:extLst>
      <p:ext uri="{BB962C8B-B14F-4D97-AF65-F5344CB8AC3E}">
        <p14:creationId xmlns:p14="http://schemas.microsoft.com/office/powerpoint/2010/main" val="4149904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2258" y="1157206"/>
                <a:ext cx="11406752" cy="56310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Computing the hub and authority score  </a:t>
                </a:r>
              </a:p>
              <a:p>
                <a:r>
                  <a:rPr lang="en-US" dirty="0"/>
                  <a:t>Authority score is sum of the hub centralities linked to it</a:t>
                </a:r>
              </a:p>
              <a:p>
                <a:pPr lvl="1"/>
                <a:r>
                  <a:rPr lang="en-US" dirty="0"/>
                  <a:t>Weighted sum of the in degrees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𝐴h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Hub score is sum of the authorities it links to </a:t>
                </a:r>
              </a:p>
              <a:p>
                <a:pPr lvl="1"/>
                <a:r>
                  <a:rPr lang="en-US" dirty="0"/>
                  <a:t>Weighted sum of the out degrees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Where: </a:t>
                </a:r>
              </a:p>
              <a:p>
                <a:pPr lvl="1"/>
                <a:r>
                  <a:rPr lang="en-US" dirty="0"/>
                  <a:t>The hub score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authority score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association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and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are multiplicative constants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2258" y="1157206"/>
                <a:ext cx="11406752" cy="5631051"/>
              </a:xfrm>
              <a:blipFill>
                <a:blip r:embed="rId2"/>
                <a:stretch>
                  <a:fillRect l="-1122" t="-1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HITS Algorithm</a:t>
            </a:r>
          </a:p>
        </p:txBody>
      </p:sp>
    </p:spTree>
    <p:extLst>
      <p:ext uri="{BB962C8B-B14F-4D97-AF65-F5344CB8AC3E}">
        <p14:creationId xmlns:p14="http://schemas.microsoft.com/office/powerpoint/2010/main" val="2938581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2258" y="1157206"/>
                <a:ext cx="11406752" cy="56310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Computing the hub and authority score  </a:t>
                </a:r>
              </a:p>
              <a:p>
                <a:r>
                  <a:rPr lang="en-US" dirty="0"/>
                  <a:t>Authority score is sum of the hubs linked to it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𝐴h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Hub score is sum of the authorities it links to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Iterate the between updates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To ensure convergence, </a:t>
                </a:r>
                <a:r>
                  <a:rPr lang="en-US" b="1" dirty="0"/>
                  <a:t>normalize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b="1" dirty="0"/>
                  <a:t> and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en-US" b="1" dirty="0"/>
                  <a:t> to have unit Euclidean norm</a:t>
                </a:r>
                <a:r>
                  <a:rPr lang="en-US" dirty="0"/>
                  <a:t> at each iteration </a:t>
                </a:r>
              </a:p>
              <a:p>
                <a:pPr lvl="1"/>
                <a:r>
                  <a:rPr lang="en-US" dirty="0"/>
                  <a:t>Choice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are therefore unimportant </a:t>
                </a:r>
              </a:p>
              <a:p>
                <a:pPr lvl="1"/>
                <a:r>
                  <a:rPr lang="en-US" dirty="0"/>
                  <a:t>Set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to simplify</a:t>
                </a:r>
              </a:p>
              <a:p>
                <a:r>
                  <a:rPr lang="en-US" dirty="0"/>
                  <a:t>Notice that algorithm </a:t>
                </a:r>
                <a:r>
                  <a:rPr lang="en-US" b="1" dirty="0"/>
                  <a:t>requires no damping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2258" y="1157206"/>
                <a:ext cx="11406752" cy="5631051"/>
              </a:xfrm>
              <a:blipFill>
                <a:blip r:embed="rId2"/>
                <a:stretch>
                  <a:fillRect l="-1122" t="-1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HITS Algorithm</a:t>
            </a:r>
          </a:p>
        </p:txBody>
      </p:sp>
    </p:spTree>
    <p:extLst>
      <p:ext uri="{BB962C8B-B14F-4D97-AF65-F5344CB8AC3E}">
        <p14:creationId xmlns:p14="http://schemas.microsoft.com/office/powerpoint/2010/main" val="2653961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Lesson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1525"/>
            <a:ext cx="10515600" cy="535077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Overview of graph theory and web search   </a:t>
            </a:r>
          </a:p>
          <a:p>
            <a:r>
              <a:rPr lang="en-US" dirty="0"/>
              <a:t>Introduction to the </a:t>
            </a:r>
            <a:r>
              <a:rPr lang="en-US" b="1" dirty="0"/>
              <a:t>web search </a:t>
            </a:r>
            <a:r>
              <a:rPr lang="en-US" dirty="0"/>
              <a:t>problem </a:t>
            </a:r>
          </a:p>
          <a:p>
            <a:r>
              <a:rPr lang="en-US" dirty="0"/>
              <a:t>First overview of </a:t>
            </a:r>
            <a:r>
              <a:rPr lang="en-US" b="1" dirty="0"/>
              <a:t>graph theory</a:t>
            </a:r>
            <a:r>
              <a:rPr lang="en-US" dirty="0"/>
              <a:t>  </a:t>
            </a:r>
          </a:p>
          <a:p>
            <a:r>
              <a:rPr lang="en-US" dirty="0"/>
              <a:t>Introduction to </a:t>
            </a:r>
            <a:r>
              <a:rPr lang="en-US" b="1" dirty="0"/>
              <a:t>Markov processes </a:t>
            </a:r>
            <a:r>
              <a:rPr lang="en-US" dirty="0"/>
              <a:t>and </a:t>
            </a:r>
            <a:r>
              <a:rPr lang="en-US" b="1" dirty="0"/>
              <a:t>random walks  </a:t>
            </a:r>
            <a:endParaRPr lang="en-US" dirty="0"/>
          </a:p>
          <a:p>
            <a:r>
              <a:rPr lang="en-US" dirty="0"/>
              <a:t>Structure of the web</a:t>
            </a:r>
          </a:p>
          <a:p>
            <a:r>
              <a:rPr lang="en-US" dirty="0"/>
              <a:t>The </a:t>
            </a:r>
            <a:r>
              <a:rPr lang="en-US" b="1" dirty="0"/>
              <a:t>PageRank algorithm</a:t>
            </a:r>
          </a:p>
          <a:p>
            <a:r>
              <a:rPr lang="en-US" b="1"/>
              <a:t>Damped </a:t>
            </a:r>
            <a:r>
              <a:rPr lang="en-US" b="1" dirty="0"/>
              <a:t>PageRank</a:t>
            </a:r>
          </a:p>
          <a:p>
            <a:r>
              <a:rPr lang="en-US" dirty="0"/>
              <a:t>HITS algorithm to rank </a:t>
            </a:r>
            <a:r>
              <a:rPr lang="en-US" b="1" dirty="0"/>
              <a:t>hubs</a:t>
            </a:r>
            <a:r>
              <a:rPr lang="en-US" dirty="0"/>
              <a:t> and </a:t>
            </a:r>
            <a:r>
              <a:rPr lang="en-US" b="1" dirty="0"/>
              <a:t>authorities</a:t>
            </a:r>
            <a:r>
              <a:rPr lang="en-US" dirty="0"/>
              <a:t>    </a:t>
            </a:r>
          </a:p>
          <a:p>
            <a:pPr lvl="1"/>
            <a:r>
              <a:rPr lang="en-US" dirty="0"/>
              <a:t>Not just for web search   </a:t>
            </a:r>
          </a:p>
        </p:txBody>
      </p:sp>
    </p:spTree>
    <p:extLst>
      <p:ext uri="{BB962C8B-B14F-4D97-AF65-F5344CB8AC3E}">
        <p14:creationId xmlns:p14="http://schemas.microsoft.com/office/powerpoint/2010/main" val="3935567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Web Searching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3037"/>
            <a:ext cx="10515600" cy="53727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Some possible approaches to web search</a:t>
            </a:r>
          </a:p>
          <a:p>
            <a:r>
              <a:rPr lang="en-US" dirty="0"/>
              <a:t>Use of </a:t>
            </a:r>
            <a:r>
              <a:rPr lang="en-US" b="1" dirty="0"/>
              <a:t>large language models for search </a:t>
            </a:r>
            <a:r>
              <a:rPr lang="en-US" dirty="0"/>
              <a:t>has generated a lot of interest lately  </a:t>
            </a:r>
          </a:p>
          <a:p>
            <a:r>
              <a:rPr lang="en-US" dirty="0"/>
              <a:t>The case for a more intelligent search interface is compelling!</a:t>
            </a:r>
          </a:p>
          <a:p>
            <a:r>
              <a:rPr lang="en-US" dirty="0"/>
              <a:t>But, Language models have </a:t>
            </a:r>
            <a:r>
              <a:rPr lang="en-US" b="1" dirty="0"/>
              <a:t>neither sematic understanding or topic-specific knowledge</a:t>
            </a:r>
            <a:r>
              <a:rPr lang="en-US" dirty="0"/>
              <a:t>   </a:t>
            </a:r>
          </a:p>
          <a:p>
            <a:r>
              <a:rPr lang="en-US" dirty="0"/>
              <a:t>Difficulties arise in general use   </a:t>
            </a:r>
          </a:p>
          <a:p>
            <a:pPr lvl="1"/>
            <a:r>
              <a:rPr lang="en-US" dirty="0"/>
              <a:t>Lack of knowledge base leads to synthesized ‘facts’   </a:t>
            </a:r>
          </a:p>
          <a:p>
            <a:pPr lvl="1"/>
            <a:r>
              <a:rPr lang="en-US" dirty="0"/>
              <a:t>Models require increasingly high ‘ring fencing’   </a:t>
            </a:r>
          </a:p>
          <a:p>
            <a:r>
              <a:rPr lang="en-US" dirty="0"/>
              <a:t>We will not address this topic in this course   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54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Web Searching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3037"/>
            <a:ext cx="10515600" cy="53727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Some possible approaches to web search</a:t>
            </a:r>
          </a:p>
          <a:p>
            <a:r>
              <a:rPr lang="en-US" b="1" dirty="0"/>
              <a:t>Centrality search</a:t>
            </a:r>
          </a:p>
          <a:p>
            <a:pPr lvl="1"/>
            <a:r>
              <a:rPr lang="en-US" dirty="0"/>
              <a:t>Model web as graph  </a:t>
            </a:r>
          </a:p>
          <a:p>
            <a:pPr lvl="1"/>
            <a:r>
              <a:rPr lang="en-US" dirty="0"/>
              <a:t>Rank pages by how central they are on the graph </a:t>
            </a:r>
          </a:p>
          <a:p>
            <a:pPr lvl="1"/>
            <a:r>
              <a:rPr lang="en-US" dirty="0"/>
              <a:t>Assume more important pages are more central </a:t>
            </a:r>
          </a:p>
          <a:p>
            <a:r>
              <a:rPr lang="en-US" dirty="0"/>
              <a:t>The algorithms we investigate here are centrality search methods</a:t>
            </a:r>
          </a:p>
          <a:p>
            <a:r>
              <a:rPr lang="en-US" dirty="0"/>
              <a:t>These methods are built on two areas of applied mathematics:  </a:t>
            </a:r>
          </a:p>
          <a:p>
            <a:pPr lvl="1"/>
            <a:r>
              <a:rPr lang="en-US" b="1" dirty="0"/>
              <a:t>Graph theory</a:t>
            </a:r>
          </a:p>
          <a:p>
            <a:pPr lvl="1"/>
            <a:r>
              <a:rPr lang="en-US" dirty="0"/>
              <a:t>Stochastic processes, specifically </a:t>
            </a:r>
            <a:r>
              <a:rPr lang="en-US" b="1" dirty="0"/>
              <a:t>Markov processes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455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Graph Theory Terminology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C502E2-3889-41D4-9A2E-D8C04ADE51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46378"/>
                <a:ext cx="10515600" cy="503058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Graphs</a:t>
                </a:r>
                <a:r>
                  <a:rPr lang="en-US" dirty="0"/>
                  <a:t> are constructed from </a:t>
                </a:r>
                <a:r>
                  <a:rPr lang="en-US" b="1" dirty="0"/>
                  <a:t>nodes</a:t>
                </a:r>
                <a:r>
                  <a:rPr lang="en-US" dirty="0"/>
                  <a:t> or </a:t>
                </a:r>
                <a:r>
                  <a:rPr lang="en-US" b="1" dirty="0"/>
                  <a:t>vertices</a:t>
                </a:r>
                <a:r>
                  <a:rPr lang="en-US" dirty="0"/>
                  <a:t> connected by </a:t>
                </a:r>
                <a:r>
                  <a:rPr lang="en-US" b="1" dirty="0"/>
                  <a:t>edges </a:t>
                </a:r>
                <a:r>
                  <a:rPr lang="en-US" dirty="0"/>
                  <a:t>or</a:t>
                </a:r>
                <a:r>
                  <a:rPr lang="en-US" b="1" dirty="0"/>
                  <a:t> links</a:t>
                </a:r>
              </a:p>
              <a:p>
                <a:r>
                  <a:rPr lang="en-US" dirty="0"/>
                  <a:t>Formally, we say a </a:t>
                </a:r>
                <a:r>
                  <a:rPr lang="en-US" b="1" dirty="0"/>
                  <a:t>graph,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/>
                  <a:t>, </a:t>
                </a:r>
                <a:r>
                  <a:rPr lang="en-US" dirty="0"/>
                  <a:t>is comprised of nodes,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, connected by edges or links,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dirty="0"/>
              </a:p>
              <a:p>
                <a:r>
                  <a:rPr lang="en-US" b="1" dirty="0"/>
                  <a:t>Nodes</a:t>
                </a:r>
                <a:r>
                  <a:rPr lang="en-US" dirty="0"/>
                  <a:t> are unique entities within a graph – e.g. web pages</a:t>
                </a:r>
              </a:p>
              <a:p>
                <a:pPr lvl="1"/>
                <a:r>
                  <a:rPr lang="en-US" dirty="0"/>
                  <a:t>Nodes can be numbered or named </a:t>
                </a:r>
              </a:p>
              <a:p>
                <a:pPr lvl="1"/>
                <a:r>
                  <a:rPr lang="en-US" dirty="0"/>
                  <a:t>Nodes can have properties </a:t>
                </a:r>
              </a:p>
              <a:p>
                <a:r>
                  <a:rPr lang="en-US" b="1" dirty="0"/>
                  <a:t>Edges </a:t>
                </a:r>
                <a:r>
                  <a:rPr lang="en-US" dirty="0"/>
                  <a:t>or links connect pairs connect pairs of nodes</a:t>
                </a:r>
              </a:p>
              <a:p>
                <a:pPr lvl="1"/>
                <a:r>
                  <a:rPr lang="en-US" dirty="0"/>
                  <a:t>Define edge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connecting nodes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Edges can be </a:t>
                </a:r>
                <a:r>
                  <a:rPr lang="en-US" b="1" dirty="0"/>
                  <a:t>unweighted</a:t>
                </a:r>
                <a:r>
                  <a:rPr lang="en-US" dirty="0"/>
                  <a:t> or </a:t>
                </a:r>
                <a:r>
                  <a:rPr lang="en-US" b="1" dirty="0"/>
                  <a:t>weighted </a:t>
                </a:r>
              </a:p>
              <a:p>
                <a:pPr lvl="1"/>
                <a:r>
                  <a:rPr lang="en-US" dirty="0"/>
                  <a:t>Edges can be </a:t>
                </a:r>
                <a:r>
                  <a:rPr lang="en-US" b="1" dirty="0"/>
                  <a:t>directed</a:t>
                </a:r>
                <a:r>
                  <a:rPr lang="en-US" dirty="0"/>
                  <a:t> or </a:t>
                </a:r>
                <a:r>
                  <a:rPr lang="en-US" b="1" dirty="0"/>
                  <a:t>undirected</a:t>
                </a:r>
                <a:r>
                  <a:rPr lang="en-US" dirty="0"/>
                  <a:t> 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C502E2-3889-41D4-9A2E-D8C04ADE51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46378"/>
                <a:ext cx="10515600" cy="5030585"/>
              </a:xfrm>
              <a:blipFill>
                <a:blip r:embed="rId2"/>
                <a:stretch>
                  <a:fillRect l="-1217" t="-19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1103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Graph Theory Terminology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C502E2-3889-41D4-9A2E-D8C04ADE51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46379"/>
                <a:ext cx="10515600" cy="54959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Undirected graphs</a:t>
                </a:r>
                <a:r>
                  <a:rPr lang="en-US" dirty="0"/>
                  <a:t> are constructed from </a:t>
                </a:r>
                <a:r>
                  <a:rPr lang="en-US" b="1" dirty="0"/>
                  <a:t>nodes</a:t>
                </a:r>
                <a:r>
                  <a:rPr lang="en-US" dirty="0"/>
                  <a:t> or </a:t>
                </a:r>
                <a:r>
                  <a:rPr lang="en-US" b="1" dirty="0"/>
                  <a:t>vertices</a:t>
                </a:r>
                <a:r>
                  <a:rPr lang="en-US" dirty="0"/>
                  <a:t> connected by </a:t>
                </a:r>
                <a:r>
                  <a:rPr lang="en-US" b="1" dirty="0"/>
                  <a:t>edges </a:t>
                </a:r>
                <a:r>
                  <a:rPr lang="en-US" dirty="0"/>
                  <a:t>or</a:t>
                </a:r>
                <a:r>
                  <a:rPr lang="en-US" b="1" dirty="0"/>
                  <a:t> links</a:t>
                </a:r>
              </a:p>
              <a:p>
                <a:r>
                  <a:rPr lang="en-US" dirty="0"/>
                  <a:t>An</a:t>
                </a:r>
                <a:r>
                  <a:rPr lang="en-US" b="1" dirty="0"/>
                  <a:t> undirected edge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dirty="0"/>
                  <a:t>, connects nodes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bidirectionally </a:t>
                </a:r>
              </a:p>
              <a:p>
                <a:r>
                  <a:rPr lang="en-US" dirty="0"/>
                  <a:t>Example: Facebook friends is a symmetric relationship </a:t>
                </a:r>
              </a:p>
              <a:p>
                <a:r>
                  <a:rPr lang="en-US" dirty="0"/>
                  <a:t>Example: A highway network allows travel in both directions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C502E2-3889-41D4-9A2E-D8C04ADE51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46379"/>
                <a:ext cx="10515600" cy="5495926"/>
              </a:xfrm>
              <a:blipFill>
                <a:blip r:embed="rId2"/>
                <a:stretch>
                  <a:fillRect l="-1217" t="-1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3241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19393</TotalTime>
  <Words>3854</Words>
  <Application>Microsoft Office PowerPoint</Application>
  <PresentationFormat>Widescreen</PresentationFormat>
  <Paragraphs>542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0" baseType="lpstr">
      <vt:lpstr>Arial</vt:lpstr>
      <vt:lpstr>Calibri</vt:lpstr>
      <vt:lpstr>Calibri Light</vt:lpstr>
      <vt:lpstr>Cambria Math</vt:lpstr>
      <vt:lpstr>Office Theme</vt:lpstr>
      <vt:lpstr>CSCI E-96 Data Mining, Exploration and Discovery Web Search Algorithms</vt:lpstr>
      <vt:lpstr>Lesson Overview</vt:lpstr>
      <vt:lpstr>Introduction to Web Searching</vt:lpstr>
      <vt:lpstr>Introduction to Web Searching</vt:lpstr>
      <vt:lpstr>Introduction to Web Searching</vt:lpstr>
      <vt:lpstr>Introduction to Web Searching</vt:lpstr>
      <vt:lpstr>Introduction to Web Searching</vt:lpstr>
      <vt:lpstr>Introduction to Graph Theory Terminology </vt:lpstr>
      <vt:lpstr>Introduction to Graph Theory Terminology</vt:lpstr>
      <vt:lpstr>Introduction to Graph Theory Terminology</vt:lpstr>
      <vt:lpstr>Introduction to Graph Theory</vt:lpstr>
      <vt:lpstr>Introduction to Graph Theory</vt:lpstr>
      <vt:lpstr>Introduction to Graph Theory Terminology</vt:lpstr>
      <vt:lpstr>Introduction to Graph Theory</vt:lpstr>
      <vt:lpstr>Introduction to Graph Theory</vt:lpstr>
      <vt:lpstr>Introduction to Graph Theory</vt:lpstr>
      <vt:lpstr>Introduction to Graph Theory</vt:lpstr>
      <vt:lpstr>Introduction to Graph Theory</vt:lpstr>
      <vt:lpstr>Introduction to Markov Processes</vt:lpstr>
      <vt:lpstr>Introduction to Markov Processes</vt:lpstr>
      <vt:lpstr>Introduction to Markov Processes</vt:lpstr>
      <vt:lpstr>Introduction to Markov Processes</vt:lpstr>
      <vt:lpstr>Introduction to Markov Processes</vt:lpstr>
      <vt:lpstr>Introduction to Markov Processes</vt:lpstr>
      <vt:lpstr>Introduction to Markov Processes</vt:lpstr>
      <vt:lpstr>Introduction to Markov Processes</vt:lpstr>
      <vt:lpstr>Searching on the Web</vt:lpstr>
      <vt:lpstr>Searching on the Web</vt:lpstr>
      <vt:lpstr>Searching on the Web</vt:lpstr>
      <vt:lpstr>Learning the Structure of the Web </vt:lpstr>
      <vt:lpstr>Measures of Centrality </vt:lpstr>
      <vt:lpstr>Learning the Structure of the Web? </vt:lpstr>
      <vt:lpstr>Learning the Structure of the Web</vt:lpstr>
      <vt:lpstr>Learning the Structure of the Web </vt:lpstr>
      <vt:lpstr>Learning the Structure of the Web </vt:lpstr>
      <vt:lpstr>Simple PageRank</vt:lpstr>
      <vt:lpstr>Simple PageRank</vt:lpstr>
      <vt:lpstr>Simple PageRank</vt:lpstr>
      <vt:lpstr>Simple PageRank</vt:lpstr>
      <vt:lpstr>Simple PageRank</vt:lpstr>
      <vt:lpstr>Simple PageRank</vt:lpstr>
      <vt:lpstr>Simple PageRank</vt:lpstr>
      <vt:lpstr>Learning the Structure of the Web </vt:lpstr>
      <vt:lpstr>Learning the Structure of the Web </vt:lpstr>
      <vt:lpstr>Simple PageRank</vt:lpstr>
      <vt:lpstr>Damped PageRank</vt:lpstr>
      <vt:lpstr>Damped PageRank</vt:lpstr>
      <vt:lpstr>Damped PageRank</vt:lpstr>
      <vt:lpstr>Scaling PageRank</vt:lpstr>
      <vt:lpstr>Scaling PageRank</vt:lpstr>
      <vt:lpstr>HITS Algorithm</vt:lpstr>
      <vt:lpstr>HITS Algorithm</vt:lpstr>
      <vt:lpstr>HITS Algorithm</vt:lpstr>
      <vt:lpstr>HITS Algorithm</vt:lpstr>
      <vt:lpstr>Lesson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Markov Processes</dc:title>
  <dc:creator>Stephen Elston</dc:creator>
  <cp:lastModifiedBy>Stephen Elston</cp:lastModifiedBy>
  <cp:revision>431</cp:revision>
  <cp:lastPrinted>2019-10-02T16:41:34Z</cp:lastPrinted>
  <dcterms:created xsi:type="dcterms:W3CDTF">2019-05-23T01:52:03Z</dcterms:created>
  <dcterms:modified xsi:type="dcterms:W3CDTF">2023-07-05T14:34:02Z</dcterms:modified>
</cp:coreProperties>
</file>