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8"/>
  </p:notesMasterIdLst>
  <p:sldIdLst>
    <p:sldId id="275" r:id="rId3"/>
    <p:sldId id="603" r:id="rId4"/>
    <p:sldId id="634" r:id="rId5"/>
    <p:sldId id="746" r:id="rId6"/>
    <p:sldId id="677" r:id="rId7"/>
    <p:sldId id="755" r:id="rId8"/>
    <p:sldId id="756" r:id="rId9"/>
    <p:sldId id="757" r:id="rId10"/>
    <p:sldId id="723" r:id="rId11"/>
    <p:sldId id="704" r:id="rId12"/>
    <p:sldId id="722" r:id="rId13"/>
    <p:sldId id="727" r:id="rId14"/>
    <p:sldId id="729" r:id="rId15"/>
    <p:sldId id="731" r:id="rId16"/>
    <p:sldId id="708" r:id="rId17"/>
    <p:sldId id="720" r:id="rId18"/>
    <p:sldId id="711" r:id="rId19"/>
    <p:sldId id="709" r:id="rId20"/>
    <p:sldId id="710" r:id="rId21"/>
    <p:sldId id="733" r:id="rId22"/>
    <p:sldId id="715" r:id="rId23"/>
    <p:sldId id="745" r:id="rId24"/>
    <p:sldId id="726" r:id="rId25"/>
    <p:sldId id="739" r:id="rId26"/>
    <p:sldId id="744" r:id="rId27"/>
    <p:sldId id="742" r:id="rId28"/>
    <p:sldId id="743" r:id="rId29"/>
    <p:sldId id="734" r:id="rId30"/>
    <p:sldId id="702" r:id="rId31"/>
    <p:sldId id="737" r:id="rId32"/>
    <p:sldId id="700" r:id="rId33"/>
    <p:sldId id="701" r:id="rId34"/>
    <p:sldId id="716" r:id="rId35"/>
    <p:sldId id="738" r:id="rId36"/>
    <p:sldId id="735" r:id="rId37"/>
    <p:sldId id="620" r:id="rId38"/>
    <p:sldId id="606" r:id="rId39"/>
    <p:sldId id="607" r:id="rId40"/>
    <p:sldId id="622" r:id="rId41"/>
    <p:sldId id="621" r:id="rId42"/>
    <p:sldId id="626" r:id="rId43"/>
    <p:sldId id="627" r:id="rId44"/>
    <p:sldId id="740" r:id="rId45"/>
    <p:sldId id="741" r:id="rId46"/>
    <p:sldId id="72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books/edition/Matrix_Computations/X5YfsuCWpxMC?hl=en&amp;gbpv=1&amp;printsec=frontcover" TargetMode="External"/><Relationship Id="rId2" Type="http://schemas.openxmlformats.org/officeDocument/2006/relationships/hyperlink" Target="mmds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</a:t>
            </a:r>
            <a:r>
              <a:rPr lang="en-US" dirty="0">
                <a:latin typeface="+mn-lt"/>
              </a:rPr>
              <a:t> in a higher dimensional space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manifold or embedding space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respect to the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Used for recommenders for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p to lower dimensional space of dimension q: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 weights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an orthogonal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Principle components are a projection onto an orthogonal space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the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feature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are not orthogonal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Nonzero correlation between features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 projection or weight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defines the transformation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dimensional orthogonal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the matrix product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is an orthogonal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b="1" dirty="0">
                    <a:latin typeface="+mn-lt"/>
                  </a:rPr>
                  <a:t>Transformation is linear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transform is a </a:t>
                </a:r>
                <a:r>
                  <a:rPr lang="en-US" b="1" dirty="0">
                    <a:latin typeface="+mn-lt"/>
                  </a:rPr>
                  <a:t>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Properties of principle components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projection directions are determined by the eigenvectors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Form an orthogonal coordinate system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 correlation between dimensions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Each PC ordered by magnitude of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Ordered by decreasing variance (scale)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select fraction of variance to retain by setting number of eigenvalues used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6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1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/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components </a:t>
                </a:r>
                <a:r>
                  <a:rPr lang="en-US" sz="2400" b="1" dirty="0"/>
                  <a:t>explain most variance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blipFill>
                <a:blip r:embed="rId3"/>
                <a:stretch>
                  <a:fillRect l="-3232" t="-5839" r="-8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largest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  <a:p>
            <a:r>
              <a:rPr lang="en-US" dirty="0">
                <a:latin typeface="+mn-lt"/>
              </a:rPr>
              <a:t>Transforming variables to unit variance can improve convergence </a:t>
            </a:r>
          </a:p>
          <a:p>
            <a:pPr lvl="1"/>
            <a:r>
              <a:rPr lang="en-US" dirty="0">
                <a:latin typeface="+mn-lt"/>
              </a:rPr>
              <a:t>Particularly important in high dimensions  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Example: factor model for recommenders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has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For more details on computing SVD at scale see 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cs typeface="Segoe UI" panose="020B0502040204020203" pitchFamily="34" charset="0"/>
                    <a:hlinkClick r:id="rId2" action="ppaction://hlinkfile"/>
                  </a:rPr>
                  <a:t>Leskovec</a:t>
                </a:r>
                <a:r>
                  <a:rPr lang="en-US" sz="2000" dirty="0">
                    <a:cs typeface="Segoe UI" panose="020B0502040204020203" pitchFamily="34" charset="0"/>
                    <a:hlinkClick r:id="rId2" action="ppaction://hlinkfile"/>
                  </a:rPr>
                  <a:t>, et.al., 2020</a:t>
                </a:r>
                <a:endParaRPr lang="en-US" sz="2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  <a:hlinkClick r:id="rId3"/>
                  </a:rPr>
                  <a:t>Golub and van Loan, fourth edition, 2013</a:t>
                </a:r>
                <a:endParaRPr lang="en-US" sz="2000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4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𝐢𝐧𝐧𝐞𝐫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of the basis functions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Appropriate for non-Euclidean spaces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vector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Introduction to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8887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diminish beyond about four or five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22073</TotalTime>
  <Words>2452</Words>
  <Application>Microsoft Office PowerPoint</Application>
  <PresentationFormat>Widescreen</PresentationFormat>
  <Paragraphs>455</Paragraphs>
  <Slides>45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Principle Component Decomposition</vt:lpstr>
      <vt:lpstr>Linear Dimensionality Reduction - PCA</vt:lpstr>
      <vt:lpstr>Linear Dimensionality Reduction - PCA</vt:lpstr>
      <vt:lpstr>Linear Dimensionality Reduction - PCA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901</cp:revision>
  <dcterms:created xsi:type="dcterms:W3CDTF">2020-07-25T22:15:22Z</dcterms:created>
  <dcterms:modified xsi:type="dcterms:W3CDTF">2024-07-23T03:21:24Z</dcterms:modified>
</cp:coreProperties>
</file>