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75" r:id="rId2"/>
    <p:sldId id="342" r:id="rId3"/>
    <p:sldId id="343" r:id="rId4"/>
    <p:sldId id="344" r:id="rId5"/>
    <p:sldId id="351" r:id="rId6"/>
    <p:sldId id="519" r:id="rId7"/>
    <p:sldId id="345" r:id="rId8"/>
    <p:sldId id="491" r:id="rId9"/>
    <p:sldId id="488" r:id="rId10"/>
    <p:sldId id="517" r:id="rId11"/>
    <p:sldId id="482" r:id="rId12"/>
    <p:sldId id="348" r:id="rId13"/>
    <p:sldId id="347" r:id="rId14"/>
    <p:sldId id="346" r:id="rId15"/>
    <p:sldId id="493" r:id="rId16"/>
    <p:sldId id="492" r:id="rId17"/>
    <p:sldId id="518" r:id="rId18"/>
    <p:sldId id="481" r:id="rId19"/>
    <p:sldId id="521" r:id="rId20"/>
    <p:sldId id="522" r:id="rId21"/>
    <p:sldId id="520" r:id="rId22"/>
    <p:sldId id="354" r:id="rId23"/>
    <p:sldId id="349" r:id="rId24"/>
    <p:sldId id="352" r:id="rId25"/>
    <p:sldId id="389" r:id="rId26"/>
    <p:sldId id="358" r:id="rId27"/>
    <p:sldId id="391" r:id="rId28"/>
    <p:sldId id="404" r:id="rId29"/>
    <p:sldId id="490" r:id="rId30"/>
    <p:sldId id="483" r:id="rId31"/>
    <p:sldId id="403" r:id="rId32"/>
    <p:sldId id="362" r:id="rId33"/>
    <p:sldId id="359" r:id="rId34"/>
    <p:sldId id="361" r:id="rId35"/>
    <p:sldId id="360" r:id="rId36"/>
    <p:sldId id="356" r:id="rId37"/>
    <p:sldId id="363" r:id="rId38"/>
    <p:sldId id="484" r:id="rId39"/>
    <p:sldId id="355" r:id="rId40"/>
    <p:sldId id="384" r:id="rId41"/>
    <p:sldId id="385" r:id="rId42"/>
    <p:sldId id="386" r:id="rId43"/>
    <p:sldId id="387" r:id="rId44"/>
    <p:sldId id="388" r:id="rId45"/>
    <p:sldId id="485" r:id="rId46"/>
    <p:sldId id="380" r:id="rId47"/>
    <p:sldId id="381" r:id="rId48"/>
    <p:sldId id="364" r:id="rId49"/>
    <p:sldId id="510" r:id="rId50"/>
    <p:sldId id="486" r:id="rId51"/>
    <p:sldId id="382" r:id="rId52"/>
    <p:sldId id="495" r:id="rId53"/>
    <p:sldId id="392" r:id="rId54"/>
    <p:sldId id="365" r:id="rId55"/>
    <p:sldId id="366" r:id="rId56"/>
    <p:sldId id="367" r:id="rId57"/>
    <p:sldId id="368" r:id="rId58"/>
    <p:sldId id="369" r:id="rId59"/>
    <p:sldId id="515" r:id="rId60"/>
    <p:sldId id="370" r:id="rId61"/>
    <p:sldId id="371" r:id="rId62"/>
    <p:sldId id="372" r:id="rId63"/>
    <p:sldId id="373" r:id="rId64"/>
    <p:sldId id="374" r:id="rId65"/>
    <p:sldId id="375" r:id="rId66"/>
    <p:sldId id="489" r:id="rId67"/>
    <p:sldId id="516" r:id="rId68"/>
    <p:sldId id="376" r:id="rId69"/>
    <p:sldId id="377" r:id="rId70"/>
    <p:sldId id="378" r:id="rId71"/>
    <p:sldId id="400" r:id="rId72"/>
    <p:sldId id="487" r:id="rId73"/>
    <p:sldId id="505" r:id="rId74"/>
    <p:sldId id="504" r:id="rId75"/>
    <p:sldId id="506" r:id="rId76"/>
    <p:sldId id="501" r:id="rId77"/>
    <p:sldId id="508" r:id="rId78"/>
    <p:sldId id="509" r:id="rId79"/>
    <p:sldId id="512" r:id="rId80"/>
    <p:sldId id="513" r:id="rId81"/>
    <p:sldId id="514" r:id="rId82"/>
    <p:sldId id="511" r:id="rId83"/>
    <p:sldId id="497" r:id="rId84"/>
    <p:sldId id="401" r:id="rId85"/>
    <p:sldId id="498" r:id="rId86"/>
    <p:sldId id="393" r:id="rId87"/>
    <p:sldId id="496" r:id="rId88"/>
    <p:sldId id="399" r:id="rId89"/>
    <p:sldId id="397" r:id="rId90"/>
    <p:sldId id="398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s?task=recommendation-systems" TargetMode="External"/><Relationship Id="rId2" Type="http://schemas.openxmlformats.org/officeDocument/2006/relationships/hyperlink" Target="https://github.com/RUCAIBox/RecSys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earch?q=recommendation+dataset+in%3Adatase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2.png"/><Relationship Id="rId4" Type="http://schemas.openxmlformats.org/officeDocument/2006/relationships/image" Target="../media/image250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Learning to Rank and 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5B752-4951-9447-294D-596F741F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6AE2-FE09-E5AE-1E7D-684B27BB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A96A-9024-9E12-3F11-F5BBB97A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growing list of recommender datasets</a:t>
            </a:r>
          </a:p>
          <a:p>
            <a:r>
              <a:rPr lang="en-US" dirty="0">
                <a:hlinkClick r:id="rId2"/>
              </a:rPr>
              <a:t>GitHub site with links to multiple other sites</a:t>
            </a:r>
            <a:endParaRPr lang="en-US" dirty="0"/>
          </a:p>
          <a:p>
            <a:r>
              <a:rPr lang="en-US" dirty="0">
                <a:hlinkClick r:id="rId3"/>
              </a:rPr>
              <a:t>Page with recommender dataset on Papers with Code</a:t>
            </a:r>
            <a:endParaRPr lang="en-US" dirty="0"/>
          </a:p>
          <a:p>
            <a:r>
              <a:rPr lang="en-US" dirty="0">
                <a:hlinkClick r:id="rId4"/>
              </a:rPr>
              <a:t>List of recommender datasets on Kagel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We do not have purchase information on new users or new items – </a:t>
            </a:r>
          </a:p>
          <a:p>
            <a:pPr lvl="1"/>
            <a:r>
              <a:rPr lang="en-US" b="1" dirty="0"/>
              <a:t>The cold-start problem!</a:t>
            </a:r>
          </a:p>
          <a:p>
            <a:r>
              <a:rPr lang="en-US" dirty="0"/>
              <a:t>Human users have </a:t>
            </a:r>
            <a:r>
              <a:rPr lang="en-US" b="1" dirty="0"/>
              <a:t>variable behavior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– Poor sampling of the tail</a:t>
            </a:r>
          </a:p>
          <a:p>
            <a:pPr lvl="1"/>
            <a:r>
              <a:rPr lang="en-US" b="1" dirty="0"/>
              <a:t>Position bias </a:t>
            </a:r>
            <a:r>
              <a:rPr lang="en-US" dirty="0"/>
              <a:t>– Users only see top few items on recommendation list </a:t>
            </a:r>
          </a:p>
          <a:p>
            <a:pPr lvl="1"/>
            <a:r>
              <a:rPr lang="en-US" dirty="0"/>
              <a:t>These biases are strongly interdependent!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often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</a:p>
          <a:p>
            <a:pPr lvl="1"/>
            <a:r>
              <a:rPr lang="en-US" dirty="0"/>
              <a:t>Only capture the positive responses   </a:t>
            </a:r>
          </a:p>
          <a:p>
            <a:pPr lvl="1"/>
            <a:r>
              <a:rPr lang="en-US" dirty="0"/>
              <a:t>Very long tail of poorly sampled choices 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</a:t>
            </a:r>
          </a:p>
          <a:p>
            <a:pPr lvl="1"/>
            <a:r>
              <a:rPr lang="en-US" dirty="0"/>
              <a:t>Never know why users do not take action</a:t>
            </a:r>
          </a:p>
          <a:p>
            <a:pPr lvl="1"/>
            <a:r>
              <a:rPr lang="en-US" dirty="0"/>
              <a:t>Only have positive results (clicks)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</a:t>
            </a:r>
          </a:p>
          <a:p>
            <a:r>
              <a:rPr lang="en-US" b="1" dirty="0"/>
              <a:t>Position bias</a:t>
            </a:r>
            <a:r>
              <a:rPr lang="en-US" dirty="0"/>
              <a:t> arises from negative sampling bias 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081D-E742-E003-F545-07DBBAD7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6DE-38B6-BDFB-9A0E-BCABD313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0A00-6E24-31CB-3A5A-8BBF9CD8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Click probability depends on the position </a:t>
            </a:r>
            <a:r>
              <a:rPr lang="en-US" dirty="0"/>
              <a:t>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 for some items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</a:t>
            </a:r>
          </a:p>
          <a:p>
            <a:r>
              <a:rPr lang="en-US" dirty="0"/>
              <a:t>Popularity of the top items in the list is biased upward by frequent clicks</a:t>
            </a:r>
          </a:p>
          <a:p>
            <a:pPr lvl="1"/>
            <a:r>
              <a:rPr lang="en-US" dirty="0"/>
              <a:t>Bias propagates to new recommendation lists, increasing subsequent bias</a:t>
            </a:r>
          </a:p>
          <a:p>
            <a:r>
              <a:rPr lang="en-US" dirty="0"/>
              <a:t>Position bias leads to negative sampling bias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Embedding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D2B8-1DDE-B4C8-9826-C19B17B0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8207-9624-C611-8863-5058E97A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pPr lvl="1"/>
                <a:r>
                  <a:rPr lang="en-US" dirty="0"/>
                  <a:t>One-hot-encoding is sparse and inefficient     </a:t>
                </a:r>
              </a:p>
              <a:p>
                <a:r>
                  <a:rPr lang="en-US" dirty="0"/>
                  <a:t>Can we simply assign a binary coded ID number to each actor and use Hamming distance?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Hamming distances are all different!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D77E0AA-3EE2-E8A7-3F66-79A2CB8A76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376266"/>
                  </p:ext>
                </p:extLst>
              </p:nvPr>
            </p:nvGraphicFramePr>
            <p:xfrm>
              <a:off x="1964081" y="3702104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14510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D77E0AA-3EE2-E8A7-3F66-79A2CB8A76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6376266"/>
                  </p:ext>
                </p:extLst>
              </p:nvPr>
            </p:nvGraphicFramePr>
            <p:xfrm>
              <a:off x="1964081" y="3702104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9231" r="-20150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231" r="-1008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9231" r="-120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D47FC4-23A5-2388-C8B6-055BFB656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89763"/>
              </p:ext>
            </p:extLst>
          </p:nvPr>
        </p:nvGraphicFramePr>
        <p:xfrm>
          <a:off x="6494352" y="4758830"/>
          <a:ext cx="51566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4209855428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510343905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4043855501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71165429"/>
                    </a:ext>
                  </a:extLst>
                </a:gridCol>
              </a:tblGrid>
              <a:tr h="1451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9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3D6F-2B5D-C565-43A0-D0D0744F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8C27-6691-D754-2B02-3FDE263C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pPr lvl="1"/>
                <a:r>
                  <a:rPr lang="en-US" dirty="0"/>
                  <a:t>One-hot-encoding is sparse and inefficient     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FFFF-DB5C-8280-0A99-320715FB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915-2A11-25EA-686F-20312A06A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137284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information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including LSH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Item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LSH on descriptions</a:t>
            </a:r>
          </a:p>
          <a:p>
            <a:pPr lvl="1"/>
            <a:r>
              <a:rPr lang="en-US" dirty="0"/>
              <a:t>Or, use linear or neural embeddings of descriptions 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 </a:t>
            </a:r>
          </a:p>
          <a:p>
            <a:pPr lvl="1"/>
            <a:r>
              <a:rPr lang="en-US" dirty="0"/>
              <a:t>Linear factor models – our focus for this lesson </a:t>
            </a:r>
          </a:p>
          <a:p>
            <a:pPr lvl="1"/>
            <a:r>
              <a:rPr lang="en-US" dirty="0"/>
              <a:t>Hash sketch tables </a:t>
            </a:r>
          </a:p>
          <a:p>
            <a:pPr lvl="1"/>
            <a:r>
              <a:rPr lang="en-US" dirty="0"/>
              <a:t>Neural embedding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 – used in more sophisticated implementations – high dimensional characteristics 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r="-348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content-based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content-based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search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Finding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F3969A-D828-D811-E46C-A0E25589B41A}"/>
              </a:ext>
            </a:extLst>
          </p:cNvPr>
          <p:cNvSpPr txBox="1"/>
          <p:nvPr/>
        </p:nvSpPr>
        <p:spPr>
          <a:xfrm>
            <a:off x="3234144" y="6241159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</a:t>
            </a:r>
            <a:r>
              <a:rPr lang="en-US" b="1" dirty="0"/>
              <a:t>cross validation </a:t>
            </a:r>
            <a:r>
              <a:rPr lang="en-US" dirty="0"/>
              <a:t>to recommender algorithms?</a:t>
            </a:r>
          </a:p>
          <a:p>
            <a:r>
              <a:rPr lang="en-US" dirty="0"/>
              <a:t>Yes! Use </a:t>
            </a:r>
            <a:r>
              <a:rPr lang="en-US" b="1" dirty="0"/>
              <a:t>K-fold CV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Randomly sample data into K-folds (subsets)</a:t>
            </a:r>
          </a:p>
          <a:p>
            <a:pPr lvl="1"/>
            <a:r>
              <a:rPr lang="en-US" dirty="0"/>
              <a:t>Round robin hold back one fold for evaluation and train model on K-1 folds</a:t>
            </a:r>
          </a:p>
          <a:p>
            <a:pPr lvl="1"/>
            <a:r>
              <a:rPr lang="en-US" dirty="0"/>
              <a:t>Base evaluation on mean and variance of K performance metric sets  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</a:t>
            </a:r>
            <a:r>
              <a:rPr lang="en-US" b="1" dirty="0"/>
              <a:t>nested CV</a:t>
            </a:r>
            <a:r>
              <a:rPr lang="en-US" dirty="0"/>
              <a:t> for hyperparameter search</a:t>
            </a:r>
          </a:p>
          <a:p>
            <a:pPr lvl="1"/>
            <a:r>
              <a:rPr lang="en-US" dirty="0"/>
              <a:t>But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an </a:t>
            </a:r>
            <a:r>
              <a:rPr lang="en-US" b="1" dirty="0"/>
              <a:t>low-dimensional and dense embedding </a:t>
            </a:r>
            <a:r>
              <a:rPr lang="en-US" dirty="0"/>
              <a:t>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</a:t>
            </a:r>
          </a:p>
          <a:p>
            <a:pPr lvl="1"/>
            <a:r>
              <a:rPr lang="en-US" dirty="0"/>
              <a:t>Latent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Typically,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Factors define </a:t>
            </a:r>
            <a:r>
              <a:rPr lang="en-US" b="1" dirty="0"/>
              <a:t>a low-dimensional embedding space</a:t>
            </a:r>
          </a:p>
          <a:p>
            <a:pPr lvl="1"/>
            <a:r>
              <a:rPr lang="en-US" dirty="0"/>
              <a:t>Embeddings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use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decomposition on the utility matrix, A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D2F7F-ABF5-263A-4BB0-8995F91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C8D2E9-9A8F-C864-8727-670CEB70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Solving For Factor Weights</a:t>
            </a:r>
          </a:p>
        </p:txBody>
      </p:sp>
    </p:spTree>
    <p:extLst>
      <p:ext uri="{BB962C8B-B14F-4D97-AF65-F5344CB8AC3E}">
        <p14:creationId xmlns:p14="http://schemas.microsoft.com/office/powerpoint/2010/main" val="33375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53AE-7328-5D0E-73AC-8C72C64A7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085-9D37-58BB-E0BE-15C6CE4D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7D8-0C3D-C971-9F43-150558B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62" y="123469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Recommenders are an example of </a:t>
            </a:r>
            <a:r>
              <a:rPr lang="en-US" b="1" dirty="0"/>
              <a:t>learning to rank (LTR) algorithms</a:t>
            </a:r>
          </a:p>
          <a:p>
            <a:r>
              <a:rPr lang="en-US" dirty="0"/>
              <a:t>Learning to rank is a widely used concept</a:t>
            </a:r>
          </a:p>
          <a:p>
            <a:pPr lvl="1"/>
            <a:r>
              <a:rPr lang="en-US" dirty="0"/>
              <a:t>Information retrieval </a:t>
            </a:r>
          </a:p>
          <a:p>
            <a:pPr lvl="1"/>
            <a:r>
              <a:rPr lang="en-US" dirty="0"/>
              <a:t>Recommenders</a:t>
            </a:r>
          </a:p>
          <a:p>
            <a:r>
              <a:rPr lang="en-US" dirty="0"/>
              <a:t>Recommenders return a </a:t>
            </a:r>
            <a:r>
              <a:rPr lang="en-US" b="1" dirty="0"/>
              <a:t>ranked list </a:t>
            </a:r>
            <a:r>
              <a:rPr lang="en-US" dirty="0"/>
              <a:t>of items</a:t>
            </a:r>
          </a:p>
          <a:p>
            <a:r>
              <a:rPr lang="en-US" dirty="0"/>
              <a:t>A more sophisticated form of LTR algorithm adjust for bias</a:t>
            </a:r>
          </a:p>
          <a:p>
            <a:pPr lvl="1"/>
            <a:r>
              <a:rPr lang="en-US" b="1" dirty="0"/>
              <a:t>Unbiased learning to rank (ULTR) </a:t>
            </a:r>
            <a:r>
              <a:rPr lang="en-US" dirty="0"/>
              <a:t>algorithms 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Batch GD, requiring a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batch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8334C-A563-6B65-CE71-E85C9A69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1683F6-6BE9-C141-B4B4-B5A9E094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Latent Factor Models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945885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 </a:t>
            </a:r>
            <a:r>
              <a:rPr lang="en-US" dirty="0"/>
              <a:t>dominate</a:t>
            </a:r>
            <a:endParaRPr lang="en-US" b="1" dirty="0"/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</a:t>
            </a:r>
            <a:r>
              <a:rPr lang="en-US" b="1" dirty="0"/>
              <a:t>similarity search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Matrix factorization </a:t>
            </a:r>
          </a:p>
          <a:p>
            <a:pPr lvl="1"/>
            <a:r>
              <a:rPr lang="en-US" dirty="0"/>
              <a:t>Until recently, state of the art approach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Advanced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8836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838200" y="629254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6238867" y="2028344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D7531E-2601-D2B0-65E5-36ED3162581A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166820"/>
            <a:ext cx="1586572" cy="55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7D445-D8F2-30AB-621C-72E989DCF12A}"/>
              </a:ext>
            </a:extLst>
          </p:cNvPr>
          <p:cNvCxnSpPr>
            <a:cxnSpLocks/>
          </p:cNvCxnSpPr>
          <p:nvPr/>
        </p:nvCxnSpPr>
        <p:spPr>
          <a:xfrm flipH="1" flipV="1">
            <a:off x="3512949" y="3063498"/>
            <a:ext cx="2872353" cy="2040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5"/>
            <a:ext cx="4732819" cy="1096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658377"/>
            <a:ext cx="2590848" cy="2592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recommendation ranks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sparse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 r="-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</a:rPr>
              <a:t>Chang, et. al., 2016,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</a:t>
            </a:r>
            <a:r>
              <a:rPr lang="en-US" sz="2600" dirty="0" err="1"/>
              <a:t>cargorical</a:t>
            </a:r>
            <a:r>
              <a:rPr lang="en-US" sz="2600" dirty="0"/>
              <a:t>) require embedding, and possibly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2525486"/>
            <a:ext cx="2903484" cy="56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and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3091055"/>
            <a:ext cx="127300" cy="2930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 embeddings are essential for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dirty="0"/>
              <a:t>Good embeddings must have several properties </a:t>
            </a:r>
          </a:p>
          <a:p>
            <a:pPr lvl="1"/>
            <a:r>
              <a:rPr lang="en-US" b="1" dirty="0"/>
              <a:t>Uniqueness</a:t>
            </a:r>
            <a:r>
              <a:rPr lang="en-US" dirty="0"/>
              <a:t> for each category embedded  </a:t>
            </a:r>
          </a:p>
          <a:p>
            <a:pPr lvl="1"/>
            <a:r>
              <a:rPr lang="en-US" b="1" dirty="0"/>
              <a:t>Equal similarity </a:t>
            </a:r>
            <a:r>
              <a:rPr lang="en-US" dirty="0"/>
              <a:t>between classes, to prevent bias </a:t>
            </a:r>
          </a:p>
          <a:p>
            <a:pPr lvl="1"/>
            <a:r>
              <a:rPr lang="en-US" b="1" dirty="0"/>
              <a:t>Reduction of high dimensionality</a:t>
            </a:r>
            <a:r>
              <a:rPr lang="en-US" dirty="0"/>
              <a:t>, to reduce computation and memory use</a:t>
            </a:r>
          </a:p>
          <a:p>
            <a:pPr lvl="1"/>
            <a:r>
              <a:rPr lang="en-US" b="1" dirty="0"/>
              <a:t>High Shannon entropy</a:t>
            </a:r>
            <a:r>
              <a:rPr lang="en-US" dirty="0"/>
              <a:t>, ensuring all dimensions of the embedding contain information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3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(MNS)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MNS adds a uniformly sampled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candidate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sampling weight for 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r="-222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 flipV="1">
            <a:off x="5799350" y="3429000"/>
            <a:ext cx="2391131" cy="48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9F5C8-93A5-96AB-E2F6-1B52A85A71D5}"/>
              </a:ext>
            </a:extLst>
          </p:cNvPr>
          <p:cNvCxnSpPr>
            <a:cxnSpLocks/>
          </p:cNvCxnSpPr>
          <p:nvPr/>
        </p:nvCxnSpPr>
        <p:spPr>
          <a:xfrm flipV="1">
            <a:off x="4826272" y="3833634"/>
            <a:ext cx="3413108" cy="420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Massively scalable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13508</TotalTime>
  <Words>5650</Words>
  <Application>Microsoft Office PowerPoint</Application>
  <PresentationFormat>Widescreen</PresentationFormat>
  <Paragraphs>1783</Paragraphs>
  <Slides>90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E-108 Data Mining, Exploration and Discovery Learning to Rank and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Recommender Systems</vt:lpstr>
      <vt:lpstr>Dataset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Embedding is Essential for Recommender Algorithms</vt:lpstr>
      <vt:lpstr>Embedding is Essential for Recommender Algorithms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598</cp:revision>
  <dcterms:created xsi:type="dcterms:W3CDTF">2020-08-19T23:28:02Z</dcterms:created>
  <dcterms:modified xsi:type="dcterms:W3CDTF">2025-07-23T02:43:00Z</dcterms:modified>
</cp:coreProperties>
</file>