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6"/>
  </p:notesMasterIdLst>
  <p:sldIdLst>
    <p:sldId id="275" r:id="rId3"/>
    <p:sldId id="603" r:id="rId4"/>
    <p:sldId id="704" r:id="rId5"/>
    <p:sldId id="723" r:id="rId6"/>
    <p:sldId id="716" r:id="rId7"/>
    <p:sldId id="634" r:id="rId8"/>
    <p:sldId id="725" r:id="rId9"/>
    <p:sldId id="677" r:id="rId10"/>
    <p:sldId id="755" r:id="rId11"/>
    <p:sldId id="722" r:id="rId12"/>
    <p:sldId id="730" r:id="rId13"/>
    <p:sldId id="726" r:id="rId14"/>
    <p:sldId id="731" r:id="rId15"/>
    <p:sldId id="735" r:id="rId16"/>
    <p:sldId id="736" r:id="rId17"/>
    <p:sldId id="745" r:id="rId18"/>
    <p:sldId id="748" r:id="rId19"/>
    <p:sldId id="732" r:id="rId20"/>
    <p:sldId id="749" r:id="rId21"/>
    <p:sldId id="747" r:id="rId22"/>
    <p:sldId id="746" r:id="rId23"/>
    <p:sldId id="751" r:id="rId24"/>
    <p:sldId id="752" r:id="rId25"/>
    <p:sldId id="753" r:id="rId26"/>
    <p:sldId id="754" r:id="rId27"/>
    <p:sldId id="756" r:id="rId28"/>
    <p:sldId id="728" r:id="rId29"/>
    <p:sldId id="719" r:id="rId30"/>
    <p:sldId id="738" r:id="rId31"/>
    <p:sldId id="734" r:id="rId32"/>
    <p:sldId id="718" r:id="rId33"/>
    <p:sldId id="737" r:id="rId34"/>
    <p:sldId id="733" r:id="rId35"/>
    <p:sldId id="740" r:id="rId36"/>
    <p:sldId id="739" r:id="rId37"/>
    <p:sldId id="742" r:id="rId38"/>
    <p:sldId id="757" r:id="rId39"/>
    <p:sldId id="758" r:id="rId40"/>
    <p:sldId id="759" r:id="rId41"/>
    <p:sldId id="741" r:id="rId42"/>
    <p:sldId id="743" r:id="rId43"/>
    <p:sldId id="744" r:id="rId44"/>
    <p:sldId id="72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3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9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2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10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22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0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1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7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8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12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1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68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7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91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3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22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ngYou/subspace-cluste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/10.1.1.24.513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iteseerx.ist.psu.edu/doc/10.1.1.28.665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Clustering_high-dimensional_dat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Clustering_high-dimensional_dat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Clustering_high-dimensional_dat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/10.1.1.24.513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/10.1.1.24.513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Gram%E2%80%93Schmidt_proces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/10.1.1.28.665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son%E2%80%93Lindenstrauss_lemm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cikit-learn.org/stable/auto_examples/miscellaneous/plot_johnson_lindenstrauss_bound.html#sphx-glr-auto-examples-miscellaneous-plot-johnson-lindenstrauss-bound-py" TargetMode="Externa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anifold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anifold.html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anifold.SpectralEmbedding.html#sklearn.manifold.SpectralEmbedding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jmlr.org/papers/volume9/vandermaaten08a/vandermaaten08a.pdf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</a:t>
            </a:r>
            <a:r>
              <a:rPr lang="en-US" sz="1100"/>
              <a:t>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Projection Methods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112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b="1" dirty="0">
                <a:latin typeface="+mn-lt"/>
              </a:rPr>
              <a:t>Subspace clustering s</a:t>
            </a:r>
            <a:r>
              <a:rPr lang="en-US" dirty="0">
                <a:latin typeface="+mn-lt"/>
              </a:rPr>
              <a:t>amples many subspaces to find embedding  </a:t>
            </a:r>
            <a:r>
              <a:rPr lang="en-US" b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Limited scalability since there are infinite possible subspaces</a:t>
            </a:r>
          </a:p>
          <a:p>
            <a:r>
              <a:rPr lang="en-US" dirty="0">
                <a:latin typeface="+mn-lt"/>
              </a:rPr>
              <a:t>Heuristic, downward closure property, improves scalability - addressed in a subsequent lesson</a:t>
            </a:r>
          </a:p>
          <a:p>
            <a:r>
              <a:rPr lang="en-US" dirty="0">
                <a:latin typeface="+mn-lt"/>
              </a:rPr>
              <a:t>Python subspace clustering package in </a:t>
            </a:r>
            <a:r>
              <a:rPr lang="en-US" dirty="0">
                <a:latin typeface="+mn-lt"/>
                <a:hlinkClick r:id="rId3"/>
              </a:rPr>
              <a:t>Chong </a:t>
            </a:r>
            <a:r>
              <a:rPr lang="en-US" dirty="0" err="1">
                <a:latin typeface="+mn-lt"/>
                <a:hlinkClick r:id="rId3"/>
              </a:rPr>
              <a:t>You’s</a:t>
            </a:r>
            <a:r>
              <a:rPr lang="en-US" dirty="0">
                <a:latin typeface="+mn-lt"/>
                <a:hlinkClick r:id="rId3"/>
              </a:rPr>
              <a:t> GitHub repository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We will not pursue this method further here</a:t>
            </a:r>
          </a:p>
          <a:p>
            <a:r>
              <a:rPr lang="en-US" dirty="0">
                <a:latin typeface="+mn-lt"/>
              </a:rPr>
              <a:t>Random projection methods are a better alternative in many cases  </a:t>
            </a:r>
          </a:p>
          <a:p>
            <a:pPr lvl="1"/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21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curse of dimensionality? </a:t>
            </a:r>
          </a:p>
          <a:p>
            <a:r>
              <a:rPr lang="en-US" b="1" dirty="0">
                <a:latin typeface="+mn-lt"/>
              </a:rPr>
              <a:t>Random projection </a:t>
            </a:r>
            <a:r>
              <a:rPr lang="en-US" dirty="0">
                <a:latin typeface="+mn-lt"/>
              </a:rPr>
              <a:t>methods samples random directions    </a:t>
            </a:r>
          </a:p>
          <a:p>
            <a:r>
              <a:rPr lang="en-US" dirty="0">
                <a:latin typeface="+mn-lt"/>
              </a:rPr>
              <a:t>Introduced in several contexts, including by </a:t>
            </a:r>
            <a:r>
              <a:rPr lang="en-US" dirty="0">
                <a:latin typeface="+mn-lt"/>
                <a:hlinkClick r:id="rId3"/>
              </a:rPr>
              <a:t>Bingham and </a:t>
            </a:r>
            <a:r>
              <a:rPr lang="en-US" dirty="0" err="1">
                <a:latin typeface="+mn-lt"/>
                <a:hlinkClick r:id="rId3"/>
              </a:rPr>
              <a:t>Mannila</a:t>
            </a:r>
            <a:r>
              <a:rPr lang="en-US" dirty="0">
                <a:latin typeface="+mn-lt"/>
                <a:hlinkClick r:id="rId3"/>
              </a:rPr>
              <a:t>, 2001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  <a:hlinkClick r:id="rId4"/>
              </a:rPr>
              <a:t>Achliptas</a:t>
            </a:r>
            <a:r>
              <a:rPr lang="en-US" dirty="0">
                <a:latin typeface="+mn-lt"/>
                <a:hlinkClick r:id="rId4"/>
              </a:rPr>
              <a:t>, 2001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Alternative to PCA   </a:t>
            </a:r>
          </a:p>
          <a:p>
            <a:r>
              <a:rPr lang="en-US" dirty="0">
                <a:latin typeface="+mn-lt"/>
              </a:rPr>
              <a:t>Error of the random projection to lower dimensional space is bounded  </a:t>
            </a:r>
          </a:p>
          <a:p>
            <a:r>
              <a:rPr lang="en-US" b="1" dirty="0">
                <a:latin typeface="+mn-lt"/>
              </a:rPr>
              <a:t>Distance is therefore preserved</a:t>
            </a:r>
          </a:p>
          <a:p>
            <a:r>
              <a:rPr lang="en-US" dirty="0">
                <a:latin typeface="+mn-lt"/>
              </a:rPr>
              <a:t>Random projections in Euclidean space tend to create spherical clusters   </a:t>
            </a:r>
          </a:p>
          <a:p>
            <a:pPr lvl="1"/>
            <a:r>
              <a:rPr lang="en-US" dirty="0">
                <a:latin typeface="+mn-lt"/>
              </a:rPr>
              <a:t>Spherical clusters are easier for many algorithms to deal with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7110413" cy="57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difficult dimensionality reduction   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71FD-A5DB-B0BF-67A9-25E7124A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43" y="1581150"/>
            <a:ext cx="3980887" cy="41755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BCF635-4B9B-F272-5BBE-48BF6417BC41}"/>
              </a:ext>
            </a:extLst>
          </p:cNvPr>
          <p:cNvSpPr txBox="1">
            <a:spLocks/>
          </p:cNvSpPr>
          <p:nvPr/>
        </p:nvSpPr>
        <p:spPr>
          <a:xfrm>
            <a:off x="8236830" y="2705572"/>
            <a:ext cx="3262313" cy="134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Clusters aligned along axis</a:t>
            </a:r>
          </a:p>
          <a:p>
            <a:pPr lvl="1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029367-E34D-B9CB-B049-FB72292640B3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479468" y="2691394"/>
            <a:ext cx="1757362" cy="6857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19BEDD-AEA8-9B07-1D44-241033347D9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74680" y="3377140"/>
            <a:ext cx="1962150" cy="12116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034625-6B90-1896-A10D-6DEE1A131A9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796650" y="3234319"/>
            <a:ext cx="1440180" cy="1428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0CA866-1F44-9BB2-D479-280D0503A9BB}"/>
              </a:ext>
            </a:extLst>
          </p:cNvPr>
          <p:cNvSpPr txBox="1">
            <a:spLocks/>
          </p:cNvSpPr>
          <p:nvPr/>
        </p:nvSpPr>
        <p:spPr>
          <a:xfrm>
            <a:off x="3297482" y="6092265"/>
            <a:ext cx="4939348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No apparent cluster along axis</a:t>
            </a:r>
          </a:p>
          <a:p>
            <a:pPr lvl="1"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E9D40-D59C-D350-EF30-E7AEFDB6A3EA}"/>
              </a:ext>
            </a:extLst>
          </p:cNvPr>
          <p:cNvCxnSpPr>
            <a:cxnSpLocks/>
          </p:cNvCxnSpPr>
          <p:nvPr/>
        </p:nvCxnSpPr>
        <p:spPr>
          <a:xfrm flipH="1">
            <a:off x="3777615" y="6001333"/>
            <a:ext cx="382905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6AC1F0-8920-DF0E-04F6-3477FC28B90F}"/>
              </a:ext>
            </a:extLst>
          </p:cNvPr>
          <p:cNvSpPr txBox="1">
            <a:spLocks/>
          </p:cNvSpPr>
          <p:nvPr/>
        </p:nvSpPr>
        <p:spPr>
          <a:xfrm rot="16200000">
            <a:off x="654302" y="3319343"/>
            <a:ext cx="4175575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Apparent cluster along axis</a:t>
            </a:r>
          </a:p>
          <a:p>
            <a:pPr lvl="1"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C3747-2744-F4B6-6E36-349E35F5F5C9}"/>
              </a:ext>
            </a:extLst>
          </p:cNvPr>
          <p:cNvCxnSpPr>
            <a:cxnSpLocks/>
          </p:cNvCxnSpPr>
          <p:nvPr/>
        </p:nvCxnSpPr>
        <p:spPr>
          <a:xfrm>
            <a:off x="3297482" y="1780275"/>
            <a:ext cx="0" cy="35600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1688D9-9416-C003-4025-E0B8A17CC7C1}"/>
              </a:ext>
            </a:extLst>
          </p:cNvPr>
          <p:cNvSpPr txBox="1">
            <a:spLocks/>
          </p:cNvSpPr>
          <p:nvPr/>
        </p:nvSpPr>
        <p:spPr>
          <a:xfrm>
            <a:off x="8658225" y="6128782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4"/>
              </a:rPr>
              <a:t>Credit Wikipedia commons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0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725929"/>
            <a:ext cx="5711825" cy="4833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difficult dimensionality reduction   </a:t>
            </a:r>
          </a:p>
          <a:p>
            <a:r>
              <a:rPr lang="en-US" dirty="0">
                <a:latin typeface="+mn-lt"/>
              </a:rPr>
              <a:t>Highest variance direction aligned with axis</a:t>
            </a:r>
          </a:p>
          <a:p>
            <a:r>
              <a:rPr lang="en-US" b="1" dirty="0">
                <a:latin typeface="+mn-lt"/>
              </a:rPr>
              <a:t>Largest eigenvalues for eigenvector along axes</a:t>
            </a:r>
            <a:r>
              <a:rPr lang="en-US" dirty="0">
                <a:latin typeface="+mn-lt"/>
              </a:rPr>
              <a:t>   </a:t>
            </a:r>
          </a:p>
          <a:p>
            <a:r>
              <a:rPr lang="en-US" dirty="0">
                <a:latin typeface="+mn-lt"/>
              </a:rPr>
              <a:t>Principal components same as axes   </a:t>
            </a:r>
          </a:p>
          <a:p>
            <a:r>
              <a:rPr lang="en-US" dirty="0">
                <a:latin typeface="+mn-lt"/>
              </a:rPr>
              <a:t>No dimensionality reduction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71FD-A5DB-B0BF-67A9-25E7124A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643" y="1584338"/>
            <a:ext cx="3980887" cy="417557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0CA866-1F44-9BB2-D479-280D0503A9BB}"/>
              </a:ext>
            </a:extLst>
          </p:cNvPr>
          <p:cNvSpPr txBox="1">
            <a:spLocks/>
          </p:cNvSpPr>
          <p:nvPr/>
        </p:nvSpPr>
        <p:spPr>
          <a:xfrm>
            <a:off x="7107482" y="6095453"/>
            <a:ext cx="4939348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Second Principle Component</a:t>
            </a:r>
          </a:p>
          <a:p>
            <a:pPr lvl="1"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E9D40-D59C-D350-EF30-E7AEFDB6A3EA}"/>
              </a:ext>
            </a:extLst>
          </p:cNvPr>
          <p:cNvCxnSpPr>
            <a:cxnSpLocks/>
          </p:cNvCxnSpPr>
          <p:nvPr/>
        </p:nvCxnSpPr>
        <p:spPr>
          <a:xfrm flipH="1">
            <a:off x="7587615" y="6004521"/>
            <a:ext cx="382905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6AC1F0-8920-DF0E-04F6-3477FC28B90F}"/>
              </a:ext>
            </a:extLst>
          </p:cNvPr>
          <p:cNvSpPr txBox="1">
            <a:spLocks/>
          </p:cNvSpPr>
          <p:nvPr/>
        </p:nvSpPr>
        <p:spPr>
          <a:xfrm rot="16200000">
            <a:off x="4464302" y="3322531"/>
            <a:ext cx="4175575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First Principal Component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C3747-2744-F4B6-6E36-349E35F5F5C9}"/>
              </a:ext>
            </a:extLst>
          </p:cNvPr>
          <p:cNvCxnSpPr>
            <a:cxnSpLocks/>
          </p:cNvCxnSpPr>
          <p:nvPr/>
        </p:nvCxnSpPr>
        <p:spPr>
          <a:xfrm>
            <a:off x="7107482" y="1783463"/>
            <a:ext cx="0" cy="35600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FE72C-B418-0E8A-16BB-8C7772028583}"/>
              </a:ext>
            </a:extLst>
          </p:cNvPr>
          <p:cNvSpPr txBox="1">
            <a:spLocks/>
          </p:cNvSpPr>
          <p:nvPr/>
        </p:nvSpPr>
        <p:spPr>
          <a:xfrm>
            <a:off x="2189077" y="6189239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4"/>
              </a:rPr>
              <a:t>Credit Wikipedia commons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7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72" y="850642"/>
            <a:ext cx="8872465" cy="955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difficult dimensionality reduction   </a:t>
            </a:r>
          </a:p>
          <a:p>
            <a:pPr lvl="1"/>
            <a:r>
              <a:rPr lang="en-US" dirty="0">
                <a:latin typeface="+mn-lt"/>
              </a:rPr>
              <a:t>Cluster models will struggle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71FD-A5DB-B0BF-67A9-25E7124A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13" y="1806330"/>
            <a:ext cx="3980887" cy="417557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0CA866-1F44-9BB2-D479-280D0503A9BB}"/>
              </a:ext>
            </a:extLst>
          </p:cNvPr>
          <p:cNvSpPr txBox="1">
            <a:spLocks/>
          </p:cNvSpPr>
          <p:nvPr/>
        </p:nvSpPr>
        <p:spPr>
          <a:xfrm>
            <a:off x="1723952" y="6317445"/>
            <a:ext cx="4939348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Second Principle Component</a:t>
            </a:r>
          </a:p>
          <a:p>
            <a:pPr lvl="1"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E9D40-D59C-D350-EF30-E7AEFDB6A3EA}"/>
              </a:ext>
            </a:extLst>
          </p:cNvPr>
          <p:cNvCxnSpPr>
            <a:cxnSpLocks/>
          </p:cNvCxnSpPr>
          <p:nvPr/>
        </p:nvCxnSpPr>
        <p:spPr>
          <a:xfrm flipH="1">
            <a:off x="2204085" y="6226513"/>
            <a:ext cx="382905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6AC1F0-8920-DF0E-04F6-3477FC28B90F}"/>
              </a:ext>
            </a:extLst>
          </p:cNvPr>
          <p:cNvSpPr txBox="1">
            <a:spLocks/>
          </p:cNvSpPr>
          <p:nvPr/>
        </p:nvSpPr>
        <p:spPr>
          <a:xfrm rot="16200000">
            <a:off x="-919228" y="3544523"/>
            <a:ext cx="4175575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First Principal Component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C3747-2744-F4B6-6E36-349E35F5F5C9}"/>
              </a:ext>
            </a:extLst>
          </p:cNvPr>
          <p:cNvCxnSpPr>
            <a:cxnSpLocks/>
          </p:cNvCxnSpPr>
          <p:nvPr/>
        </p:nvCxnSpPr>
        <p:spPr>
          <a:xfrm>
            <a:off x="1723952" y="2005455"/>
            <a:ext cx="0" cy="35600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795165-1E60-34C3-743E-31E361726843}"/>
              </a:ext>
            </a:extLst>
          </p:cNvPr>
          <p:cNvSpPr txBox="1">
            <a:spLocks/>
          </p:cNvSpPr>
          <p:nvPr/>
        </p:nvSpPr>
        <p:spPr>
          <a:xfrm>
            <a:off x="6341819" y="1806330"/>
            <a:ext cx="3648002" cy="89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2 well defined clusters on both components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1A2CE6-693D-5284-E1FB-4DB926DB2B5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271963" y="2252933"/>
            <a:ext cx="2069856" cy="2307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F59820-2008-F13C-0C0F-6DB392BB76D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752975" y="2252933"/>
            <a:ext cx="1588844" cy="2575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D3B71F-85FF-378F-1670-DC590676F019}"/>
              </a:ext>
            </a:extLst>
          </p:cNvPr>
          <p:cNvSpPr txBox="1">
            <a:spLocks/>
          </p:cNvSpPr>
          <p:nvPr/>
        </p:nvSpPr>
        <p:spPr>
          <a:xfrm>
            <a:off x="7251456" y="3368197"/>
            <a:ext cx="3648002" cy="1440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Cluster with low variance on first component, dispersed along second component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6C1107-2874-6C86-3339-6D85DAC6C91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377778" y="3563826"/>
            <a:ext cx="1873678" cy="5246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179B40-D92C-4A65-D727-4DAA5862C4C1}"/>
              </a:ext>
            </a:extLst>
          </p:cNvPr>
          <p:cNvSpPr txBox="1">
            <a:spLocks/>
          </p:cNvSpPr>
          <p:nvPr/>
        </p:nvSpPr>
        <p:spPr>
          <a:xfrm>
            <a:off x="8658225" y="6128782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4"/>
              </a:rPr>
              <a:t>Credit Wikipedia commons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Construct </a:t>
                </a:r>
                <a:r>
                  <a:rPr lang="en-US" b="1" dirty="0">
                    <a:latin typeface="+mn-lt"/>
                  </a:rPr>
                  <a:t>random projection matrix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 maps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high dimensional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Linear transformation </a:t>
                </a:r>
                <a:r>
                  <a:rPr lang="en-US" dirty="0">
                    <a:latin typeface="+mn-lt"/>
                  </a:rPr>
                  <a:t>is then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What are the 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+mn-lt"/>
                  </a:rPr>
                  <a:t>?    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+mn-lt"/>
                  </a:rPr>
                  <a:t> have values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Elements of </a:t>
                </a:r>
                <a:r>
                  <a:rPr lang="en-US" i="1" dirty="0">
                    <a:latin typeface="+mn-lt"/>
                  </a:rPr>
                  <a:t>Y</a:t>
                </a:r>
                <a:r>
                  <a:rPr lang="en-US" dirty="0">
                    <a:latin typeface="+mn-lt"/>
                  </a:rPr>
                  <a:t> are linear superposition of projected elements of </a:t>
                </a:r>
                <a:r>
                  <a:rPr lang="en-US" i="1" dirty="0">
                    <a:latin typeface="+mn-lt"/>
                  </a:rPr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elements in column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are projected to elements in column </a:t>
                </a:r>
                <a:r>
                  <a:rPr lang="en-US" i="1" dirty="0">
                    <a:latin typeface="+mn-lt"/>
                  </a:rPr>
                  <a:t>j</a:t>
                </a:r>
                <a:r>
                  <a:rPr lang="en-US" dirty="0">
                    <a:latin typeface="+mn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latin typeface="+mn-lt"/>
                  </a:rPr>
                  <a:t>elements in column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sz="2000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are not projection </a:t>
                </a:r>
                <a:r>
                  <a:rPr lang="en-US" sz="2000" dirty="0"/>
                  <a:t> 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Construct random projection matrix,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 maps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high dimensional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How can we 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+mn-lt"/>
                          </a:rPr>
                        </m:ctrlPr>
                      </m:sSubSupPr>
                      <m:e>
                        <m:r>
                          <a:rPr lang="en-US" i="1">
                            <a:latin typeface="+mn-lt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+mn-lt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+mn-lt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+mn-lt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Original idea (</a:t>
                </a:r>
                <a:r>
                  <a:rPr lang="en-US" dirty="0">
                    <a:latin typeface="+mn-lt"/>
                    <a:hlinkClick r:id="rId3"/>
                  </a:rPr>
                  <a:t>Bingham and </a:t>
                </a:r>
                <a:r>
                  <a:rPr lang="en-US" dirty="0" err="1">
                    <a:latin typeface="+mn-lt"/>
                    <a:hlinkClick r:id="rId3"/>
                  </a:rPr>
                  <a:t>Mannila</a:t>
                </a:r>
                <a:r>
                  <a:rPr lang="en-US" dirty="0">
                    <a:latin typeface="+mn-lt"/>
                    <a:hlinkClick r:id="rId3"/>
                  </a:rPr>
                  <a:t>, 2001</a:t>
                </a:r>
                <a:r>
                  <a:rPr lang="en-US" dirty="0">
                    <a:latin typeface="+mn-lt"/>
                  </a:rPr>
                  <a:t>), selected random directions by sampling Gaussian distribution    </a:t>
                </a:r>
              </a:p>
              <a:p>
                <a:pPr lvl="1"/>
                <a:r>
                  <a:rPr lang="en-US" dirty="0">
                    <a:latin typeface="+mn-lt"/>
                  </a:rPr>
                  <a:t>Select </a:t>
                </a:r>
                <a:r>
                  <a:rPr lang="en-US" b="1" dirty="0">
                    <a:latin typeface="+mn-lt"/>
                  </a:rPr>
                  <a:t>Gaussian random unit vector </a:t>
                </a:r>
                <a:r>
                  <a:rPr lang="en-US" dirty="0">
                    <a:latin typeface="+mn-lt"/>
                  </a:rPr>
                  <a:t>as first row of </a:t>
                </a:r>
                <a:r>
                  <a:rPr lang="en-US" i="1" dirty="0">
                    <a:latin typeface="+mn-lt"/>
                  </a:rPr>
                  <a:t>R</a:t>
                </a:r>
              </a:p>
              <a:p>
                <a:pPr lvl="1"/>
                <a:r>
                  <a:rPr lang="en-US" dirty="0">
                    <a:latin typeface="+mn-lt"/>
                  </a:rPr>
                  <a:t>Select Gaussian random unit vector orthogonal to previously selected rows of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Repeat second step until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 constructed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4"/>
                <a:stretch>
                  <a:fillRect l="-1111" t="-200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4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Construct random projection matrix,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 maps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high dimensional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</a:rPr>
                  <a:t>Original idea (</a:t>
                </a:r>
                <a:r>
                  <a:rPr lang="en-US" dirty="0">
                    <a:latin typeface="+mn-lt"/>
                    <a:hlinkClick r:id="rId3"/>
                  </a:rPr>
                  <a:t>Bingham and </a:t>
                </a:r>
                <a:r>
                  <a:rPr lang="en-US" dirty="0" err="1">
                    <a:latin typeface="+mn-lt"/>
                    <a:hlinkClick r:id="rId3"/>
                  </a:rPr>
                  <a:t>Mannila</a:t>
                </a:r>
                <a:r>
                  <a:rPr lang="en-US" dirty="0">
                    <a:latin typeface="+mn-lt"/>
                    <a:hlinkClick r:id="rId3"/>
                  </a:rPr>
                  <a:t>, 2001</a:t>
                </a:r>
                <a:r>
                  <a:rPr lang="en-US" dirty="0">
                    <a:latin typeface="+mn-lt"/>
                  </a:rPr>
                  <a:t>), selected random directions by sampling Gaussian distribution    </a:t>
                </a:r>
              </a:p>
              <a:p>
                <a:r>
                  <a:rPr lang="en-US" dirty="0">
                    <a:latin typeface="+mn-lt"/>
                  </a:rPr>
                  <a:t>Properties of Gaussian random projection </a:t>
                </a:r>
                <a:endParaRPr lang="en-US" i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By construction the projected samples </a:t>
                </a:r>
                <a:r>
                  <a:rPr lang="en-US" i="1" dirty="0">
                    <a:latin typeface="+mn-lt"/>
                  </a:rPr>
                  <a:t>Y</a:t>
                </a:r>
                <a:r>
                  <a:rPr lang="en-US" dirty="0">
                    <a:latin typeface="+mn-lt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are </a:t>
                </a:r>
                <a:r>
                  <a:rPr lang="en-US" b="1" dirty="0">
                    <a:latin typeface="+mn-lt"/>
                  </a:rPr>
                  <a:t>orthogonal</a:t>
                </a:r>
              </a:p>
              <a:p>
                <a:pPr lvl="1"/>
                <a:r>
                  <a:rPr lang="en-US" dirty="0">
                    <a:latin typeface="+mn-lt"/>
                  </a:rPr>
                  <a:t>The projection is normalized and therefore </a:t>
                </a:r>
                <a:r>
                  <a:rPr lang="en-US" b="1" dirty="0">
                    <a:latin typeface="+mn-lt"/>
                  </a:rPr>
                  <a:t>distance preserving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sample distribution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has the </a:t>
                </a:r>
                <a:r>
                  <a:rPr lang="en-US" b="1" dirty="0">
                    <a:latin typeface="+mn-lt"/>
                  </a:rPr>
                  <a:t>same variance giving spherical clusters </a:t>
                </a:r>
              </a:p>
              <a:p>
                <a:r>
                  <a:rPr lang="en-US" dirty="0">
                    <a:latin typeface="+mn-lt"/>
                  </a:rPr>
                  <a:t>But, the Gaussian random projection algorithm requires application of a </a:t>
                </a:r>
                <a:r>
                  <a:rPr lang="en-US" dirty="0">
                    <a:latin typeface="+mn-lt"/>
                    <a:hlinkClick r:id="rId4"/>
                  </a:rPr>
                  <a:t>Gramm-Schmidt orthogonalization </a:t>
                </a:r>
                <a:r>
                  <a:rPr lang="en-US" dirty="0">
                    <a:latin typeface="+mn-lt"/>
                  </a:rPr>
                  <a:t>at each step of construction R </a:t>
                </a:r>
              </a:p>
              <a:p>
                <a:pPr lvl="1"/>
                <a:r>
                  <a:rPr lang="en-US" dirty="0">
                    <a:latin typeface="+mn-lt"/>
                  </a:rPr>
                  <a:t>Algorithm is </a:t>
                </a:r>
                <a:r>
                  <a:rPr lang="en-US" b="1" dirty="0">
                    <a:latin typeface="+mn-lt"/>
                  </a:rPr>
                  <a:t>computationally intensive</a:t>
                </a:r>
                <a:r>
                  <a:rPr lang="en-US" dirty="0">
                    <a:latin typeface="+mn-lt"/>
                  </a:rPr>
                  <a:t>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5"/>
                <a:stretch>
                  <a:fillRect l="-1111" t="-200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0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Reduction of high-dimensional spaces to lower-dimensions is widely used in data mining</a:t>
            </a:r>
          </a:p>
          <a:p>
            <a:r>
              <a:rPr lang="en-US" dirty="0">
                <a:latin typeface="+mn-lt"/>
              </a:rPr>
              <a:t>We have already explored high dimensional spaces with LSH      </a:t>
            </a:r>
          </a:p>
          <a:p>
            <a:r>
              <a:rPr lang="en-US" dirty="0">
                <a:latin typeface="+mn-lt"/>
              </a:rPr>
              <a:t>Projection methods for high dimensions   </a:t>
            </a:r>
          </a:p>
          <a:p>
            <a:pPr lvl="1"/>
            <a:r>
              <a:rPr lang="en-US" dirty="0">
                <a:latin typeface="+mn-lt"/>
              </a:rPr>
              <a:t>Highly efficient alternative to PCA    </a:t>
            </a:r>
          </a:p>
          <a:p>
            <a:pPr lvl="1"/>
            <a:r>
              <a:rPr lang="en-US" dirty="0">
                <a:latin typeface="+mn-lt"/>
              </a:rPr>
              <a:t>Bounds on distance error  </a:t>
            </a:r>
          </a:p>
          <a:p>
            <a:r>
              <a:rPr lang="en-US" dirty="0">
                <a:latin typeface="+mn-lt"/>
              </a:rPr>
              <a:t>Manifold learning and visualization in high dimensions  </a:t>
            </a:r>
          </a:p>
          <a:p>
            <a:pPr lvl="1"/>
            <a:r>
              <a:rPr lang="en-US" dirty="0">
                <a:latin typeface="+mn-lt"/>
              </a:rPr>
              <a:t>Project to low dimensional manifold   </a:t>
            </a:r>
          </a:p>
          <a:p>
            <a:pPr lvl="1"/>
            <a:r>
              <a:rPr lang="en-US" dirty="0">
                <a:latin typeface="+mn-lt"/>
              </a:rPr>
              <a:t>Not distance preserving  </a:t>
            </a:r>
          </a:p>
          <a:p>
            <a:r>
              <a:rPr lang="en-US" dirty="0">
                <a:latin typeface="+mn-lt"/>
              </a:rPr>
              <a:t>Association models – next week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efficiently 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Selected random directions by simple probabilistic sampling </a:t>
                </a:r>
              </a:p>
              <a:p>
                <a:r>
                  <a:rPr lang="en-US" dirty="0" err="1">
                    <a:latin typeface="+mn-lt"/>
                    <a:hlinkClick r:id="rId3"/>
                  </a:rPr>
                  <a:t>Achliptas</a:t>
                </a:r>
                <a:r>
                  <a:rPr lang="en-US" dirty="0">
                    <a:latin typeface="+mn-lt"/>
                    <a:hlinkClick r:id="rId3"/>
                  </a:rPr>
                  <a:t>, 2001</a:t>
                </a:r>
                <a:r>
                  <a:rPr lang="en-US" dirty="0">
                    <a:latin typeface="+mn-lt"/>
                  </a:rPr>
                  <a:t> proposed </a:t>
                </a:r>
                <a:r>
                  <a:rPr lang="en-US" b="1" dirty="0">
                    <a:latin typeface="+mn-lt"/>
                  </a:rPr>
                  <a:t>database scale algorithm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elements of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 are randomly selected with the following probabilities,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=1/6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=2/3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=1/6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Resulting projection is a reasonable approximation of the Gaussian random projection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4"/>
                <a:stretch>
                  <a:fillRect l="-1111" t="-2000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53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  <a:hlinkClick r:id="rId3"/>
                  </a:rPr>
                  <a:t>Johnson-</a:t>
                </a:r>
                <a:r>
                  <a:rPr lang="en-US" b="1" dirty="0" err="1">
                    <a:latin typeface="+mn-lt"/>
                    <a:hlinkClick r:id="rId3"/>
                  </a:rPr>
                  <a:t>Lindenstrauss</a:t>
                </a:r>
                <a:r>
                  <a:rPr lang="en-US" b="1" dirty="0">
                    <a:latin typeface="+mn-lt"/>
                    <a:hlinkClick r:id="rId3"/>
                  </a:rPr>
                  <a:t> lemma </a:t>
                </a:r>
                <a:r>
                  <a:rPr lang="en-US" dirty="0">
                    <a:latin typeface="+mn-lt"/>
                  </a:rPr>
                  <a:t>puts bounds on the error of random projections    </a:t>
                </a:r>
              </a:p>
              <a:p>
                <a:r>
                  <a:rPr lang="en-US" dirty="0">
                    <a:latin typeface="+mn-lt"/>
                  </a:rPr>
                  <a:t>For the simple case of a </a:t>
                </a:r>
                <a:r>
                  <a:rPr lang="en-US" b="1" dirty="0">
                    <a:latin typeface="+mn-lt"/>
                  </a:rPr>
                  <a:t>Euclidean space</a:t>
                </a:r>
                <a:r>
                  <a:rPr lang="en-US" dirty="0">
                    <a:latin typeface="+mn-lt"/>
                  </a:rPr>
                  <a:t> state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lemma:</a:t>
                </a:r>
              </a:p>
              <a:p>
                <a:pPr lvl="1"/>
                <a:r>
                  <a:rPr lang="en-US" dirty="0">
                    <a:latin typeface="+mn-lt"/>
                  </a:rPr>
                  <a:t>Error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u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are sample vectors in the original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Define a linear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error is then bounded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The error in distance of a random projection,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dirty="0">
                    <a:latin typeface="+mn-lt"/>
                  </a:rPr>
                  <a:t>, is bounded </a:t>
                </a:r>
                <a:r>
                  <a:rPr lang="en-US" dirty="0">
                    <a:latin typeface="+mn-lt"/>
                  </a:rPr>
                  <a:t>by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4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8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lemma?  </a:t>
                </a:r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the random projection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want the random projection to be </a:t>
                </a:r>
                <a:r>
                  <a:rPr lang="en-US" b="1" dirty="0">
                    <a:latin typeface="+mn-lt"/>
                  </a:rPr>
                  <a:t>distance preserving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is the squared Euclidean 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b="1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squared Euclidean 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error is bounded by a factor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45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implications of the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 for dimensionality reduction?  </a:t>
                </a:r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After a lot of algebra, relationship between acceptable distance error,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+mn-lt"/>
                  </a:rPr>
                  <a:t>, and reduction to lower dimensional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that random projection </a:t>
                </a:r>
                <a:r>
                  <a:rPr lang="en-US" b="1" dirty="0">
                    <a:latin typeface="+mn-lt"/>
                  </a:rPr>
                  <a:t>cannot work </a:t>
                </a:r>
                <a:r>
                  <a:rPr lang="en-US" dirty="0">
                    <a:latin typeface="+mn-lt"/>
                  </a:rPr>
                  <a:t>for data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Is an exponential trade-off between dimensionality reduction and preserving distance for fixed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2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919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Exponential trade-off between dimensionality reduction and preserving distance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1CCED-7804-CB50-FB5D-CFBD325B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6" y="1924051"/>
            <a:ext cx="5342083" cy="432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0E3D0-12ED-0F5C-DD70-24CA66AE8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24051"/>
            <a:ext cx="5334462" cy="43132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E428B-EA15-F649-0167-E098FC44FABA}"/>
              </a:ext>
            </a:extLst>
          </p:cNvPr>
          <p:cNvSpPr txBox="1">
            <a:spLocks/>
          </p:cNvSpPr>
          <p:nvPr/>
        </p:nvSpPr>
        <p:spPr>
          <a:xfrm>
            <a:off x="4152900" y="6459517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5"/>
              </a:rPr>
              <a:t>Credit: Scikit-Learn team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8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3412" y="961915"/>
            <a:ext cx="11525250" cy="62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does random projection compare to PCA?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4BCC477-6740-151F-5E6A-5EFEA8B5C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2208810"/>
                  </p:ext>
                </p:extLst>
              </p:nvPr>
            </p:nvGraphicFramePr>
            <p:xfrm>
              <a:off x="719342" y="1526222"/>
              <a:ext cx="10629900" cy="5212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3300">
                      <a:extLst>
                        <a:ext uri="{9D8B030D-6E8A-4147-A177-3AD203B41FA5}">
                          <a16:colId xmlns:a16="http://schemas.microsoft.com/office/drawing/2014/main" val="2092246063"/>
                        </a:ext>
                      </a:extLst>
                    </a:gridCol>
                    <a:gridCol w="3543300">
                      <a:extLst>
                        <a:ext uri="{9D8B030D-6E8A-4147-A177-3AD203B41FA5}">
                          <a16:colId xmlns:a16="http://schemas.microsoft.com/office/drawing/2014/main" val="1736292855"/>
                        </a:ext>
                      </a:extLst>
                    </a:gridCol>
                    <a:gridCol w="3543300">
                      <a:extLst>
                        <a:ext uri="{9D8B030D-6E8A-4147-A177-3AD203B41FA5}">
                          <a16:colId xmlns:a16="http://schemas.microsoft.com/office/drawing/2014/main" val="21668403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Random Projection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594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Preserves distance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9093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0407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Minimum number of sample space dimensions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Works for most any sample space,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83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Applicable to high-dimensional spaces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Yes, but slow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867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Produces spherical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3613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Projection to orthogonal 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1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Works for nonlinear spaces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Yes, kernel 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257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Fails on aligned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209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4BCC477-6740-151F-5E6A-5EFEA8B5C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2208810"/>
                  </p:ext>
                </p:extLst>
              </p:nvPr>
            </p:nvGraphicFramePr>
            <p:xfrm>
              <a:off x="719342" y="1526222"/>
              <a:ext cx="10629900" cy="5212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3300">
                      <a:extLst>
                        <a:ext uri="{9D8B030D-6E8A-4147-A177-3AD203B41FA5}">
                          <a16:colId xmlns:a16="http://schemas.microsoft.com/office/drawing/2014/main" val="2092246063"/>
                        </a:ext>
                      </a:extLst>
                    </a:gridCol>
                    <a:gridCol w="3543300">
                      <a:extLst>
                        <a:ext uri="{9D8B030D-6E8A-4147-A177-3AD203B41FA5}">
                          <a16:colId xmlns:a16="http://schemas.microsoft.com/office/drawing/2014/main" val="1736292855"/>
                        </a:ext>
                      </a:extLst>
                    </a:gridCol>
                    <a:gridCol w="3543300">
                      <a:extLst>
                        <a:ext uri="{9D8B030D-6E8A-4147-A177-3AD203B41FA5}">
                          <a16:colId xmlns:a16="http://schemas.microsoft.com/office/drawing/2014/main" val="21668403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Random Projection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5946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Preserves distance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90931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72" t="-210667" r="-100515" b="-8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16" t="-210667" r="-688" b="-87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40777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Minimum number of sample space dimensions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72" t="-172593" r="-100515" b="-3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16" t="-172593" r="-688" b="-38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83990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Applicable to high-dimensional spaces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Yes, but slow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8676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Produces spherical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361304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Projection to orthogonal 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13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Works for nonlinear spaces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Yes, kernel 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2570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Fails on aligned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2099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7332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Manifold Learning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930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Manifold Learning</a:t>
            </a:r>
            <a:endParaRPr lang="en-US" sz="4000" dirty="0">
              <a:latin typeface="Script MT Bold" panose="030406020406070809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data from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</a:t>
            </a:r>
          </a:p>
          <a:p>
            <a:r>
              <a:rPr lang="en-US" b="1" dirty="0">
                <a:latin typeface="+mn-lt"/>
              </a:rPr>
              <a:t>Manifold Learning </a:t>
            </a:r>
            <a:r>
              <a:rPr lang="en-US" dirty="0">
                <a:latin typeface="+mn-lt"/>
              </a:rPr>
              <a:t>finds projection of high-dimensional space onto a </a:t>
            </a:r>
            <a:r>
              <a:rPr lang="en-US" b="1" dirty="0">
                <a:latin typeface="+mn-lt"/>
              </a:rPr>
              <a:t>low-dimensional manifold – </a:t>
            </a:r>
            <a:r>
              <a:rPr lang="en-US" dirty="0">
                <a:latin typeface="+mn-lt"/>
              </a:rPr>
              <a:t>lesson on dimensionality reduction </a:t>
            </a:r>
          </a:p>
          <a:p>
            <a:r>
              <a:rPr lang="en-US" dirty="0">
                <a:latin typeface="+mn-lt"/>
              </a:rPr>
              <a:t>Many commonly used unsupervised methods</a:t>
            </a:r>
          </a:p>
          <a:p>
            <a:pPr lvl="1"/>
            <a:r>
              <a:rPr lang="en-US" dirty="0">
                <a:latin typeface="+mn-lt"/>
              </a:rPr>
              <a:t>Spectral embedding</a:t>
            </a:r>
          </a:p>
          <a:p>
            <a:pPr lvl="1"/>
            <a:r>
              <a:rPr lang="en-US" dirty="0">
                <a:latin typeface="+mn-lt"/>
              </a:rPr>
              <a:t>t-distributed Stochastic Neighbor Embedding (t-SNE)</a:t>
            </a:r>
          </a:p>
          <a:p>
            <a:pPr lvl="1"/>
            <a:r>
              <a:rPr lang="en-US" dirty="0">
                <a:latin typeface="+mn-lt"/>
              </a:rPr>
              <a:t>…..   </a:t>
            </a:r>
          </a:p>
          <a:p>
            <a:r>
              <a:rPr lang="en-US" dirty="0">
                <a:latin typeface="+mn-lt"/>
              </a:rPr>
              <a:t>Well supported in </a:t>
            </a:r>
            <a:r>
              <a:rPr lang="en-US" dirty="0">
                <a:latin typeface="+mn-lt"/>
                <a:hlinkClick r:id="rId3"/>
              </a:rPr>
              <a:t>Scikit-Learn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72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17428"/>
            <a:ext cx="11525250" cy="545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Map high-dimensional space to a </a:t>
            </a:r>
            <a:r>
              <a:rPr lang="en-US" b="1" dirty="0">
                <a:cs typeface="Segoe UI" panose="020B0502040204020203" pitchFamily="34" charset="0"/>
              </a:rPr>
              <a:t>low dimensional manifold </a:t>
            </a:r>
          </a:p>
          <a:p>
            <a:r>
              <a:rPr lang="en-US" dirty="0">
                <a:cs typeface="Segoe UI" panose="020B0502040204020203" pitchFamily="34" charset="0"/>
              </a:rPr>
              <a:t>A </a:t>
            </a:r>
            <a:r>
              <a:rPr lang="en-US" b="1" dirty="0">
                <a:cs typeface="Segoe UI" panose="020B0502040204020203" pitchFamily="34" charset="0"/>
              </a:rPr>
              <a:t>manifold is a low dimensional surface </a:t>
            </a:r>
            <a:r>
              <a:rPr lang="en-US" dirty="0">
                <a:cs typeface="Segoe UI" panose="020B0502040204020203" pitchFamily="34" charset="0"/>
              </a:rPr>
              <a:t>in a high-dimensional space 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Linear manifold is a hyperplane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Nonlinear manifolds for more complex embeddings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Often used as a visualization technique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Human perception generally fails beyond a few dimensions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to a manifold creates low-dimensional projection of complex data relationships  </a:t>
            </a: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17428"/>
                <a:ext cx="11525250" cy="54583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Map high-dimensional space to a </a:t>
                </a:r>
                <a:r>
                  <a:rPr lang="en-US" b="1" dirty="0">
                    <a:cs typeface="Segoe UI" panose="020B0502040204020203" pitchFamily="34" charset="0"/>
                  </a:rPr>
                  <a:t>low dimensional manifold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Start with </a:t>
                </a:r>
                <a:r>
                  <a:rPr lang="en-US" b="1" dirty="0">
                    <a:cs typeface="Segoe UI" panose="020B0502040204020203" pitchFamily="34" charset="0"/>
                  </a:rPr>
                  <a:t>samples in a high dimensional space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 </a:t>
                </a:r>
              </a:p>
              <a:p>
                <a:r>
                  <a:rPr lang="en-US" b="1" dirty="0">
                    <a:cs typeface="Segoe UI" panose="020B0502040204020203" pitchFamily="34" charset="0"/>
                  </a:rPr>
                  <a:t>Map to low dimensional space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 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Points with </a:t>
                </a:r>
                <a:r>
                  <a:rPr lang="en-US" b="1" dirty="0">
                    <a:cs typeface="Segoe UI" panose="020B0502040204020203" pitchFamily="34" charset="0"/>
                  </a:rPr>
                  <a:t>high similarity </a:t>
                </a:r>
                <a:r>
                  <a:rPr lang="en-US" dirty="0">
                    <a:cs typeface="Segoe UI" panose="020B0502040204020203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should be close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Mapping is </a:t>
                </a:r>
                <a:r>
                  <a:rPr lang="en-US" b="1" dirty="0">
                    <a:cs typeface="Segoe UI" panose="020B0502040204020203" pitchFamily="34" charset="0"/>
                  </a:rPr>
                  <a:t>not similarity preserving</a:t>
                </a:r>
                <a:r>
                  <a:rPr lang="en-US" dirty="0">
                    <a:cs typeface="Segoe UI" panose="020B0502040204020203" pitchFamily="34" charset="0"/>
                  </a:rPr>
                  <a:t>  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Not clustering algorithms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b="1" dirty="0">
                    <a:cs typeface="Segoe UI" panose="020B0502040204020203" pitchFamily="34" charset="0"/>
                  </a:rPr>
                  <a:t>Visualize similarity of samples </a:t>
                </a:r>
                <a:r>
                  <a:rPr lang="en-US" dirty="0">
                    <a:cs typeface="Segoe UI" panose="020B0502040204020203" pitchFamily="34" charset="0"/>
                  </a:rPr>
                  <a:t>on manifold 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Samples close together have greater similarity  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Groups of similar points may separate – not clusters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17428"/>
                <a:ext cx="11525250" cy="5458357"/>
              </a:xfrm>
              <a:blipFill>
                <a:blip r:embed="rId2"/>
                <a:stretch>
                  <a:fillRect l="-1058" t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96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17428"/>
            <a:ext cx="11525250" cy="545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Map high-dimensional space to a </a:t>
            </a:r>
            <a:r>
              <a:rPr lang="en-US" b="1" dirty="0">
                <a:cs typeface="Segoe UI" panose="020B0502040204020203" pitchFamily="34" charset="0"/>
              </a:rPr>
              <a:t>low dimensional manifold </a:t>
            </a:r>
          </a:p>
          <a:p>
            <a:r>
              <a:rPr lang="en-US" dirty="0">
                <a:cs typeface="Segoe UI" panose="020B0502040204020203" pitchFamily="34" charset="0"/>
              </a:rPr>
              <a:t>Many algorithms have been developed   </a:t>
            </a:r>
          </a:p>
          <a:p>
            <a:r>
              <a:rPr lang="en-US" dirty="0">
                <a:cs typeface="Segoe UI" panose="020B0502040204020203" pitchFamily="34" charset="0"/>
                <a:hlinkClick r:id="rId2"/>
              </a:rPr>
              <a:t>Scikit-Learn supports 8 algorithms</a:t>
            </a:r>
            <a:r>
              <a:rPr lang="en-US" dirty="0">
                <a:cs typeface="Segoe UI" panose="020B0502040204020203" pitchFamily="34" charset="0"/>
              </a:rPr>
              <a:t>  </a:t>
            </a:r>
          </a:p>
          <a:p>
            <a:r>
              <a:rPr lang="en-US" dirty="0">
                <a:cs typeface="Segoe UI" panose="020B0502040204020203" pitchFamily="34" charset="0"/>
              </a:rPr>
              <a:t>We will look at two </a:t>
            </a:r>
            <a:r>
              <a:rPr lang="en-US" b="1" dirty="0">
                <a:cs typeface="Segoe UI" panose="020B0502040204020203" pitchFamily="34" charset="0"/>
              </a:rPr>
              <a:t>unsupervised algorithms </a:t>
            </a:r>
            <a:r>
              <a:rPr lang="en-US" dirty="0">
                <a:cs typeface="Segoe UI" panose="020B0502040204020203" pitchFamily="34" charset="0"/>
              </a:rPr>
              <a:t>in detail: 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Spectral embedding  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t-distributed Stochastic Neighbor Embedding, t-SNE   </a:t>
            </a:r>
          </a:p>
          <a:p>
            <a:r>
              <a:rPr lang="en-US" dirty="0">
                <a:cs typeface="Segoe UI" panose="020B0502040204020203" pitchFamily="34" charset="0"/>
              </a:rPr>
              <a:t>Also some </a:t>
            </a:r>
            <a:r>
              <a:rPr lang="en-US" b="1" dirty="0">
                <a:cs typeface="Segoe UI" panose="020B0502040204020203" pitchFamily="34" charset="0"/>
              </a:rPr>
              <a:t>supervised algorithms</a:t>
            </a:r>
            <a:r>
              <a:rPr lang="en-US" dirty="0">
                <a:cs typeface="Segoe UI" panose="020B0502040204020203" pitchFamily="34" charset="0"/>
              </a:rPr>
              <a:t> like UMAP 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We will not discuss in this course   </a:t>
            </a:r>
          </a:p>
          <a:p>
            <a:pPr lvl="1"/>
            <a:endParaRPr lang="en-US" dirty="0">
              <a:cs typeface="Segoe UI" panose="020B0502040204020203" pitchFamily="34" charset="0"/>
            </a:endParaRP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Spectral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Segoe UI" panose="020B0502040204020203" pitchFamily="34" charset="0"/>
              </a:rPr>
              <a:t>Spectral embedding</a:t>
            </a:r>
            <a:r>
              <a:rPr lang="en-US" dirty="0">
                <a:cs typeface="Segoe UI" panose="020B0502040204020203" pitchFamily="34" charset="0"/>
              </a:rPr>
              <a:t> uses graph-based construction 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Creates a low-dimensional map of high dimensional space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Closely related to spectral clustering algorithm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Uses </a:t>
            </a:r>
            <a:r>
              <a:rPr lang="en-US" dirty="0" err="1">
                <a:cs typeface="Segoe UI" panose="020B0502040204020203" pitchFamily="34" charset="0"/>
              </a:rPr>
              <a:t>eigendecomposition</a:t>
            </a:r>
            <a:r>
              <a:rPr lang="en-US" dirty="0">
                <a:cs typeface="Segoe UI" panose="020B0502040204020203" pitchFamily="34" charset="0"/>
              </a:rPr>
              <a:t> of graph Laplacian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Maps to </a:t>
            </a:r>
            <a:r>
              <a:rPr lang="en-US" b="1" dirty="0">
                <a:cs typeface="Segoe UI" panose="020B0502040204020203" pitchFamily="34" charset="0"/>
              </a:rPr>
              <a:t>nonlinear manifold </a:t>
            </a:r>
            <a:r>
              <a:rPr lang="en-US" dirty="0">
                <a:cs typeface="Segoe UI" panose="020B0502040204020203" pitchFamily="34" charset="0"/>
              </a:rPr>
              <a:t>from high-dimensional space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  <a:hlinkClick r:id="rId2"/>
              </a:rPr>
              <a:t>Supported in Scikit-Learn</a:t>
            </a:r>
            <a:r>
              <a:rPr lang="en-US" dirty="0">
                <a:cs typeface="Segoe UI" panose="020B0502040204020203" pitchFamily="34" charset="0"/>
              </a:rPr>
              <a:t> 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Spectral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cs typeface="Segoe UI" panose="020B0502040204020203" pitchFamily="34" charset="0"/>
                  </a:rPr>
                  <a:t>Spectral embedding</a:t>
                </a:r>
                <a:r>
                  <a:rPr lang="en-US" dirty="0">
                    <a:cs typeface="Segoe UI" panose="020B0502040204020203" pitchFamily="34" charset="0"/>
                  </a:rPr>
                  <a:t> uses graph-based construction    </a:t>
                </a:r>
              </a:p>
              <a:p>
                <a:pPr marL="514350" indent="-51435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Construct undirected weighted graph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Similarity as edge weights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nearest neighbor methods for scalable sparse graph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Or, use radial basis functions, RBF  </a:t>
                </a:r>
              </a:p>
              <a:p>
                <a:pPr marL="514350" indent="-51435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or unnormalized graph Laplacian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association matrix, </a:t>
                </a:r>
                <a:r>
                  <a:rPr lang="en-US" i="1" dirty="0">
                    <a:cs typeface="Segoe UI" panose="020B0502040204020203" pitchFamily="34" charset="0"/>
                  </a:rPr>
                  <a:t>A</a:t>
                </a:r>
                <a:r>
                  <a:rPr lang="en-US" dirty="0">
                    <a:cs typeface="Segoe UI" panose="020B0502040204020203" pitchFamily="34" charset="0"/>
                  </a:rPr>
                  <a:t>, and degree matrix, </a:t>
                </a:r>
                <a:r>
                  <a:rPr lang="en-US" i="1" dirty="0">
                    <a:cs typeface="Segoe UI" panose="020B0502040204020203" pitchFamily="34" charset="0"/>
                  </a:rPr>
                  <a:t>D</a:t>
                </a:r>
                <a:r>
                  <a:rPr lang="en-US" dirty="0">
                    <a:cs typeface="Segoe UI" panose="020B0502040204020203" pitchFamily="34" charset="0"/>
                  </a:rPr>
                  <a:t>    </a:t>
                </a: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Partial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Only need first 2 or 3 eigenvalues and eigenvectors for 2 or 3 dimensional manifold</a:t>
                </a:r>
              </a:p>
              <a:p>
                <a:pPr lvl="1"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111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45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 is a computationally intensive but highly effective manifold learning algorithm, </a:t>
                </a:r>
                <a:r>
                  <a:rPr lang="en-US" dirty="0">
                    <a:cs typeface="Segoe UI" panose="020B0502040204020203" pitchFamily="34" charset="0"/>
                    <a:hlinkClick r:id="rId2"/>
                  </a:rPr>
                  <a:t>van der </a:t>
                </a:r>
                <a:r>
                  <a:rPr lang="en-US" dirty="0" err="1">
                    <a:cs typeface="Segoe UI" panose="020B0502040204020203" pitchFamily="34" charset="0"/>
                    <a:hlinkClick r:id="rId2"/>
                  </a:rPr>
                  <a:t>Maaten</a:t>
                </a:r>
                <a:r>
                  <a:rPr lang="en-US" dirty="0">
                    <a:cs typeface="Segoe UI" panose="020B0502040204020203" pitchFamily="34" charset="0"/>
                    <a:hlinkClick r:id="rId2"/>
                  </a:rPr>
                  <a:t> and Hinton, 2008</a:t>
                </a:r>
                <a:r>
                  <a:rPr lang="en-US" dirty="0">
                    <a:cs typeface="Segoe UI" panose="020B0502040204020203" pitchFamily="34" charset="0"/>
                  </a:rPr>
                  <a:t>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Similarity based on t probability distribution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Mapping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arranges points with similar distribution  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Two step algorithm      </a:t>
                </a:r>
              </a:p>
              <a:p>
                <a:pPr marL="914400" lvl="1" indent="-45720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similarity as conditional probability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</a:t>
                </a:r>
              </a:p>
              <a:p>
                <a:pPr marL="914400" lvl="1" indent="-45720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Minimize dissimilarity to create low dimensional projection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3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30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similarity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using </a:t>
                </a:r>
                <a:r>
                  <a:rPr lang="en-US" b="1" dirty="0">
                    <a:cs typeface="Segoe UI" panose="020B0502040204020203" pitchFamily="34" charset="0"/>
                  </a:rPr>
                  <a:t>conditional probabilities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similarity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the conditional probability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</a:t>
                </a: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given the denominator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2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similarity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the conditional probability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Can compute the </a:t>
                </a:r>
                <a:r>
                  <a:rPr lang="en-US" b="1" dirty="0">
                    <a:cs typeface="Segoe UI" panose="020B0502040204020203" pitchFamily="34" charset="0"/>
                  </a:rPr>
                  <a:t>unconditional probability </a:t>
                </a:r>
                <a:r>
                  <a:rPr lang="en-US" dirty="0">
                    <a:cs typeface="Segoe UI" panose="020B0502040204020203" pitchFamily="34" charset="0"/>
                  </a:rPr>
                  <a:t>as: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526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similarity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the t-</a:t>
                </a:r>
                <a:r>
                  <a:rPr lang="en-US" b="1" dirty="0">
                    <a:cs typeface="Segoe UI" panose="020B0502040204020203" pitchFamily="34" charset="0"/>
                  </a:rPr>
                  <a:t>conditional probability </a:t>
                </a:r>
                <a:r>
                  <a:rPr lang="en-US" dirty="0">
                    <a:cs typeface="Segoe UI" panose="020B0502040204020203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006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222480"/>
            <a:ext cx="11524432" cy="10232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KL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KL divergence is based 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on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Shannon Entropy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For information content of a sample 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, the Shannon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: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ℋ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In terms of probabilities we can express Shannon 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What are some properties of Shannon entropy   </a:t>
                </a: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The less predictable the outcome the higher the entropy   </a:t>
                </a: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Example: if outcome is always the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Example: if outcome is completely random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𝑚𝑎𝑥𝑖𝑚𝑢𝑚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  <a:blipFill>
                <a:blip r:embed="rId3"/>
                <a:stretch>
                  <a:fillRect l="-1058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4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222480"/>
            <a:ext cx="11524432" cy="10232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KL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KL divergence is based 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on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Shannon 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Expanding: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𝐶𝑟𝑜𝑠𝑠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constant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  <a:blipFill>
                <a:blip r:embed="rId3"/>
                <a:stretch>
                  <a:fillRect l="-1058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55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222480"/>
            <a:ext cx="11524432" cy="10232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KL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What are the properties of KL divergence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Therefore, updating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towards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minimizes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  <a:blipFill>
                <a:blip r:embed="rId3"/>
                <a:stretch>
                  <a:fillRect l="-1058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99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leave </a:t>
            </a:r>
            <a:r>
              <a:rPr lang="en-US" dirty="0" err="1">
                <a:latin typeface="+mn-lt"/>
              </a:rPr>
              <a:t>Lto</a:t>
            </a:r>
            <a:r>
              <a:rPr lang="en-US" dirty="0">
                <a:latin typeface="+mn-lt"/>
              </a:rPr>
              <a:t> over-fitting of data mining algorithms </a:t>
            </a:r>
          </a:p>
          <a:p>
            <a:pPr lvl="1"/>
            <a:r>
              <a:rPr lang="en-US" dirty="0">
                <a:latin typeface="+mn-lt"/>
              </a:rPr>
              <a:t>For example, clustering in high dimensional spaces can lead fragmentation of the data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What the distribution on the manifold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to match the distribution in sample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closely as possible  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</a:t>
                </a:r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However, KL divergence is an asymmetric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  <m:r>
                      <m:rPr>
                        <m:brk m:alnAt="9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43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Better, 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>
                    <a:cs typeface="Segoe UI" panose="020B0502040204020203" pitchFamily="34" charset="0"/>
                  </a:rPr>
                  <a:t>symmetric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with </a:t>
                </a:r>
                <a:r>
                  <a:rPr lang="en-US" b="1" dirty="0">
                    <a:cs typeface="Segoe UI" panose="020B0502040204020203" pitchFamily="34" charset="0"/>
                  </a:rPr>
                  <a:t>unconditional probabilities </a:t>
                </a:r>
                <a:r>
                  <a:rPr lang="en-US" dirty="0">
                    <a:cs typeface="Segoe UI" panose="020B0502040204020203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/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12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80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Better, 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>
                    <a:cs typeface="Segoe UI" panose="020B0502040204020203" pitchFamily="34" charset="0"/>
                  </a:rPr>
                  <a:t>symmetric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gradient descent to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gradient: 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842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Review of high-dimensional spaces and the </a:t>
            </a:r>
            <a:r>
              <a:rPr lang="en-US" sz="2800" dirty="0">
                <a:latin typeface="Script MT Bold" panose="03040602040607080904" pitchFamily="66" charset="0"/>
              </a:rPr>
              <a:t>Curse of Dimensionality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Projection methods for high dimensions   </a:t>
            </a:r>
          </a:p>
          <a:p>
            <a:pPr lvl="1"/>
            <a:r>
              <a:rPr lang="en-US" dirty="0">
                <a:latin typeface="+mn-lt"/>
              </a:rPr>
              <a:t>Highly efficient alternative to PCA    </a:t>
            </a:r>
          </a:p>
          <a:p>
            <a:pPr lvl="1"/>
            <a:r>
              <a:rPr lang="en-US" dirty="0">
                <a:latin typeface="+mn-lt"/>
              </a:rPr>
              <a:t>Bounds on distance error  </a:t>
            </a:r>
          </a:p>
          <a:p>
            <a:r>
              <a:rPr lang="en-US" dirty="0">
                <a:latin typeface="+mn-lt"/>
              </a:rPr>
              <a:t>Manifold learning and visualization in high dimensions  </a:t>
            </a:r>
          </a:p>
          <a:p>
            <a:pPr lvl="1"/>
            <a:r>
              <a:rPr lang="en-US" dirty="0">
                <a:latin typeface="+mn-lt"/>
              </a:rPr>
              <a:t>Project to low dimensional manifold   </a:t>
            </a:r>
          </a:p>
          <a:p>
            <a:pPr lvl="1"/>
            <a:r>
              <a:rPr lang="en-US" dirty="0">
                <a:latin typeface="+mn-lt"/>
              </a:rPr>
              <a:t>Not distance preserving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/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Following </a:t>
                </a:r>
                <a:r>
                  <a:rPr lang="en-US" dirty="0">
                    <a:latin typeface="+mn-lt"/>
                    <a:hlinkClick r:id="rId3"/>
                  </a:rPr>
                  <a:t>Dasgupta, 2001</a:t>
                </a:r>
                <a:r>
                  <a:rPr lang="en-US" dirty="0">
                    <a:latin typeface="+mn-lt"/>
                  </a:rPr>
                  <a:t>, consider the expected value of a vector in high-dimensional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Now, consider a zero-centered Gaussian distribution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Each dimension independent</a:t>
                </a:r>
              </a:p>
              <a:p>
                <a:pPr lvl="1"/>
                <a:r>
                  <a:rPr lang="en-US" dirty="0">
                    <a:latin typeface="+mn-lt"/>
                  </a:rPr>
                  <a:t>Distribution is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Density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>
                    <a:latin typeface="+mn-lt"/>
                  </a:rPr>
                  <a:t> the density is concentrated in a thin spherical shell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 other words, all distances converge to the same value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4"/>
                <a:stretch>
                  <a:fillRect l="-1077" t="-1760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21546</TotalTime>
  <Words>2366</Words>
  <Application>Microsoft Office PowerPoint</Application>
  <PresentationFormat>Widescreen</PresentationFormat>
  <Paragraphs>408</Paragraphs>
  <Slides>43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Office Theme</vt:lpstr>
      <vt:lpstr>1_Office Theme</vt:lpstr>
      <vt:lpstr>CSCI E-96 Data Mining, Exploration and Discovery Introduction to Dimensionality Reduction</vt:lpstr>
      <vt:lpstr>Lesson Overview</vt:lpstr>
      <vt:lpstr>Introduction to Dimensionality Reduction</vt:lpstr>
      <vt:lpstr>Introduction to Dimensionality Reduction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Projection Methods </vt:lpstr>
      <vt:lpstr>What Could Possibly Go Wrong? Curse of Dimensionality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Manifold Learning </vt:lpstr>
      <vt:lpstr>Manifold Learning</vt:lpstr>
      <vt:lpstr>Manifold Learning</vt:lpstr>
      <vt:lpstr>Manifold Learning</vt:lpstr>
      <vt:lpstr>Manifold Learning</vt:lpstr>
      <vt:lpstr>Spectral Embedding</vt:lpstr>
      <vt:lpstr>Spectral Embedding</vt:lpstr>
      <vt:lpstr>t-SNE  </vt:lpstr>
      <vt:lpstr>t-SNE  </vt:lpstr>
      <vt:lpstr>t-SNE  </vt:lpstr>
      <vt:lpstr>t-SNE  </vt:lpstr>
      <vt:lpstr>KL Divergence</vt:lpstr>
      <vt:lpstr>KL Divergence</vt:lpstr>
      <vt:lpstr>KL Divergence</vt:lpstr>
      <vt:lpstr>t-SNE  </vt:lpstr>
      <vt:lpstr>t-SNE  </vt:lpstr>
      <vt:lpstr>t-SNE 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959</cp:revision>
  <dcterms:created xsi:type="dcterms:W3CDTF">2020-07-25T22:15:22Z</dcterms:created>
  <dcterms:modified xsi:type="dcterms:W3CDTF">2023-04-18T02:06:01Z</dcterms:modified>
</cp:coreProperties>
</file>