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4"/>
  </p:notesMasterIdLst>
  <p:sldIdLst>
    <p:sldId id="275" r:id="rId3"/>
    <p:sldId id="603" r:id="rId4"/>
    <p:sldId id="627" r:id="rId5"/>
    <p:sldId id="605" r:id="rId6"/>
    <p:sldId id="710" r:id="rId7"/>
    <p:sldId id="712" r:id="rId8"/>
    <p:sldId id="705" r:id="rId9"/>
    <p:sldId id="606" r:id="rId10"/>
    <p:sldId id="626" r:id="rId11"/>
    <p:sldId id="639" r:id="rId12"/>
    <p:sldId id="718" r:id="rId13"/>
    <p:sldId id="604" r:id="rId14"/>
    <p:sldId id="672" r:id="rId15"/>
    <p:sldId id="607" r:id="rId16"/>
    <p:sldId id="752" r:id="rId17"/>
    <p:sldId id="753" r:id="rId18"/>
    <p:sldId id="713" r:id="rId19"/>
    <p:sldId id="619" r:id="rId20"/>
    <p:sldId id="706" r:id="rId21"/>
    <p:sldId id="620" r:id="rId22"/>
    <p:sldId id="621" r:id="rId23"/>
    <p:sldId id="670" r:id="rId24"/>
    <p:sldId id="686" r:id="rId25"/>
    <p:sldId id="622" r:id="rId26"/>
    <p:sldId id="623" r:id="rId27"/>
    <p:sldId id="750" r:id="rId28"/>
    <p:sldId id="667" r:id="rId29"/>
    <p:sldId id="751" r:id="rId30"/>
    <p:sldId id="714" r:id="rId31"/>
    <p:sldId id="637" r:id="rId32"/>
    <p:sldId id="638" r:id="rId33"/>
    <p:sldId id="640" r:id="rId34"/>
    <p:sldId id="630" r:id="rId35"/>
    <p:sldId id="625" r:id="rId36"/>
    <p:sldId id="628" r:id="rId37"/>
    <p:sldId id="629" r:id="rId38"/>
    <p:sldId id="668" r:id="rId39"/>
    <p:sldId id="631" r:id="rId40"/>
    <p:sldId id="722" r:id="rId41"/>
    <p:sldId id="723" r:id="rId42"/>
    <p:sldId id="724" r:id="rId43"/>
    <p:sldId id="725" r:id="rId44"/>
    <p:sldId id="726" r:id="rId45"/>
    <p:sldId id="728" r:id="rId46"/>
    <p:sldId id="721" r:id="rId47"/>
    <p:sldId id="644" r:id="rId48"/>
    <p:sldId id="689" r:id="rId49"/>
    <p:sldId id="715" r:id="rId50"/>
    <p:sldId id="719" r:id="rId51"/>
    <p:sldId id="688" r:id="rId52"/>
    <p:sldId id="645" r:id="rId53"/>
    <p:sldId id="707" r:id="rId54"/>
    <p:sldId id="756" r:id="rId55"/>
    <p:sldId id="708" r:id="rId56"/>
    <p:sldId id="758" r:id="rId57"/>
    <p:sldId id="709" r:id="rId58"/>
    <p:sldId id="736" r:id="rId59"/>
    <p:sldId id="757" r:id="rId60"/>
    <p:sldId id="762" r:id="rId61"/>
    <p:sldId id="687" r:id="rId62"/>
    <p:sldId id="659" r:id="rId63"/>
    <p:sldId id="729" r:id="rId64"/>
    <p:sldId id="684" r:id="rId65"/>
    <p:sldId id="685" r:id="rId66"/>
    <p:sldId id="755" r:id="rId67"/>
    <p:sldId id="720" r:id="rId68"/>
    <p:sldId id="734" r:id="rId69"/>
    <p:sldId id="662" r:id="rId70"/>
    <p:sldId id="663" r:id="rId71"/>
    <p:sldId id="665" r:id="rId72"/>
    <p:sldId id="669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775BF-0227-8DF0-8E30-9539A5AFB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6799A-9459-44C5-686E-1731CE2CC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22AD2E-45FF-C5DC-3902-458E35137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38DF1-B648-D0E6-8761-EB46D913C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0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E18CF-8A18-AA55-55F6-851B6F4A3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A0501E-C536-101E-42CD-5941A34C9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B4FD81-A9D9-DD5E-978E-327B4521D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5167-0D3B-FA8B-A417-28A2238EF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9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5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9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5034B-80A1-C357-4CE3-325785EE6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5D953-45C6-878B-AD37-503BE6B5D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EA831B-C170-E085-326C-BD676C02B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1365-2E72-F815-AA0A-6972B4D6EB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529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FE473-A817-AB60-7AF3-FF66C004D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A9C60E-E583-4B96-2CCE-1644BFA2C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D307BB-1A24-7D3C-8B20-BD17C568D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41E0A-C348-2515-A731-25B01DE57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2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F682E-75B8-B0ED-179E-43CE4D756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95F31F-508C-B048-B4DD-A4288A62A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6BEED-2324-447C-7267-B9DE59D54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6DB6D-618D-F954-DE76-4D70D57885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46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57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74A07-E6C7-3064-6DFE-8D020E919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FF5CD-550F-A9A0-F453-6E7456635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C9F5F-C8DC-5B7C-7E3D-FE6206911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47FD0-96B6-A1E3-6649-23CAD493E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83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pi/sklearn.metric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-linkage_clustering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hyperlink" Target="https://docs.scipy.org/doc/scipy/reference/generated/scipy.cluster.hierarchy.linkage.html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lete-linkage_clustering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hyperlink" Target="https://docs.scipy.org/doc/scipy/reference/generated/scipy.cluster.hierarchy.linkage.html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cluster.hierarchy.linkage.htm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rd%27s_method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</a:t>
            </a:r>
            <a:r>
              <a:rPr lang="en-US" sz="1100"/>
              <a:t>, 2024, 2025,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Many classes of models 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compactness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affinity</a:t>
            </a:r>
            <a:r>
              <a:rPr lang="en-US" dirty="0">
                <a:latin typeface="+mn-lt"/>
              </a:rPr>
              <a:t> between points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Relationships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variables with </a:t>
            </a:r>
            <a:r>
              <a:rPr lang="en-US" dirty="0">
                <a:latin typeface="+mn-lt"/>
              </a:rPr>
              <a:t>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inherently </a:t>
            </a:r>
            <a:r>
              <a:rPr lang="en-US" sz="2800" b="1" dirty="0">
                <a:latin typeface="+mn-lt"/>
              </a:rPr>
              <a:t>multivariate</a:t>
            </a:r>
            <a:r>
              <a:rPr lang="en-US" sz="2800" dirty="0">
                <a:latin typeface="+mn-lt"/>
              </a:rPr>
              <a:t>    </a:t>
            </a:r>
          </a:p>
          <a:p>
            <a:pPr lvl="1"/>
            <a:r>
              <a:rPr lang="en-US" sz="2800" dirty="0">
                <a:latin typeface="+mn-lt"/>
              </a:rPr>
              <a:t>Distance is a </a:t>
            </a:r>
            <a:r>
              <a:rPr lang="en-US" sz="2800" b="1" dirty="0">
                <a:latin typeface="+mn-lt"/>
              </a:rPr>
              <a:t>scalar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or binary distance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dissimilarity can be computed for </a:t>
                </a:r>
                <a:r>
                  <a:rPr lang="en-US" b="1" dirty="0">
                    <a:latin typeface="+mn-lt"/>
                  </a:rPr>
                  <a:t>numeric and ordinal variables </a:t>
                </a:r>
                <a:r>
                  <a:rPr lang="en-US" dirty="0">
                    <a:latin typeface="+mn-lt"/>
                  </a:rPr>
                  <a:t>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FF18B08-693D-4580-BC14-651EAF2C9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6990-C4F5-C5F4-414F-23F93022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ECEB9-946E-D155-ABF0-E864171D9AF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dissimilarity can be computed for </a:t>
                </a:r>
                <a:r>
                  <a:rPr lang="en-US" b="1" dirty="0">
                    <a:latin typeface="+mn-lt"/>
                  </a:rPr>
                  <a:t>numeric, ordinal and categorical variables </a:t>
                </a:r>
                <a:r>
                  <a:rPr lang="en-US" dirty="0">
                    <a:latin typeface="+mn-lt"/>
                  </a:rPr>
                  <a:t>in p dimensions</a:t>
                </a:r>
              </a:p>
              <a:p>
                <a:r>
                  <a:rPr lang="en-US" b="1" dirty="0">
                    <a:latin typeface="+mn-lt"/>
                  </a:rPr>
                  <a:t>Cosine distance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Hamming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Pearson (correlation) distance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ECEB9-946E-D155-ABF0-E864171D9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36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35511C-A2C6-B106-F8F6-13A940F1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A0F-8369-971B-F3DF-0AA4801D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EC88-92EC-5BAC-6D01-8BDCC110E9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 so many choices, how can we pick a distance metric for clustering?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Carefully consider the problem and the variable types in the data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Euclidean distance optimal for Normally distributed numeric variables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ordinal variables often best with rank difference, cosine, and </a:t>
            </a:r>
            <a:r>
              <a:rPr lang="en-US" dirty="0" err="1">
                <a:latin typeface="+mn-lt"/>
                <a:ea typeface="Cambria Math" panose="02040503050406030204" pitchFamily="18" charset="0"/>
              </a:rPr>
              <a:t>Jacard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 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binary variables can use Hamming distance or Pearson distance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categorical variables can use Hamming, cosine and Pearson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Ultimately this </a:t>
            </a:r>
            <a:r>
              <a:rPr lang="en-US" b="1" dirty="0">
                <a:latin typeface="+mn-lt"/>
                <a:ea typeface="Cambria Math" panose="02040503050406030204" pitchFamily="18" charset="0"/>
              </a:rPr>
              <a:t>question can only be resolved </a:t>
            </a:r>
            <a:r>
              <a:rPr lang="en-US" b="1" dirty="0" err="1">
                <a:latin typeface="+mn-lt"/>
                <a:ea typeface="Cambria Math" panose="02040503050406030204" pitchFamily="18" charset="0"/>
              </a:rPr>
              <a:t>emperically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, one needs to try many distance metrics and use the ones that give reasonable results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For real-world mixed variable type problems considerable exploration may be required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Analytics packages like </a:t>
            </a:r>
            <a:r>
              <a:rPr lang="en-US" dirty="0">
                <a:latin typeface="+mn-lt"/>
                <a:ea typeface="Cambria Math" panose="02040503050406030204" pitchFamily="18" charset="0"/>
                <a:hlinkClick r:id="rId3"/>
              </a:rPr>
              <a:t>Scikit-Learn Metrics 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support a large number of distance metrics</a:t>
            </a:r>
            <a:endParaRPr lang="en-US" sz="2800" b="0" dirty="0">
              <a:latin typeface="+mn-lt"/>
              <a:ea typeface="Cambria Math" panose="02040503050406030204" pitchFamily="18" charset="0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earliest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</a:p>
          <a:p>
            <a:pPr lvl="1"/>
            <a:r>
              <a:rPr lang="en-US" dirty="0">
                <a:latin typeface="+mn-lt"/>
              </a:rPr>
              <a:t>Most compact is considered best</a:t>
            </a:r>
          </a:p>
          <a:p>
            <a:pPr lvl="1"/>
            <a:r>
              <a:rPr lang="en-US" dirty="0">
                <a:latin typeface="+mn-lt"/>
              </a:rPr>
              <a:t>K is a chosen hyperparameter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Where, </a:t>
                </a:r>
                <a:r>
                  <a:rPr lang="en-US" sz="2000" b="1" dirty="0">
                    <a:latin typeface="+mn-lt"/>
                  </a:rPr>
                  <a:t>squared distance </a:t>
                </a:r>
                <a:r>
                  <a:rPr lang="en-US" sz="2000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+mn-lt"/>
                  </a:rPr>
                  <a:t>, of cluster </a:t>
                </a:r>
                <a:r>
                  <a:rPr lang="en-US" sz="2000" i="1" dirty="0">
                    <a:latin typeface="+mn-lt"/>
                  </a:rPr>
                  <a:t>i</a:t>
                </a:r>
                <a:r>
                  <a:rPr lang="en-US" sz="2000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b="1" dirty="0">
                    <a:solidFill>
                      <a:srgbClr val="C00000"/>
                    </a:solidFill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Fixed number of clusters, </a:t>
                </a:r>
                <a:r>
                  <a:rPr lang="en-US" i="1" dirty="0">
                    <a:latin typeface="+mn-lt"/>
                  </a:rPr>
                  <a:t>k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</a:t>
                </a:r>
                <a:r>
                  <a:rPr lang="en-US" b="1" dirty="0">
                    <a:latin typeface="+mn-lt"/>
                  </a:rPr>
                  <a:t>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relationships in the data</a:t>
            </a:r>
          </a:p>
          <a:p>
            <a:pPr lvl="1"/>
            <a:r>
              <a:rPr lang="en-US" dirty="0">
                <a:latin typeface="+mn-lt"/>
              </a:rPr>
              <a:t>Is there any 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K-Means clustering </a:t>
                </a:r>
              </a:p>
              <a:p>
                <a:r>
                  <a:rPr lang="en-US" dirty="0">
                    <a:latin typeface="+mn-lt"/>
                  </a:rPr>
                  <a:t>K must be determined empirically </a:t>
                </a:r>
              </a:p>
              <a:p>
                <a:r>
                  <a:rPr lang="en-US" dirty="0">
                    <a:latin typeface="+mn-lt"/>
                  </a:rPr>
                  <a:t>K-means clustering creates a flat cluster structure</a:t>
                </a:r>
              </a:p>
              <a:p>
                <a:r>
                  <a:rPr lang="en-US" dirty="0">
                    <a:latin typeface="+mn-lt"/>
                  </a:rPr>
                  <a:t>Search for nearest centroid in Euclidean space means K-means algorithm is most effective for low-dimensional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Can apply dimensionality reduction/embedding methods</a:t>
                </a:r>
              </a:p>
              <a:p>
                <a:r>
                  <a:rPr lang="en-US" dirty="0">
                    <a:latin typeface="+mn-lt"/>
                  </a:rPr>
                  <a:t>Using sum of square distance allows only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Random starts give non-deterministic outcomes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6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within </a:t>
            </a:r>
            <a:r>
              <a:rPr lang="en-US" b="1" dirty="0">
                <a:latin typeface="+mn-lt"/>
              </a:rPr>
              <a:t>Voronoi regions</a:t>
            </a:r>
          </a:p>
          <a:p>
            <a:r>
              <a:rPr lang="en-US" dirty="0">
                <a:latin typeface="+mn-lt"/>
              </a:rPr>
              <a:t>Analogous to k-NN search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" y="819010"/>
            <a:ext cx="6999042" cy="52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Computational complexity of the 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observations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dimensions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Initialize cluster assignments,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to make assignments for 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we can improve by using KD-tree search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assuming uniformly distributed observations,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Repeated steps 3 and 4 until convergence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iterations the complexity is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memory required to store lists of centroids and cluster assignments in addition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for observations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005" t="-1604" r="-476" b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relationships in data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Group similar products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voting, purchasers, products,…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</a:t>
            </a:r>
            <a:r>
              <a:rPr lang="en-US" sz="2800" b="1" dirty="0">
                <a:latin typeface="+mn-lt"/>
              </a:rPr>
              <a:t>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 – Only for </a:t>
            </a:r>
            <a:r>
              <a:rPr lang="en-US" sz="2800" b="1" dirty="0">
                <a:latin typeface="+mn-lt"/>
              </a:rPr>
              <a:t>Euclidean space!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 in a Euclidean space!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b="1" dirty="0">
                    <a:latin typeface="+mn-lt"/>
                  </a:rPr>
                  <a:t>Within cluster sum of squares </a:t>
                </a:r>
                <a:r>
                  <a:rPr lang="en-US" dirty="0">
                    <a:latin typeface="+mn-lt"/>
                  </a:rPr>
                  <a:t>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∉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Must compare several methods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Similarity search - Recommender models, document search, image search, …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4306738" cy="501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r>
              <a:rPr lang="en-US" dirty="0">
                <a:latin typeface="+mn-lt"/>
              </a:rPr>
              <a:t>Includes box plot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16036" y="3236422"/>
            <a:ext cx="1383764" cy="181893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0A9602-37AC-82DC-5B9E-527C134D07B1}"/>
              </a:ext>
            </a:extLst>
          </p:cNvPr>
          <p:cNvSpPr txBox="1">
            <a:spLocks/>
          </p:cNvSpPr>
          <p:nvPr/>
        </p:nvSpPr>
        <p:spPr>
          <a:xfrm>
            <a:off x="7447226" y="5212642"/>
            <a:ext cx="2149217" cy="1531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Multi-modal distributions invisible in boxplots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C9E2C0-1977-35DF-56DB-DD8FA1A6EAC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074000" y="4039007"/>
            <a:ext cx="447835" cy="1173635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458835-93D1-0E1A-76F5-651D038510E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521835" y="4145887"/>
            <a:ext cx="447906" cy="1066755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Principle Component Analysis (PCA) </a:t>
            </a:r>
            <a:r>
              <a:rPr lang="en-US" dirty="0">
                <a:latin typeface="+mn-lt"/>
              </a:rPr>
              <a:t>is only useful for </a:t>
            </a:r>
            <a:r>
              <a:rPr lang="en-US" dirty="0" err="1">
                <a:latin typeface="+mn-lt"/>
              </a:rPr>
              <a:t>Eucidean</a:t>
            </a:r>
            <a:r>
              <a:rPr lang="en-US" dirty="0">
                <a:latin typeface="+mn-lt"/>
              </a:rPr>
              <a:t> spaces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 for members of mini-batch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the chance of repeating the mini-batch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well-separated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and well-separated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Cluster assignments made using </a:t>
            </a:r>
            <a:r>
              <a:rPr lang="en-US" b="1" dirty="0">
                <a:latin typeface="+mn-lt"/>
              </a:rPr>
              <a:t>linkage function</a:t>
            </a:r>
          </a:p>
          <a:p>
            <a:pPr lvl="1"/>
            <a:r>
              <a:rPr lang="en-US" dirty="0">
                <a:latin typeface="+mn-lt"/>
              </a:rPr>
              <a:t>Can use </a:t>
            </a:r>
            <a:r>
              <a:rPr lang="en-US" b="1" dirty="0">
                <a:latin typeface="+mn-lt"/>
              </a:rPr>
              <a:t>any distance metric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at top with all samples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Overview, Unsupervised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 models are a form of </a:t>
            </a:r>
            <a:r>
              <a:rPr lang="en-US" b="1" dirty="0">
                <a:latin typeface="+mn-lt"/>
              </a:rPr>
              <a:t>similarity search  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related or similar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</a:t>
            </a:r>
            <a:r>
              <a:rPr lang="en-US" b="1" dirty="0">
                <a:latin typeface="+mn-lt"/>
              </a:rPr>
              <a:t>embeddings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  <a:hlinkClick r:id="rId3"/>
                  </a:rPr>
                  <a:t>Single linkage </a:t>
                </a:r>
                <a:r>
                  <a:rPr lang="en-US" dirty="0">
                    <a:latin typeface="+mn-lt"/>
                  </a:rPr>
                  <a:t>links observations to a cluster using </a:t>
                </a:r>
                <a:r>
                  <a:rPr lang="en-US" b="1" dirty="0">
                    <a:latin typeface="+mn-lt"/>
                  </a:rPr>
                  <a:t>minimum distance </a:t>
                </a:r>
                <a:r>
                  <a:rPr lang="en-US" dirty="0">
                    <a:latin typeface="+mn-lt"/>
                  </a:rPr>
                  <a:t>to a member of that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Also known as the </a:t>
                </a:r>
                <a:r>
                  <a:rPr lang="en-US" b="1" dirty="0">
                    <a:latin typeface="+mn-lt"/>
                  </a:rPr>
                  <a:t>nearest point algorithm </a:t>
                </a:r>
              </a:p>
              <a:p>
                <a:r>
                  <a:rPr lang="en-US" dirty="0">
                    <a:latin typeface="+mn-lt"/>
                  </a:rPr>
                  <a:t>Can combine clusters with low threshold, </a:t>
                </a:r>
                <a:r>
                  <a:rPr lang="en-US" b="1" dirty="0">
                    <a:latin typeface="+mn-lt"/>
                  </a:rPr>
                  <a:t>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See the </a:t>
                </a:r>
                <a:r>
                  <a:rPr lang="en-US" dirty="0">
                    <a:latin typeface="+mn-lt"/>
                    <a:hlinkClick r:id="rId4"/>
                  </a:rPr>
                  <a:t>SciPy cluster linkage page </a:t>
                </a:r>
                <a:r>
                  <a:rPr lang="en-US" dirty="0">
                    <a:latin typeface="+mn-lt"/>
                  </a:rPr>
                  <a:t>for additional details 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5"/>
                <a:stretch>
                  <a:fillRect l="-1111" t="-1818" b="-1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D8DA2-68DA-4DF8-9F88-48FD521DA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BD18-AD8B-375B-1E70-2FBE55C7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03C5-09BC-AA78-B2EC-986900062D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 in Euclidean space</a:t>
            </a:r>
            <a:endParaRPr lang="en-US" b="1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Algorithm agglomerates to 3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Next, assign observation to a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Find cluster member at minimum distance to each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Assign observation based on minimum distance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BD4785-916B-8AE0-3D38-90A502D4875D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79B5E55-379B-37AB-10E0-D6E889E3E5D5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5397F3D-828B-5FA7-830E-6423212B8523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73DB1D1-DB8D-6E20-4C3E-9809CFF1CA75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C380C0E-3A20-FB2B-2CD5-3C5CBC35E50F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665E17C-5C2D-9066-81D4-97045F35EABA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061AD14-71AF-190C-0810-F348F3E422DB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206E6A1-2CB1-BF2E-E10B-F8C15179E10A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4DD28BB-F662-08B7-13FF-560BD73215E4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A03ED12-8A14-67EA-288C-3598641AF646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83B2295-D72E-21BD-0EBC-8C8A2B98DB2E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84C6F71-490A-E250-16F3-80591B7CA78C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7BD1D3D-1D18-AA63-5268-C5AB4214456C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C5B1D5-3F8E-8ABF-5387-35CCDC38E0B4}"/>
              </a:ext>
            </a:extLst>
          </p:cNvPr>
          <p:cNvSpPr/>
          <p:nvPr/>
        </p:nvSpPr>
        <p:spPr>
          <a:xfrm rot="2748099">
            <a:off x="4069939" y="4177413"/>
            <a:ext cx="1646133" cy="137638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70462-FB65-DC19-67A3-92C122DEE1CF}"/>
              </a:ext>
            </a:extLst>
          </p:cNvPr>
          <p:cNvSpPr txBox="1"/>
          <p:nvPr/>
        </p:nvSpPr>
        <p:spPr>
          <a:xfrm>
            <a:off x="5419060" y="5289890"/>
            <a:ext cx="4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E5C9D3-2E00-7880-AB41-B5BEA3D1FA66}"/>
              </a:ext>
            </a:extLst>
          </p:cNvPr>
          <p:cNvSpPr txBox="1"/>
          <p:nvPr/>
        </p:nvSpPr>
        <p:spPr>
          <a:xfrm>
            <a:off x="5362354" y="3038771"/>
            <a:ext cx="4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2FB155-E4A1-3003-E461-097DBF90811C}"/>
              </a:ext>
            </a:extLst>
          </p:cNvPr>
          <p:cNvSpPr txBox="1"/>
          <p:nvPr/>
        </p:nvSpPr>
        <p:spPr>
          <a:xfrm>
            <a:off x="2151204" y="5042041"/>
            <a:ext cx="4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E518C9-0C3E-D480-8969-A20459BD4E18}"/>
              </a:ext>
            </a:extLst>
          </p:cNvPr>
          <p:cNvSpPr/>
          <p:nvPr/>
        </p:nvSpPr>
        <p:spPr>
          <a:xfrm rot="20858507">
            <a:off x="3653743" y="1453803"/>
            <a:ext cx="1887455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BFA6E4-19E3-F040-CEE2-CC8598FDB62C}"/>
              </a:ext>
            </a:extLst>
          </p:cNvPr>
          <p:cNvSpPr/>
          <p:nvPr/>
        </p:nvSpPr>
        <p:spPr>
          <a:xfrm rot="17699973">
            <a:off x="1127417" y="3519738"/>
            <a:ext cx="1447103" cy="164268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2E4A5681-92D1-58D2-5FF3-B2857FAEDD0F}"/>
              </a:ext>
            </a:extLst>
          </p:cNvPr>
          <p:cNvSpPr/>
          <p:nvPr/>
        </p:nvSpPr>
        <p:spPr>
          <a:xfrm>
            <a:off x="2268900" y="3020223"/>
            <a:ext cx="280490" cy="258052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7268E1-7114-2411-6270-79FBEC3B449B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2332074" y="3278275"/>
            <a:ext cx="77071" cy="68235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AD41B2-C892-8B1D-4594-7F3BFD26231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538024" y="2480930"/>
            <a:ext cx="1204636" cy="53929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23FB62-9439-804F-BCF4-7BEC679E2558}"/>
              </a:ext>
            </a:extLst>
          </p:cNvPr>
          <p:cNvCxnSpPr>
            <a:cxnSpLocks/>
            <a:stCxn id="24" idx="3"/>
            <a:endCxn id="4" idx="3"/>
          </p:cNvCxnSpPr>
          <p:nvPr/>
        </p:nvCxnSpPr>
        <p:spPr>
          <a:xfrm flipH="1" flipV="1">
            <a:off x="2549390" y="3149249"/>
            <a:ext cx="1589003" cy="16383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73B585F-8CBB-F32A-8015-29CB152D365B}"/>
              </a:ext>
            </a:extLst>
          </p:cNvPr>
          <p:cNvSpPr/>
          <p:nvPr/>
        </p:nvSpPr>
        <p:spPr>
          <a:xfrm rot="17699973">
            <a:off x="838724" y="3086097"/>
            <a:ext cx="2334134" cy="183829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7" grpId="0"/>
      <p:bldP spid="31" grpId="0"/>
      <p:bldP spid="32" grpId="0" animBg="1"/>
      <p:bldP spid="35" grpId="0" animBg="1"/>
      <p:bldP spid="4" grpId="0" animBg="1"/>
      <p:bldP spid="4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  <a:hlinkClick r:id="rId3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</a:t>
                </a:r>
                <a:r>
                  <a:rPr lang="en-US" b="1" dirty="0">
                    <a:latin typeface="+mn-lt"/>
                  </a:rPr>
                  <a:t>maximum distance </a:t>
                </a:r>
                <a:r>
                  <a:rPr lang="en-US" dirty="0">
                    <a:latin typeface="+mn-lt"/>
                  </a:rPr>
                  <a:t>between resulting clusters to determine membership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Also know as the </a:t>
                </a:r>
                <a:r>
                  <a:rPr lang="en-US" b="1" dirty="0">
                    <a:latin typeface="+mn-lt"/>
                  </a:rPr>
                  <a:t>furthest point algorithm </a:t>
                </a:r>
              </a:p>
              <a:p>
                <a:r>
                  <a:rPr lang="en-US" dirty="0">
                    <a:latin typeface="+mn-lt"/>
                  </a:rPr>
                  <a:t>Creates </a:t>
                </a:r>
                <a:r>
                  <a:rPr lang="en-US" b="1" dirty="0">
                    <a:latin typeface="+mn-lt"/>
                  </a:rPr>
                  <a:t>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See the </a:t>
                </a:r>
                <a:r>
                  <a:rPr lang="en-US" dirty="0">
                    <a:latin typeface="+mn-lt"/>
                    <a:hlinkClick r:id="rId4"/>
                  </a:rPr>
                  <a:t>SciPy cluster linkage page </a:t>
                </a:r>
                <a:r>
                  <a:rPr lang="en-US" dirty="0">
                    <a:latin typeface="+mn-lt"/>
                  </a:rPr>
                  <a:t>for additional details </a:t>
                </a: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5"/>
                <a:stretch>
                  <a:fillRect l="-1111" t="-1818" r="-635" b="-1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3D6BE-249E-2B41-C87A-6D36B28A1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8C9-5CFA-4ECB-6A56-9B37AE34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8B24-FA30-B19D-FDD0-C63AADDEA2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b="1" dirty="0">
                <a:latin typeface="+mn-lt"/>
              </a:rPr>
              <a:t>complete linkage</a:t>
            </a:r>
            <a:r>
              <a:rPr lang="en-US" dirty="0">
                <a:latin typeface="+mn-lt"/>
              </a:rPr>
              <a:t> in Euclidean space</a:t>
            </a:r>
            <a:endParaRPr lang="en-US" b="1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Algorithm agglomerates to 3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Next, assign observation to a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Find maximum distances to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Assign observation based on minimum of the maximum distances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BC0F3-794E-6630-2748-8B04AA1BED75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DAEA02C-57F1-B269-CF81-A3E3560CEFA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27E63FA-BC59-BE8A-6A99-0AC6768D6BFE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F8B0A03-557C-061E-F257-1C7D15D335FD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7BBEB2C-CC58-3388-8EBB-2BA459FCE094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E56213B-3EA5-017F-7E1B-56A6B3DC632A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287F134-E2B6-985D-C541-B08ACEB119EC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6646A2C-4B8D-9672-622B-6C612F01B4B4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3E2E3E4-3711-7336-5AC8-7BD9EC1EBAAB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A2197C5-02FC-6CB7-D8AA-548E5C2B5EE4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4A900F2-3909-CE62-EABE-B5F8F50A1703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F939AD1-DFE0-3378-B6F1-92D16EF7B897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1659B13-30D7-6491-EB66-BE1B9ACB4B0A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B1CE41-B2E2-E73B-8A53-DB8556F38AB1}"/>
              </a:ext>
            </a:extLst>
          </p:cNvPr>
          <p:cNvSpPr/>
          <p:nvPr/>
        </p:nvSpPr>
        <p:spPr>
          <a:xfrm rot="2748099">
            <a:off x="4069939" y="4177413"/>
            <a:ext cx="1646133" cy="137638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CC720D-244A-4C46-0226-77D27311A428}"/>
              </a:ext>
            </a:extLst>
          </p:cNvPr>
          <p:cNvSpPr txBox="1"/>
          <p:nvPr/>
        </p:nvSpPr>
        <p:spPr>
          <a:xfrm>
            <a:off x="5419060" y="5289890"/>
            <a:ext cx="4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7718E8-10A3-D089-3197-DFECC3A47848}"/>
              </a:ext>
            </a:extLst>
          </p:cNvPr>
          <p:cNvSpPr txBox="1"/>
          <p:nvPr/>
        </p:nvSpPr>
        <p:spPr>
          <a:xfrm>
            <a:off x="5362354" y="3038771"/>
            <a:ext cx="4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77D35F-FE61-799D-65DD-D8FB5C8F955E}"/>
              </a:ext>
            </a:extLst>
          </p:cNvPr>
          <p:cNvSpPr txBox="1"/>
          <p:nvPr/>
        </p:nvSpPr>
        <p:spPr>
          <a:xfrm>
            <a:off x="2151204" y="5042041"/>
            <a:ext cx="4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8AEE0D-D0B8-3770-E66F-D5E6235598C0}"/>
              </a:ext>
            </a:extLst>
          </p:cNvPr>
          <p:cNvSpPr/>
          <p:nvPr/>
        </p:nvSpPr>
        <p:spPr>
          <a:xfrm rot="20858507">
            <a:off x="3653743" y="1453803"/>
            <a:ext cx="1887455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583EF82-D9A1-AA76-3B27-E2C9B94AFB0C}"/>
              </a:ext>
            </a:extLst>
          </p:cNvPr>
          <p:cNvSpPr/>
          <p:nvPr/>
        </p:nvSpPr>
        <p:spPr>
          <a:xfrm rot="17699973">
            <a:off x="1127417" y="3519738"/>
            <a:ext cx="1447103" cy="164268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FB711592-FD92-B19B-10A7-D85C99CBF678}"/>
              </a:ext>
            </a:extLst>
          </p:cNvPr>
          <p:cNvSpPr/>
          <p:nvPr/>
        </p:nvSpPr>
        <p:spPr>
          <a:xfrm>
            <a:off x="2268900" y="3020223"/>
            <a:ext cx="280490" cy="258052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AD7953-649D-2C82-DA5F-51335AC0ED42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2549390" y="2234609"/>
            <a:ext cx="2648159" cy="9146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16867A-585D-BE63-4F5A-E5610400D931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V="1">
            <a:off x="1993605" y="3278275"/>
            <a:ext cx="415540" cy="146561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217704-27DC-063A-4313-6426D63A1B6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49390" y="3149249"/>
            <a:ext cx="2812964" cy="170885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20D4A24-800F-19EF-C19E-0343C0660E25}"/>
              </a:ext>
            </a:extLst>
          </p:cNvPr>
          <p:cNvSpPr/>
          <p:nvPr/>
        </p:nvSpPr>
        <p:spPr>
          <a:xfrm rot="17699973">
            <a:off x="838724" y="3086097"/>
            <a:ext cx="2334134" cy="183829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7" grpId="0"/>
      <p:bldP spid="31" grpId="0"/>
      <p:bldP spid="32" grpId="0" animBg="1"/>
      <p:bldP spid="35" grpId="0" animBg="1"/>
      <p:bldP spid="5" grpId="0" animBg="1"/>
      <p:bldP spid="3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</a:t>
                </a:r>
                <a:r>
                  <a:rPr lang="en-US" b="1" dirty="0">
                    <a:latin typeface="+mn-lt"/>
                  </a:rPr>
                  <a:t>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</a:t>
                </a:r>
                <a:r>
                  <a:rPr lang="en-US" b="1" dirty="0">
                    <a:latin typeface="+mn-lt"/>
                  </a:rPr>
                  <a:t>balance compactness and separation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See the </a:t>
                </a:r>
                <a:r>
                  <a:rPr lang="en-US" dirty="0">
                    <a:latin typeface="+mn-lt"/>
                    <a:hlinkClick r:id="rId3"/>
                  </a:rPr>
                  <a:t>SciPy cluster linkage page </a:t>
                </a:r>
                <a:r>
                  <a:rPr lang="en-US" dirty="0">
                    <a:latin typeface="+mn-lt"/>
                  </a:rPr>
                  <a:t>for additional details </a:t>
                </a:r>
              </a:p>
              <a:p>
                <a:endParaRPr lang="en-US" b="1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  <a:hlinkClick r:id="rId3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</a:t>
                </a:r>
                <a:r>
                  <a:rPr lang="en-US" b="1" dirty="0">
                    <a:latin typeface="+mn-lt"/>
                  </a:rPr>
                  <a:t>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61B70-B03E-DB3C-E83A-A56056D94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F7BF-668C-A6B5-0604-D4393F0E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4997-0D58-46E7-2C30-0B56907FA2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058D1-A42C-DEE5-3FFD-FCB27DEF8169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8B16B7B-5039-28D6-F54C-24829BEAC81C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4884BAF-704B-E232-F110-FFECE2D48398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AEF4A58-C7B2-CDC1-911E-BF746AB9AE12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8B29DB6-E5C9-E658-CAB5-CA2AD0912EAC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41A32F7-A94B-8FFA-F455-56016C7103D8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E14BF55-BE14-B381-6805-36EC11816D9F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210DE9C-2A29-1DC4-2F5B-D610D66C5834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F422B3C-E166-4B2A-7B3A-5DA9C947AAD4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ED86413-59CE-9D72-68C6-D4EC4E6238AE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9FD8C77-B351-5693-697D-60EF0F125624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8910B64-2414-B94E-4B52-CFCC177F9B9D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E2A29A-EA23-A517-0C6F-B397A064CCF8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C38D5C3-5B27-2DCC-A80E-3FFD30999ABE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A48440C-E963-5AA7-03F2-38C64CF5A2C8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3B6123-DD8B-01A9-4587-11471A1AB0A6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5772EB-0D92-94D0-AE29-55AED5987120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7C273B-8EB8-E255-A94B-93D2281CA2D3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B9D923-72CA-F729-A13B-460B4BB07E94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B03CEFA-C878-330A-0AB8-20CF6F1F9DD7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EF1B2C-F540-63D9-5EE0-75A67E586557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5071-8245-7308-F822-6BF468B66541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EA0B81-49B8-628F-2B30-C23F8A178A5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DEB94B-205B-433E-6493-F3279C6E6A20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F3CAFC-4D5D-907F-3A76-97AE78C72BA9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889B28-463D-A5C1-1B68-CE90AAA72F11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424B7-BA91-21F3-B837-0FE9798ADF90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603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83" y="2501978"/>
            <a:ext cx="5109763" cy="175026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Choice of linkage function greatly changes clusters created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6F47D-7A89-84A2-2E6A-56D638FD92FB}"/>
              </a:ext>
            </a:extLst>
          </p:cNvPr>
          <p:cNvSpPr txBox="1"/>
          <p:nvPr/>
        </p:nvSpPr>
        <p:spPr>
          <a:xfrm>
            <a:off x="1650376" y="5712678"/>
            <a:ext cx="205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From Scikit-Learn Clustering User Guide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6EBE4-A7F1-6377-9314-48C738530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054" y="221992"/>
            <a:ext cx="6195005" cy="65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3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in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clusteroid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metric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F06F5-6364-2515-3480-7AB27E17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6299-24BA-1A2F-2424-9036BDE3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A58A-6AE2-C310-8BD2-D0F2C4A5054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52421" y="896079"/>
                <a:ext cx="11106203" cy="5138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Can measure cluster diameter or compactness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prefer models with the globally most compact clusters possible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 works for models using any distance metric</a:t>
                </a:r>
                <a:endParaRPr lang="en-US" dirty="0">
                  <a:solidFill>
                    <a:srgbClr val="FF0000"/>
                  </a:solidFill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A58A-6AE2-C310-8BD2-D0F2C4A50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52421" y="896079"/>
                <a:ext cx="11106203" cy="5138009"/>
              </a:xfrm>
              <a:blipFill>
                <a:blip r:embed="rId3"/>
                <a:stretch>
                  <a:fillRect l="-1098" t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7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relationships or structure between variables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associations</a:t>
            </a:r>
            <a:r>
              <a:rPr lang="en-US" dirty="0">
                <a:latin typeface="+mn-lt"/>
              </a:rPr>
              <a:t> between cases</a:t>
            </a:r>
          </a:p>
          <a:p>
            <a:pPr lvl="1"/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similarity</a:t>
            </a:r>
          </a:p>
          <a:p>
            <a:pPr lvl="1"/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_+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72727" r="-868" b="-4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47826" r="-97077" b="-54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47826" r="-868" b="-546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Cluster models are a </a:t>
            </a:r>
            <a:r>
              <a:rPr lang="en-US" b="1" dirty="0">
                <a:latin typeface="+mn-lt"/>
              </a:rPr>
              <a:t>form of similarity search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similarity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similarity (dissimilarity) metrics will give different results</a:t>
            </a:r>
          </a:p>
          <a:p>
            <a:pPr lvl="1"/>
            <a:r>
              <a:rPr lang="en-US" sz="2800" b="1" dirty="0">
                <a:latin typeface="+mn-lt"/>
              </a:rPr>
              <a:t>Similarity metrics often matter more </a:t>
            </a:r>
            <a:r>
              <a:rPr lang="en-US" sz="2800" dirty="0">
                <a:latin typeface="+mn-lt"/>
              </a:rPr>
              <a:t>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b="1" dirty="0">
                <a:latin typeface="+mn-lt"/>
              </a:rPr>
              <a:t>Evaluation</a:t>
            </a:r>
            <a:r>
              <a:rPr lang="en-US" dirty="0">
                <a:latin typeface="+mn-lt"/>
              </a:rPr>
              <a:t>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partly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b="1" dirty="0">
                <a:latin typeface="+mn-lt"/>
              </a:rPr>
              <a:t>No!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try lots of metrics and models, keep the few useful ones!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30817</TotalTime>
  <Words>4162</Words>
  <Application>Microsoft Office PowerPoint</Application>
  <PresentationFormat>Widescreen</PresentationFormat>
  <Paragraphs>678</Paragraphs>
  <Slides>71</Slides>
  <Notes>61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Overview, Unsupervised Learning</vt:lpstr>
      <vt:lpstr>Overview, Unsupervised Learning</vt:lpstr>
      <vt:lpstr>Overview, Unsupervised Learning</vt:lpstr>
      <vt:lpstr>Overview,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 Algorithms</vt:lpstr>
      <vt:lpstr>Agglomerative Clustering Example</vt:lpstr>
      <vt:lpstr>Hierarchical Clustering Algorithms</vt:lpstr>
      <vt:lpstr>Hierarchical Clustering Algorithms</vt:lpstr>
      <vt:lpstr>Agglomerative Clustering Example</vt:lpstr>
      <vt:lpstr>Choice of linkage function greatly changes clusters created 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Clustering Models</vt:lpstr>
      <vt:lpstr>Evaluating Non-Euclidean Clustering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965</cp:revision>
  <dcterms:created xsi:type="dcterms:W3CDTF">2020-07-25T22:15:22Z</dcterms:created>
  <dcterms:modified xsi:type="dcterms:W3CDTF">2025-07-16T17:07:52Z</dcterms:modified>
</cp:coreProperties>
</file>