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517" r:id="rId11"/>
    <p:sldId id="482" r:id="rId12"/>
    <p:sldId id="348" r:id="rId13"/>
    <p:sldId id="350" r:id="rId14"/>
    <p:sldId id="346" r:id="rId15"/>
    <p:sldId id="347" r:id="rId16"/>
    <p:sldId id="493" r:id="rId17"/>
    <p:sldId id="492" r:id="rId18"/>
    <p:sldId id="494" r:id="rId19"/>
    <p:sldId id="481" r:id="rId20"/>
    <p:sldId id="354" r:id="rId21"/>
    <p:sldId id="349" r:id="rId22"/>
    <p:sldId id="352" r:id="rId23"/>
    <p:sldId id="389" r:id="rId24"/>
    <p:sldId id="358" r:id="rId25"/>
    <p:sldId id="391" r:id="rId26"/>
    <p:sldId id="404" r:id="rId27"/>
    <p:sldId id="490" r:id="rId28"/>
    <p:sldId id="483" r:id="rId29"/>
    <p:sldId id="403" r:id="rId30"/>
    <p:sldId id="362" r:id="rId31"/>
    <p:sldId id="359" r:id="rId32"/>
    <p:sldId id="361" r:id="rId33"/>
    <p:sldId id="360" r:id="rId34"/>
    <p:sldId id="356" r:id="rId35"/>
    <p:sldId id="363" r:id="rId36"/>
    <p:sldId id="484" r:id="rId37"/>
    <p:sldId id="355" r:id="rId38"/>
    <p:sldId id="384" r:id="rId39"/>
    <p:sldId id="385" r:id="rId40"/>
    <p:sldId id="386" r:id="rId41"/>
    <p:sldId id="387" r:id="rId42"/>
    <p:sldId id="388" r:id="rId43"/>
    <p:sldId id="485" r:id="rId44"/>
    <p:sldId id="380" r:id="rId45"/>
    <p:sldId id="381" r:id="rId46"/>
    <p:sldId id="364" r:id="rId47"/>
    <p:sldId id="510" r:id="rId48"/>
    <p:sldId id="486" r:id="rId49"/>
    <p:sldId id="382" r:id="rId50"/>
    <p:sldId id="495" r:id="rId51"/>
    <p:sldId id="392" r:id="rId52"/>
    <p:sldId id="365" r:id="rId53"/>
    <p:sldId id="366" r:id="rId54"/>
    <p:sldId id="367" r:id="rId55"/>
    <p:sldId id="368" r:id="rId56"/>
    <p:sldId id="369" r:id="rId57"/>
    <p:sldId id="515" r:id="rId58"/>
    <p:sldId id="370" r:id="rId59"/>
    <p:sldId id="371" r:id="rId60"/>
    <p:sldId id="372" r:id="rId61"/>
    <p:sldId id="373" r:id="rId62"/>
    <p:sldId id="374" r:id="rId63"/>
    <p:sldId id="375" r:id="rId64"/>
    <p:sldId id="489" r:id="rId65"/>
    <p:sldId id="516" r:id="rId66"/>
    <p:sldId id="376" r:id="rId67"/>
    <p:sldId id="377" r:id="rId68"/>
    <p:sldId id="378" r:id="rId69"/>
    <p:sldId id="400" r:id="rId70"/>
    <p:sldId id="487" r:id="rId71"/>
    <p:sldId id="505" r:id="rId72"/>
    <p:sldId id="504" r:id="rId73"/>
    <p:sldId id="506" r:id="rId74"/>
    <p:sldId id="501" r:id="rId75"/>
    <p:sldId id="508" r:id="rId76"/>
    <p:sldId id="509" r:id="rId77"/>
    <p:sldId id="512" r:id="rId78"/>
    <p:sldId id="513" r:id="rId79"/>
    <p:sldId id="514" r:id="rId80"/>
    <p:sldId id="511" r:id="rId81"/>
    <p:sldId id="497" r:id="rId82"/>
    <p:sldId id="401" r:id="rId83"/>
    <p:sldId id="498" r:id="rId84"/>
    <p:sldId id="393" r:id="rId85"/>
    <p:sldId id="496" r:id="rId86"/>
    <p:sldId id="399" r:id="rId87"/>
    <p:sldId id="397" r:id="rId88"/>
    <p:sldId id="398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task=recommendation-systems" TargetMode="External"/><Relationship Id="rId2" Type="http://schemas.openxmlformats.org/officeDocument/2006/relationships/hyperlink" Target="https://github.com/RUCAIBox/RecSys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earch?q=recommendation+dataset+in%3Adatas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2.png"/><Relationship Id="rId4" Type="http://schemas.openxmlformats.org/officeDocument/2006/relationships/image" Target="../media/image2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B752-4951-9447-294D-596F741F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AE2-FE09-E5AE-1E7D-684B27B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A96A-9024-9E12-3F11-F5BBB97A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growing list of recommender datasets</a:t>
            </a:r>
          </a:p>
          <a:p>
            <a:r>
              <a:rPr lang="en-US" dirty="0">
                <a:hlinkClick r:id="rId2"/>
              </a:rPr>
              <a:t>GitHub site with links to multiple other sites</a:t>
            </a:r>
            <a:endParaRPr lang="en-US" dirty="0"/>
          </a:p>
          <a:p>
            <a:r>
              <a:rPr lang="en-US" dirty="0">
                <a:hlinkClick r:id="rId3"/>
              </a:rPr>
              <a:t>Page with recommender dataset on Papers with Code</a:t>
            </a:r>
            <a:endParaRPr lang="en-US" dirty="0"/>
          </a:p>
          <a:p>
            <a:r>
              <a:rPr lang="en-US" dirty="0">
                <a:hlinkClick r:id="rId4"/>
              </a:rPr>
              <a:t>List of recommender datasets on Kagel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– Poor sampling of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 effect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</a:t>
            </a:r>
            <a:r>
              <a:rPr lang="en-US" b="1" dirty="0"/>
              <a:t>effect!</a:t>
            </a:r>
            <a:r>
              <a:rPr lang="en-US" dirty="0"/>
              <a:t>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Suffers from </a:t>
            </a:r>
            <a:r>
              <a:rPr lang="en-US" b="1" dirty="0"/>
              <a:t>negative sampling bias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Most user-item entries are blank or missing</a:t>
            </a:r>
          </a:p>
          <a:p>
            <a:r>
              <a:rPr lang="en-US" b="1" dirty="0"/>
              <a:t>Cold start</a:t>
            </a:r>
            <a:r>
              <a:rPr lang="en-US" dirty="0"/>
              <a:t> problem </a:t>
            </a:r>
            <a:endParaRPr lang="en-US" b="1" dirty="0"/>
          </a:p>
          <a:p>
            <a:pPr lvl="1"/>
            <a:r>
              <a:rPr lang="en-US" dirty="0"/>
              <a:t>Blank entries for new user or new item, frequently added </a:t>
            </a:r>
          </a:p>
          <a:p>
            <a:pPr lvl="1"/>
            <a:r>
              <a:rPr lang="en-US" dirty="0"/>
              <a:t>Blank entries for rarely purchased items </a:t>
            </a:r>
          </a:p>
          <a:p>
            <a:r>
              <a:rPr lang="en-US" b="1" dirty="0"/>
              <a:t>Sparse data </a:t>
            </a:r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ratings, only have binary response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usually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Users are unaware of items deep in results lists  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never know why they do not take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existence, </a:t>
            </a:r>
            <a:r>
              <a:rPr lang="en-US" b="1" dirty="0"/>
              <a:t>position bias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endParaRPr lang="en-US" dirty="0"/>
          </a:p>
          <a:p>
            <a:r>
              <a:rPr lang="en-US" b="1" dirty="0"/>
              <a:t>Position bias </a:t>
            </a:r>
            <a:r>
              <a:rPr lang="en-US" dirty="0"/>
              <a:t>provides a model for the prevalence of negative samples in recommendation data</a:t>
            </a:r>
          </a:p>
          <a:p>
            <a:r>
              <a:rPr lang="en-US" dirty="0"/>
              <a:t>Probability of a click depends on the position 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information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Item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 </a:t>
            </a:r>
          </a:p>
          <a:p>
            <a:pPr lvl="1"/>
            <a:r>
              <a:rPr lang="en-US" dirty="0"/>
              <a:t>Linear factor models – our focus for this lesson </a:t>
            </a:r>
          </a:p>
          <a:p>
            <a:pPr lvl="1"/>
            <a:r>
              <a:rPr lang="en-US" dirty="0"/>
              <a:t>Hash sketch tables </a:t>
            </a:r>
          </a:p>
          <a:p>
            <a:pPr lvl="1"/>
            <a:r>
              <a:rPr lang="en-US" dirty="0"/>
              <a:t>Neural embedding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– high dimensional characteristics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r="-348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Finding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3969A-D828-D811-E46C-A0E25589B41A}"/>
              </a:ext>
            </a:extLst>
          </p:cNvPr>
          <p:cNvSpPr txBox="1"/>
          <p:nvPr/>
        </p:nvSpPr>
        <p:spPr>
          <a:xfrm>
            <a:off x="3234144" y="6241159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</a:t>
            </a:r>
            <a:r>
              <a:rPr lang="en-US" b="1" dirty="0"/>
              <a:t>cross validation </a:t>
            </a:r>
            <a:r>
              <a:rPr lang="en-US" dirty="0"/>
              <a:t>to recommender algorithms?</a:t>
            </a:r>
          </a:p>
          <a:p>
            <a:r>
              <a:rPr lang="en-US" dirty="0"/>
              <a:t>Yes! Use </a:t>
            </a:r>
            <a:r>
              <a:rPr lang="en-US" b="1" dirty="0"/>
              <a:t>K-fold CV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Randomly sample data into K-folds (subsets)</a:t>
            </a:r>
          </a:p>
          <a:p>
            <a:pPr lvl="1"/>
            <a:r>
              <a:rPr lang="en-US" dirty="0"/>
              <a:t>Round robin hold back one fold for evaluation and train model on K-1 folds</a:t>
            </a:r>
          </a:p>
          <a:p>
            <a:pPr lvl="1"/>
            <a:r>
              <a:rPr lang="en-US" dirty="0"/>
              <a:t>Base evaluation on mean and variance of K performance metric sets  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</a:t>
            </a:r>
            <a:r>
              <a:rPr lang="en-US" b="1" dirty="0"/>
              <a:t>nested CV</a:t>
            </a:r>
            <a:r>
              <a:rPr lang="en-US" dirty="0"/>
              <a:t>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</a:t>
            </a:r>
            <a:r>
              <a:rPr lang="en-US" b="1" dirty="0"/>
              <a:t>low-dimensional and dense embedding </a:t>
            </a:r>
            <a:r>
              <a:rPr lang="en-US" dirty="0"/>
              <a:t>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decomposition on the utility matrix, A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2F7F-ABF5-263A-4BB0-8995F9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8D2E9-9A8F-C864-8727-670CEB70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Solving For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3337545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 </a:t>
            </a:r>
            <a:r>
              <a:rPr lang="en-US" dirty="0"/>
              <a:t>dominate</a:t>
            </a:r>
            <a:endParaRPr lang="en-US" b="1" dirty="0"/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Batch GD, requiring a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batch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334C-A563-6B65-CE71-E85C9A69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1683F6-6BE9-C141-B4B4-B5A9E0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Latent Factor Models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9458855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Reduce dimensionality </a:t>
            </a:r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Matrix factorization 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r>
              <a:rPr lang="en-US" b="1" dirty="0"/>
              <a:t>Graph-based models </a:t>
            </a:r>
            <a:r>
              <a:rPr lang="en-US" dirty="0"/>
              <a:t>for Collaborative filtering are highly efficient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Advanced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836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838200" y="629254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6238867" y="2028344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D7531E-2601-D2B0-65E5-36ED3162581A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166820"/>
            <a:ext cx="1586572" cy="55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7D445-D8F2-30AB-621C-72E989DCF12A}"/>
              </a:ext>
            </a:extLst>
          </p:cNvPr>
          <p:cNvCxnSpPr>
            <a:cxnSpLocks/>
          </p:cNvCxnSpPr>
          <p:nvPr/>
        </p:nvCxnSpPr>
        <p:spPr>
          <a:xfrm flipH="1" flipV="1">
            <a:off x="3512949" y="3063498"/>
            <a:ext cx="2872353" cy="2040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</a:t>
            </a:r>
            <a:r>
              <a:rPr lang="en-US" sz="2600" dirty="0" err="1"/>
              <a:t>cargorical</a:t>
            </a:r>
            <a:r>
              <a:rPr lang="en-US" sz="2600" dirty="0"/>
              <a:t>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2525486"/>
            <a:ext cx="2903484" cy="56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3091055"/>
            <a:ext cx="127300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(MNS)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MNS adds a uniformly sampled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candidate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sampling weight for 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r="-222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 flipV="1">
            <a:off x="5799350" y="3429000"/>
            <a:ext cx="2391131" cy="48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9F5C8-93A5-96AB-E2F6-1B52A85A71D5}"/>
              </a:ext>
            </a:extLst>
          </p:cNvPr>
          <p:cNvCxnSpPr>
            <a:cxnSpLocks/>
          </p:cNvCxnSpPr>
          <p:nvPr/>
        </p:nvCxnSpPr>
        <p:spPr>
          <a:xfrm flipV="1">
            <a:off x="4826272" y="3833634"/>
            <a:ext cx="3413108" cy="420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reduce dimensionality</a:t>
                </a:r>
              </a:p>
              <a:p>
                <a:pPr lvl="1"/>
                <a:r>
                  <a:rPr lang="en-US" dirty="0"/>
                  <a:t>NN models deal with nonlinear interactions between features </a:t>
                </a:r>
              </a:p>
              <a:p>
                <a:pPr lvl="1"/>
                <a:r>
                  <a:rPr lang="en-US" dirty="0"/>
                  <a:t>Example: text embeddings for reviews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5636</Words>
  <Application>Microsoft Office PowerPoint</Application>
  <PresentationFormat>Widescreen</PresentationFormat>
  <Paragraphs>1759</Paragraphs>
  <Slides>88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Dataset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583</cp:revision>
  <dcterms:created xsi:type="dcterms:W3CDTF">2020-08-19T23:28:02Z</dcterms:created>
  <dcterms:modified xsi:type="dcterms:W3CDTF">2025-03-12T19:19:00Z</dcterms:modified>
</cp:coreProperties>
</file>