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85"/>
  </p:notesMasterIdLst>
  <p:sldIdLst>
    <p:sldId id="275" r:id="rId3"/>
    <p:sldId id="603" r:id="rId4"/>
    <p:sldId id="627" r:id="rId5"/>
    <p:sldId id="605" r:id="rId6"/>
    <p:sldId id="710" r:id="rId7"/>
    <p:sldId id="712" r:id="rId8"/>
    <p:sldId id="705" r:id="rId9"/>
    <p:sldId id="606" r:id="rId10"/>
    <p:sldId id="626" r:id="rId11"/>
    <p:sldId id="639" r:id="rId12"/>
    <p:sldId id="718" r:id="rId13"/>
    <p:sldId id="604" r:id="rId14"/>
    <p:sldId id="672" r:id="rId15"/>
    <p:sldId id="607" r:id="rId16"/>
    <p:sldId id="713" r:id="rId17"/>
    <p:sldId id="619" r:id="rId18"/>
    <p:sldId id="706" r:id="rId19"/>
    <p:sldId id="620" r:id="rId20"/>
    <p:sldId id="621" r:id="rId21"/>
    <p:sldId id="670" r:id="rId22"/>
    <p:sldId id="686" r:id="rId23"/>
    <p:sldId id="622" r:id="rId24"/>
    <p:sldId id="623" r:id="rId25"/>
    <p:sldId id="750" r:id="rId26"/>
    <p:sldId id="667" r:id="rId27"/>
    <p:sldId id="751" r:id="rId28"/>
    <p:sldId id="714" r:id="rId29"/>
    <p:sldId id="637" r:id="rId30"/>
    <p:sldId id="638" r:id="rId31"/>
    <p:sldId id="640" r:id="rId32"/>
    <p:sldId id="630" r:id="rId33"/>
    <p:sldId id="625" r:id="rId34"/>
    <p:sldId id="628" r:id="rId35"/>
    <p:sldId id="629" r:id="rId36"/>
    <p:sldId id="668" r:id="rId37"/>
    <p:sldId id="631" r:id="rId38"/>
    <p:sldId id="722" r:id="rId39"/>
    <p:sldId id="723" r:id="rId40"/>
    <p:sldId id="724" r:id="rId41"/>
    <p:sldId id="725" r:id="rId42"/>
    <p:sldId id="726" r:id="rId43"/>
    <p:sldId id="728" r:id="rId44"/>
    <p:sldId id="721" r:id="rId45"/>
    <p:sldId id="644" r:id="rId46"/>
    <p:sldId id="689" r:id="rId47"/>
    <p:sldId id="715" r:id="rId48"/>
    <p:sldId id="719" r:id="rId49"/>
    <p:sldId id="688" r:id="rId50"/>
    <p:sldId id="645" r:id="rId51"/>
    <p:sldId id="707" r:id="rId52"/>
    <p:sldId id="708" r:id="rId53"/>
    <p:sldId id="709" r:id="rId54"/>
    <p:sldId id="736" r:id="rId55"/>
    <p:sldId id="633" r:id="rId56"/>
    <p:sldId id="687" r:id="rId57"/>
    <p:sldId id="659" r:id="rId58"/>
    <p:sldId id="729" r:id="rId59"/>
    <p:sldId id="684" r:id="rId60"/>
    <p:sldId id="685" r:id="rId61"/>
    <p:sldId id="731" r:id="rId62"/>
    <p:sldId id="720" r:id="rId63"/>
    <p:sldId id="732" r:id="rId64"/>
    <p:sldId id="733" r:id="rId65"/>
    <p:sldId id="739" r:id="rId66"/>
    <p:sldId id="735" r:id="rId67"/>
    <p:sldId id="737" r:id="rId68"/>
    <p:sldId id="743" r:id="rId69"/>
    <p:sldId id="744" r:id="rId70"/>
    <p:sldId id="745" r:id="rId71"/>
    <p:sldId id="740" r:id="rId72"/>
    <p:sldId id="738" r:id="rId73"/>
    <p:sldId id="746" r:id="rId74"/>
    <p:sldId id="748" r:id="rId75"/>
    <p:sldId id="747" r:id="rId76"/>
    <p:sldId id="749" r:id="rId77"/>
    <p:sldId id="741" r:id="rId78"/>
    <p:sldId id="742" r:id="rId79"/>
    <p:sldId id="734" r:id="rId80"/>
    <p:sldId id="662" r:id="rId81"/>
    <p:sldId id="663" r:id="rId82"/>
    <p:sldId id="665" r:id="rId83"/>
    <p:sldId id="669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5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9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82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85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6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5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112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02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4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63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88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57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40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95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51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283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61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142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12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002/9780470316801.ch2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esearchgate.net/publication/344429258_An_overview_of_partitioning_algorithms_in_clustering_techniques" TargetMode="External"/><Relationship Id="rId5" Type="http://schemas.openxmlformats.org/officeDocument/2006/relationships/hyperlink" Target="https://www.researchgate.net/publication/328303362_Faster_k-Medoids_Clustering_Improving_the_PAM_CLARA_and_CLARANS_Algorithms" TargetMode="External"/><Relationship Id="rId4" Type="http://schemas.openxmlformats.org/officeDocument/2006/relationships/hyperlink" Target="http://www.cs.ecu.edu/dingq/CSCI6905/readings/CLARANS.pdf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-extra.readthedocs.io/en/stable/index.html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yclustering.github.io/docs/0.10.1/html/index.html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37" y="983276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581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</a:t>
            </a:r>
            <a:r>
              <a:rPr lang="en-US" sz="1100"/>
              <a:t>, 2024, 2025,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Many classes of models 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compactness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affinity</a:t>
            </a:r>
            <a:r>
              <a:rPr lang="en-US" dirty="0">
                <a:latin typeface="+mn-lt"/>
              </a:rPr>
              <a:t> between points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Relationships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Multiple variables with </a:t>
            </a:r>
            <a:r>
              <a:rPr lang="en-US" dirty="0">
                <a:latin typeface="+mn-lt"/>
              </a:rPr>
              <a:t>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inherently </a:t>
            </a:r>
            <a:r>
              <a:rPr lang="en-US" sz="2800" b="1" dirty="0">
                <a:latin typeface="+mn-lt"/>
              </a:rPr>
              <a:t>multivariate</a:t>
            </a:r>
            <a:r>
              <a:rPr lang="en-US" sz="2800" dirty="0">
                <a:latin typeface="+mn-lt"/>
              </a:rPr>
              <a:t>    </a:t>
            </a:r>
          </a:p>
          <a:p>
            <a:pPr lvl="1"/>
            <a:r>
              <a:rPr lang="en-US" sz="2800" dirty="0">
                <a:latin typeface="+mn-lt"/>
              </a:rPr>
              <a:t>Distance is a </a:t>
            </a:r>
            <a:r>
              <a:rPr lang="en-US" sz="2800" b="1" dirty="0">
                <a:latin typeface="+mn-lt"/>
              </a:rPr>
              <a:t>scalar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earliest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</a:p>
          <a:p>
            <a:pPr lvl="1"/>
            <a:r>
              <a:rPr lang="en-US" dirty="0">
                <a:latin typeface="+mn-lt"/>
              </a:rPr>
              <a:t>Most compact is considered best</a:t>
            </a:r>
          </a:p>
          <a:p>
            <a:pPr lvl="1"/>
            <a:r>
              <a:rPr lang="en-US" dirty="0">
                <a:latin typeface="+mn-lt"/>
              </a:rPr>
              <a:t>K is a chosen hyperparameter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Where, </a:t>
                </a:r>
                <a:r>
                  <a:rPr lang="en-US" sz="2000" b="1" dirty="0">
                    <a:latin typeface="+mn-lt"/>
                  </a:rPr>
                  <a:t>squared distance </a:t>
                </a:r>
                <a:r>
                  <a:rPr lang="en-US" sz="2000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+mn-lt"/>
                  </a:rPr>
                  <a:t>, of cluster </a:t>
                </a:r>
                <a:r>
                  <a:rPr lang="en-US" sz="2000" i="1" dirty="0">
                    <a:latin typeface="+mn-lt"/>
                  </a:rPr>
                  <a:t>i</a:t>
                </a:r>
                <a:r>
                  <a:rPr lang="en-US" sz="2000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is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Training, evaluation and test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relationships in the data</a:t>
            </a:r>
          </a:p>
          <a:p>
            <a:pPr lvl="1"/>
            <a:r>
              <a:rPr lang="en-US" dirty="0">
                <a:latin typeface="+mn-lt"/>
              </a:rPr>
              <a:t>Is there any 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K-Means clustering </a:t>
                </a:r>
              </a:p>
              <a:p>
                <a:r>
                  <a:rPr lang="en-US" dirty="0">
                    <a:latin typeface="+mn-lt"/>
                  </a:rPr>
                  <a:t>K must be determined empirically </a:t>
                </a:r>
              </a:p>
              <a:p>
                <a:r>
                  <a:rPr lang="en-US" dirty="0">
                    <a:latin typeface="+mn-lt"/>
                  </a:rPr>
                  <a:t>K-means clustering creates a flat cluster structure</a:t>
                </a:r>
              </a:p>
              <a:p>
                <a:r>
                  <a:rPr lang="en-US" dirty="0">
                    <a:latin typeface="+mn-lt"/>
                  </a:rPr>
                  <a:t>Search for nearest centroid in Euclidean space means K-means algorithm is most effective for low-dimensional data,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Using sum of square distance allows only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  <a:p>
                <a:r>
                  <a:rPr lang="en-US" dirty="0">
                    <a:latin typeface="+mn-lt"/>
                  </a:rPr>
                  <a:t>Random starts give non-deterministic outcomes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456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</a:t>
            </a:r>
            <a:r>
              <a:rPr lang="en-US" b="1" dirty="0">
                <a:latin typeface="+mn-lt"/>
              </a:rPr>
              <a:t>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" y="819010"/>
            <a:ext cx="6999042" cy="52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Computational complexity of the 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observations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dimensions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Initialize cluster assignments,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to make assignments for each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we can improve by using KD-tree search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assuming uniformly distributed observations,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Repeated steps 3 and 4 until convergence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iterations the complexity is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memory required to store lists of centroids and cluster assignments in addition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for observations  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005" t="-1604" b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0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pPr lvl="1"/>
            <a:r>
              <a:rPr lang="en-US" sz="2800" dirty="0">
                <a:latin typeface="+mn-lt"/>
              </a:rPr>
              <a:t>Only useful </a:t>
            </a:r>
            <a:r>
              <a:rPr lang="en-US" sz="2800" b="1" dirty="0">
                <a:latin typeface="+mn-lt"/>
              </a:rPr>
              <a:t>for Euclidean space!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Does not depend on Euclidian space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 – Only for </a:t>
            </a:r>
            <a:r>
              <a:rPr lang="en-US" sz="2800" b="1" dirty="0">
                <a:latin typeface="+mn-lt"/>
              </a:rPr>
              <a:t>Euclidean space!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 in a Euclidean space!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relationships in data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b="1" dirty="0">
                    <a:latin typeface="+mn-lt"/>
                  </a:rPr>
                  <a:t>Within cluster sum of squares </a:t>
                </a:r>
                <a:r>
                  <a:rPr lang="en-US" dirty="0">
                    <a:latin typeface="+mn-lt"/>
                  </a:rPr>
                  <a:t>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 for small number of samples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only valid for convex clusters in Euclidean spaces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Knee in WCSS and BCSS – not very reliable!</a:t>
            </a:r>
          </a:p>
          <a:p>
            <a:r>
              <a:rPr lang="en-US" dirty="0">
                <a:latin typeface="+mn-lt"/>
              </a:rPr>
              <a:t>Max of silhouette coefficient</a:t>
            </a:r>
          </a:p>
          <a:p>
            <a:r>
              <a:rPr lang="en-US" dirty="0">
                <a:latin typeface="+mn-lt"/>
              </a:rPr>
              <a:t>Max of </a:t>
            </a:r>
            <a:r>
              <a:rPr lang="en-US" dirty="0" err="1">
                <a:latin typeface="+mn-lt"/>
              </a:rPr>
              <a:t>Calinski-Harabasz</a:t>
            </a:r>
            <a:r>
              <a:rPr lang="en-US" dirty="0">
                <a:latin typeface="+mn-lt"/>
              </a:rPr>
              <a:t> index</a:t>
            </a:r>
          </a:p>
          <a:p>
            <a:r>
              <a:rPr lang="en-US" dirty="0">
                <a:latin typeface="+mn-lt"/>
              </a:rPr>
              <a:t>There is stochastic variation </a:t>
            </a:r>
          </a:p>
          <a:p>
            <a:pPr lvl="1"/>
            <a:r>
              <a:rPr lang="en-US" dirty="0">
                <a:latin typeface="+mn-lt"/>
              </a:rPr>
              <a:t>Metrics may not agree</a:t>
            </a:r>
          </a:p>
          <a:p>
            <a:pPr lvl="1"/>
            <a:r>
              <a:rPr lang="en-US" dirty="0">
                <a:latin typeface="+mn-lt"/>
              </a:rPr>
              <a:t>May need to try several models 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80"/>
            <a:ext cx="11106203" cy="11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Example: pick k=5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29B9-E501-F26C-3653-E207ACA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1356760"/>
            <a:ext cx="5762844" cy="5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Visualizing Cluster Model Results</a:t>
            </a:r>
          </a:p>
        </p:txBody>
      </p:sp>
    </p:spTree>
    <p:extLst>
      <p:ext uri="{BB962C8B-B14F-4D97-AF65-F5344CB8AC3E}">
        <p14:creationId xmlns:p14="http://schemas.microsoft.com/office/powerpoint/2010/main" val="791741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Visualization of any kind is difficult with high-dimensional data    </a:t>
            </a:r>
          </a:p>
          <a:p>
            <a:pPr lvl="1"/>
            <a:r>
              <a:rPr lang="en-US" dirty="0">
                <a:latin typeface="+mn-lt"/>
              </a:rPr>
              <a:t>Many methods possible </a:t>
            </a:r>
          </a:p>
          <a:p>
            <a:pPr lvl="1"/>
            <a:r>
              <a:rPr lang="en-US" dirty="0">
                <a:latin typeface="+mn-lt"/>
              </a:rPr>
              <a:t>Look for domain specific methods</a:t>
            </a:r>
          </a:p>
          <a:p>
            <a:r>
              <a:rPr lang="en-US" dirty="0">
                <a:latin typeface="+mn-lt"/>
              </a:rPr>
              <a:t>Scatter plot matrices between key variables  </a:t>
            </a:r>
          </a:p>
          <a:p>
            <a:pPr lvl="1"/>
            <a:r>
              <a:rPr lang="en-US" dirty="0">
                <a:latin typeface="+mn-lt"/>
              </a:rPr>
              <a:t>Useful for low-dimensional data</a:t>
            </a:r>
          </a:p>
          <a:p>
            <a:pPr lvl="1"/>
            <a:r>
              <a:rPr lang="en-US" dirty="0">
                <a:latin typeface="+mn-lt"/>
              </a:rPr>
              <a:t>Impossible to see and understand for high-dimensional data  </a:t>
            </a:r>
          </a:p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Similarity search - Recommender models, document search, image search, …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– future lesson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3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C51FA-8D1D-37C1-2AD6-D3B2BA2BDA0B}"/>
              </a:ext>
            </a:extLst>
          </p:cNvPr>
          <p:cNvSpPr txBox="1">
            <a:spLocks/>
          </p:cNvSpPr>
          <p:nvPr/>
        </p:nvSpPr>
        <p:spPr>
          <a:xfrm>
            <a:off x="647647" y="1570167"/>
            <a:ext cx="4306738" cy="501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Side by side violin plots are an excellent tool for this purpose</a:t>
            </a:r>
          </a:p>
          <a:p>
            <a:r>
              <a:rPr lang="en-US" dirty="0">
                <a:latin typeface="+mn-lt"/>
              </a:rPr>
              <a:t>Compare </a:t>
            </a:r>
            <a:r>
              <a:rPr lang="en-US" b="1" dirty="0">
                <a:latin typeface="+mn-lt"/>
              </a:rPr>
              <a:t>kernel density estimates (KDE) </a:t>
            </a:r>
            <a:r>
              <a:rPr lang="en-US" dirty="0">
                <a:latin typeface="+mn-lt"/>
              </a:rPr>
              <a:t>of variables by cluster assignment </a:t>
            </a:r>
          </a:p>
          <a:p>
            <a:r>
              <a:rPr lang="en-US" dirty="0">
                <a:latin typeface="+mn-lt"/>
              </a:rPr>
              <a:t>Includes box plot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5A5F-7958-3CDA-2B05-85AFFF37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1427034"/>
            <a:ext cx="5068203" cy="3612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41622-E679-6608-2959-7C55CE36E4A5}"/>
              </a:ext>
            </a:extLst>
          </p:cNvPr>
          <p:cNvSpPr txBox="1">
            <a:spLocks/>
          </p:cNvSpPr>
          <p:nvPr/>
        </p:nvSpPr>
        <p:spPr>
          <a:xfrm>
            <a:off x="5033910" y="4947660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Mirrored KDE with normalized areas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8EB0-7786-B7BE-DE52-B89D4F2A54D1}"/>
              </a:ext>
            </a:extLst>
          </p:cNvPr>
          <p:cNvSpPr txBox="1">
            <a:spLocks/>
          </p:cNvSpPr>
          <p:nvPr/>
        </p:nvSpPr>
        <p:spPr>
          <a:xfrm>
            <a:off x="10163942" y="5055352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Box plot showing median and quartiles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C037-1F15-0C43-1A3F-8919CC45D8BF}"/>
              </a:ext>
            </a:extLst>
          </p:cNvPr>
          <p:cNvCxnSpPr/>
          <p:nvPr/>
        </p:nvCxnSpPr>
        <p:spPr>
          <a:xfrm flipV="1">
            <a:off x="5967413" y="3938588"/>
            <a:ext cx="261937" cy="100907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D4A7A-2022-E0FA-771F-A55EAF2CC84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716036" y="3236422"/>
            <a:ext cx="1383764" cy="1818930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Display a </a:t>
            </a:r>
            <a:r>
              <a:rPr lang="en-US" b="1" dirty="0">
                <a:latin typeface="+mn-lt"/>
              </a:rPr>
              <a:t>low-dimensional manifold projection</a:t>
            </a:r>
            <a:r>
              <a:rPr lang="en-US" dirty="0">
                <a:latin typeface="+mn-lt"/>
              </a:rPr>
              <a:t> of the high-dimensional cluster assignments </a:t>
            </a:r>
          </a:p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manifold is a low-dimensional surface in a high-dimensional space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pPr lvl="1"/>
            <a:r>
              <a:rPr lang="en-US" dirty="0">
                <a:latin typeface="+mn-lt"/>
              </a:rPr>
              <a:t>Finds the best low-dimensional projection of a high-dimensional space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distances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marginal probability distributions  </a:t>
            </a:r>
          </a:p>
          <a:p>
            <a:pPr lvl="1"/>
            <a:r>
              <a:rPr lang="en-US" dirty="0">
                <a:latin typeface="+mn-lt"/>
              </a:rPr>
              <a:t>Defined for </a:t>
            </a:r>
            <a:r>
              <a:rPr lang="en-US" b="1" dirty="0">
                <a:latin typeface="+mn-lt"/>
              </a:rPr>
              <a:t>most distance measures   </a:t>
            </a:r>
          </a:p>
          <a:p>
            <a:r>
              <a:rPr lang="en-US" dirty="0">
                <a:latin typeface="+mn-lt"/>
              </a:rPr>
              <a:t>We will explore manifold learning further in a subsequent lesson</a:t>
            </a:r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2" y="1870601"/>
            <a:ext cx="4420469" cy="4901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r>
              <a:rPr lang="en-US" dirty="0">
                <a:latin typeface="+mn-lt"/>
              </a:rPr>
              <a:t>UMAP can project cluster assignments on a 2-dimensional space </a:t>
            </a:r>
          </a:p>
          <a:p>
            <a:r>
              <a:rPr lang="en-US" dirty="0">
                <a:latin typeface="+mn-lt"/>
              </a:rPr>
              <a:t>Aids in visualization of cluster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90DF6-9C79-892F-0265-1706CE8D8A41}"/>
              </a:ext>
            </a:extLst>
          </p:cNvPr>
          <p:cNvSpPr txBox="1">
            <a:spLocks/>
          </p:cNvSpPr>
          <p:nvPr/>
        </p:nvSpPr>
        <p:spPr>
          <a:xfrm>
            <a:off x="752421" y="896079"/>
            <a:ext cx="11106203" cy="53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How can we visualize the results of a cluster model?</a:t>
            </a:r>
          </a:p>
          <a:p>
            <a:pPr lvl="1"/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DAE4F-2C3D-C6B4-F75D-75AAC788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1570167"/>
            <a:ext cx="6547762" cy="43077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2F2051-6A46-90E7-EDB2-B05CDC78514E}"/>
              </a:ext>
            </a:extLst>
          </p:cNvPr>
          <p:cNvSpPr txBox="1">
            <a:spLocks/>
          </p:cNvSpPr>
          <p:nvPr/>
        </p:nvSpPr>
        <p:spPr>
          <a:xfrm>
            <a:off x="5434149" y="5961921"/>
            <a:ext cx="6424475" cy="67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2-dimensional projection of cluster assignments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Mini-batch k-means</a:t>
            </a:r>
          </a:p>
        </p:txBody>
      </p:sp>
    </p:spTree>
    <p:extLst>
      <p:ext uri="{BB962C8B-B14F-4D97-AF65-F5344CB8AC3E}">
        <p14:creationId xmlns:p14="http://schemas.microsoft.com/office/powerpoint/2010/main" val="3945728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well-separated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and well-separated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Cluster assignments made using </a:t>
            </a:r>
            <a:r>
              <a:rPr lang="en-US" b="1" dirty="0">
                <a:latin typeface="+mn-lt"/>
              </a:rPr>
              <a:t>linkage function</a:t>
            </a:r>
          </a:p>
          <a:p>
            <a:pPr lvl="1"/>
            <a:r>
              <a:rPr lang="en-US" dirty="0">
                <a:latin typeface="+mn-lt"/>
              </a:rPr>
              <a:t>Can use </a:t>
            </a:r>
            <a:r>
              <a:rPr lang="en-US" b="1" dirty="0">
                <a:latin typeface="+mn-lt"/>
              </a:rPr>
              <a:t>any distance metric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at top with all samples</a:t>
            </a:r>
          </a:p>
          <a:p>
            <a:pPr lvl="1"/>
            <a:r>
              <a:rPr lang="en-US" dirty="0">
                <a:latin typeface="+mn-lt"/>
              </a:rPr>
              <a:t>Single sample clusters at the bottom –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Hierarchical clustering method work for </a:t>
            </a:r>
            <a:r>
              <a:rPr lang="en-US" b="1" dirty="0">
                <a:latin typeface="+mn-lt"/>
              </a:rPr>
              <a:t>most any distance metric!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binary splits on nodes </a:t>
            </a:r>
          </a:p>
          <a:p>
            <a:r>
              <a:rPr lang="en-US" dirty="0">
                <a:latin typeface="+mn-lt"/>
              </a:rPr>
              <a:t>Edge length (weight) is distance between nodes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Overview, Unsupervised </a:t>
            </a:r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 models are a form of </a:t>
            </a:r>
            <a:r>
              <a:rPr lang="en-US" b="1" dirty="0">
                <a:latin typeface="+mn-lt"/>
              </a:rPr>
              <a:t>similarity search  </a:t>
            </a: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related or similar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</a:t>
            </a:r>
            <a:r>
              <a:rPr lang="en-US" b="1" dirty="0">
                <a:latin typeface="+mn-lt"/>
              </a:rPr>
              <a:t>embeddings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</a:t>
                </a:r>
                <a:r>
                  <a:rPr lang="en-US" b="1" dirty="0">
                    <a:latin typeface="+mn-lt"/>
                  </a:rPr>
                  <a:t>minimum distance </a:t>
                </a:r>
                <a:r>
                  <a:rPr lang="en-US" dirty="0">
                    <a:latin typeface="+mn-lt"/>
                  </a:rPr>
                  <a:t>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</a:t>
                </a:r>
                <a:r>
                  <a:rPr lang="en-US" b="1" dirty="0">
                    <a:latin typeface="+mn-lt"/>
                  </a:rPr>
                  <a:t>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</a:t>
                </a:r>
                <a:r>
                  <a:rPr lang="en-US" b="1" dirty="0">
                    <a:latin typeface="+mn-lt"/>
                  </a:rPr>
                  <a:t>maximum distance </a:t>
                </a:r>
                <a:r>
                  <a:rPr lang="en-US" dirty="0">
                    <a:latin typeface="+mn-lt"/>
                  </a:rPr>
                  <a:t>between members to link values within a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</a:t>
                </a:r>
                <a:r>
                  <a:rPr lang="en-US" b="1" dirty="0">
                    <a:latin typeface="+mn-lt"/>
                  </a:rPr>
                  <a:t>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</a:t>
                </a:r>
                <a:r>
                  <a:rPr lang="en-US" b="1" dirty="0">
                    <a:latin typeface="+mn-lt"/>
                  </a:rPr>
                  <a:t>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</a:t>
                </a:r>
                <a:r>
                  <a:rPr lang="en-US" b="1" dirty="0">
                    <a:latin typeface="+mn-lt"/>
                  </a:rPr>
                  <a:t>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Ward’s method </a:t>
                </a:r>
                <a:r>
                  <a:rPr lang="en-US" dirty="0">
                    <a:latin typeface="+mn-lt"/>
                  </a:rPr>
                  <a:t>forms links to minimize </a:t>
                </a:r>
                <a:r>
                  <a:rPr lang="en-US" b="1" dirty="0">
                    <a:latin typeface="+mn-lt"/>
                  </a:rPr>
                  <a:t>within cluster sum of squares (WCSS)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Only defined for Euclidian space!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Evaluating Non-Euclidean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34576032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in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clusteroid</a:t>
                </a:r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medoid</a:t>
                </a: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defined!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</a:t>
                </a:r>
              </a:p>
              <a:p>
                <a:r>
                  <a:rPr lang="en-US" dirty="0">
                    <a:latin typeface="+mn-lt"/>
                  </a:rPr>
                  <a:t>Can use the linkage metric for hierarchical models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Defined for any distance measure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But is not an independent evaluation!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 is defined for any metric </a:t>
                </a:r>
                <a:r>
                  <a:rPr lang="en-US" dirty="0">
                    <a:latin typeface="+mn-lt"/>
                  </a:rPr>
                  <a:t>and is suitable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measure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2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b="1" dirty="0">
                    <a:latin typeface="+mn-lt"/>
                  </a:rPr>
                  <a:t>Silhouette coefficient</a:t>
                </a:r>
                <a:r>
                  <a:rPr lang="en-US" dirty="0">
                    <a:latin typeface="+mn-lt"/>
                  </a:rPr>
                  <a:t> is the normalized difference between average within and between cluster distances</a:t>
                </a:r>
              </a:p>
              <a:p>
                <a:r>
                  <a:rPr lang="en-US" dirty="0">
                    <a:latin typeface="+mn-lt"/>
                  </a:rPr>
                  <a:t>Example, use 12 or 13 clusters?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  <a:blipFill>
                <a:blip r:embed="rId3"/>
                <a:stretch>
                  <a:fillRect l="-1111" t="-39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2D8E68-5A0D-A4B2-EF18-B6443421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22" y="3386356"/>
            <a:ext cx="7549811" cy="3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K-</a:t>
            </a:r>
            <a:r>
              <a:rPr lang="en-US" sz="4400" dirty="0" err="1"/>
              <a:t>Mediods</a:t>
            </a:r>
            <a:r>
              <a:rPr lang="en-US" sz="4400" dirty="0"/>
              <a:t> and CLARA</a:t>
            </a:r>
          </a:p>
        </p:txBody>
      </p:sp>
    </p:spTree>
    <p:extLst>
      <p:ext uri="{BB962C8B-B14F-4D97-AF65-F5344CB8AC3E}">
        <p14:creationId xmlns:p14="http://schemas.microsoft.com/office/powerpoint/2010/main" val="26272700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Agglomerative clustering has computational efficiency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and memory of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Algorithm is sequential </a:t>
                </a:r>
              </a:p>
              <a:p>
                <a:pPr lvl="1"/>
                <a:r>
                  <a:rPr lang="en-US" dirty="0">
                    <a:latin typeface="+mn-lt"/>
                  </a:rPr>
                  <a:t>Agglomerative clustering is not suitable for large scale data mining</a:t>
                </a:r>
              </a:p>
              <a:p>
                <a:r>
                  <a:rPr lang="en-US" dirty="0">
                    <a:latin typeface="+mn-lt"/>
                  </a:rPr>
                  <a:t>K-medoid uses observations or medoids as cluster centers</a:t>
                </a:r>
              </a:p>
              <a:p>
                <a:pPr lvl="1"/>
                <a:r>
                  <a:rPr lang="en-US" dirty="0">
                    <a:latin typeface="+mn-lt"/>
                  </a:rPr>
                  <a:t>No sum of squares</a:t>
                </a:r>
              </a:p>
              <a:p>
                <a:pPr lvl="1"/>
                <a:r>
                  <a:rPr lang="en-US" dirty="0">
                    <a:latin typeface="+mn-lt"/>
                  </a:rPr>
                  <a:t>Works for any distance metric </a:t>
                </a:r>
              </a:p>
              <a:p>
                <a:r>
                  <a:rPr lang="en-US" dirty="0">
                    <a:latin typeface="+mn-lt"/>
                  </a:rPr>
                  <a:t>K-medoids produces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  <a:p>
                <a:r>
                  <a:rPr lang="en-US" dirty="0">
                    <a:latin typeface="+mn-lt"/>
                  </a:rPr>
                  <a:t>K-</a:t>
                </a:r>
                <a:r>
                  <a:rPr lang="en-US" dirty="0" err="1">
                    <a:latin typeface="+mn-lt"/>
                  </a:rPr>
                  <a:t>mediods</a:t>
                </a:r>
                <a:r>
                  <a:rPr lang="en-US" dirty="0">
                    <a:latin typeface="+mn-lt"/>
                  </a:rPr>
                  <a:t> produces </a:t>
                </a:r>
                <a:r>
                  <a:rPr lang="en-US" b="1" dirty="0">
                    <a:latin typeface="+mn-lt"/>
                  </a:rPr>
                  <a:t>flat cluster models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8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Each cluster has a </a:t>
                </a:r>
                <a:r>
                  <a:rPr lang="en-US" b="1" dirty="0">
                    <a:latin typeface="+mn-lt"/>
                  </a:rPr>
                  <a:t>medoid</a:t>
                </a:r>
                <a:r>
                  <a:rPr lang="en-US" dirty="0">
                    <a:latin typeface="+mn-lt"/>
                  </a:rPr>
                  <a:t>, the observation nearest the ‘center’</a:t>
                </a:r>
              </a:p>
              <a:p>
                <a:r>
                  <a:rPr lang="en-US" dirty="0">
                    <a:latin typeface="+mn-lt"/>
                  </a:rPr>
                  <a:t>Distance for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can be measured in any 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a set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medoids,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:r>
                  <a:rPr lang="en-US" b="1" dirty="0">
                    <a:latin typeface="+mn-lt"/>
                  </a:rPr>
                  <a:t>total deviation (TD)</a:t>
                </a:r>
                <a:r>
                  <a:rPr lang="en-US" dirty="0">
                    <a:latin typeface="+mn-lt"/>
                  </a:rPr>
                  <a:t> measures the compactness of the clusters: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Goal is to assign each observation to a cluster so that TD is minimized for the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variations of the k-medoids have been developed  </a:t>
            </a:r>
          </a:p>
          <a:p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k-medoid algorithm</a:t>
            </a:r>
          </a:p>
          <a:p>
            <a:r>
              <a:rPr lang="en-US" dirty="0">
                <a:latin typeface="+mn-lt"/>
              </a:rPr>
              <a:t>PAM algorithm has two steps:     </a:t>
            </a:r>
          </a:p>
          <a:p>
            <a:pPr lvl="1"/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lvl="1"/>
            <a:r>
              <a:rPr lang="en-US" b="1" dirty="0">
                <a:latin typeface="+mn-lt"/>
              </a:rPr>
              <a:t>Swap step </a:t>
            </a:r>
            <a:r>
              <a:rPr lang="en-US" dirty="0">
                <a:latin typeface="+mn-lt"/>
              </a:rPr>
              <a:t>improves cluster assignments    </a:t>
            </a:r>
          </a:p>
        </p:txBody>
      </p:sp>
    </p:spTree>
    <p:extLst>
      <p:ext uri="{BB962C8B-B14F-4D97-AF65-F5344CB8AC3E}">
        <p14:creationId xmlns:p14="http://schemas.microsoft.com/office/powerpoint/2010/main" val="21291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k-medoid algorithm</a:t>
            </a:r>
          </a:p>
          <a:p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marL="0" indent="0">
              <a:buNone/>
            </a:pPr>
            <a:endParaRPr lang="en-US" sz="800" dirty="0">
              <a:latin typeface="+mn-lt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first medoid by greedy algorithm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Find a medoid observation with minimum total deviation (TD)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m1 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remaining medoids by greedy partitioning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j in range(2,k):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find observation that partitions the observations with minimum TD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800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Build is a greedy algorithm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Once an observation is assigned as a medoid the assignment is fixed  </a:t>
            </a:r>
          </a:p>
          <a:p>
            <a:r>
              <a:rPr lang="en-US" dirty="0">
                <a:latin typeface="+mn-lt"/>
              </a:rPr>
              <a:t>Build algorithm empirically superior to random starts for k-medoids</a:t>
            </a:r>
          </a:p>
        </p:txBody>
      </p:sp>
    </p:spTree>
    <p:extLst>
      <p:ext uri="{BB962C8B-B14F-4D97-AF65-F5344CB8AC3E}">
        <p14:creationId xmlns:p14="http://schemas.microsoft.com/office/powerpoint/2010/main" val="26803933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The swap step is complicated since changing medoids results in reassignment of at least some observations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Only keep swap if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reduced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Use the following notation: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change in the </a:t>
                </a:r>
                <a:r>
                  <a:rPr lang="en-US" i="1" dirty="0">
                    <a:latin typeface="+mn-lt"/>
                    <a:cs typeface="Courier New" panose="02070309020205020404" pitchFamily="49" charset="0"/>
                  </a:rPr>
                  <a:t>TD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for a change in assignment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another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medoid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are currently assigned to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next nearest </a:t>
                </a:r>
                <a:r>
                  <a:rPr lang="en-US" sz="2000" dirty="0">
                    <a:latin typeface="+mn-lt"/>
                    <a:cs typeface="Courier New" panose="02070309020205020404" pitchFamily="49" charset="0"/>
                  </a:rPr>
                  <a:t>medoid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 swap candidate for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.,.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distance measure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849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1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the swap increases total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2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can be positive or negative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8794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3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remains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4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1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relationships or structure between variables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</a:t>
            </a:r>
            <a:r>
              <a:rPr lang="en-US" dirty="0">
                <a:latin typeface="+mn-lt"/>
              </a:rPr>
              <a:t> between cases</a:t>
            </a:r>
          </a:p>
          <a:p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similarity</a:t>
            </a:r>
          </a:p>
          <a:p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Swap step </a:t>
                </a:r>
                <a:r>
                  <a:rPr lang="en-US" dirty="0">
                    <a:latin typeface="+mn-lt"/>
                  </a:rPr>
                  <a:t>attempts to find a better set of medoids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threshold,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large_number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its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TD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its &lt;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or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threshold: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xi not in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swap xi,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candidate swap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(xi,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if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# The swap step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xi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update_cluster_assignments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TD = TD +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its+=1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cluster_assignments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TD,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	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sz="1200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Swap is a greedy algorithm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Once an observation is assigned as a medoid the assignment is fixed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Large improvement in computational efficiency by caching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𝑇𝐷𝑠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1909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PAM is not a scalable algorithm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</a:t>
                </a:r>
                <a:r>
                  <a:rPr lang="en-US" sz="2400" dirty="0">
                    <a:latin typeface="+mn-lt"/>
                  </a:rPr>
                  <a:t>Where: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iterations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clusters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observations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How can we scale k-medoids method?   </a:t>
                </a:r>
              </a:p>
              <a:p>
                <a:pPr lvl="1"/>
                <a:r>
                  <a:rPr lang="en-US" dirty="0">
                    <a:latin typeface="+mn-lt"/>
                  </a:rPr>
                  <a:t>Find swaps using a subsample of the observations – CLARA algorithm   </a:t>
                </a:r>
              </a:p>
              <a:p>
                <a:pPr lvl="1"/>
                <a:r>
                  <a:rPr lang="en-US" dirty="0">
                    <a:latin typeface="+mn-lt"/>
                  </a:rPr>
                  <a:t>Randomly sample nearest neighbors on a graph of medoids – CLARANS algorithm      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 algorithm     </a:t>
                </a:r>
              </a:p>
              <a:p>
                <a:r>
                  <a:rPr lang="en-US" dirty="0">
                    <a:latin typeface="+mn-lt"/>
                  </a:rPr>
                  <a:t>CLARA finds swap candidates using a random subsample of observations   </a:t>
                </a:r>
              </a:p>
              <a:p>
                <a:pPr lvl="1"/>
                <a:r>
                  <a:rPr lang="en-US" dirty="0">
                    <a:latin typeface="+mn-lt"/>
                  </a:rPr>
                  <a:t>Bernoulli sample with default size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swap is computed on the subsample  </a:t>
                </a:r>
              </a:p>
              <a:p>
                <a:pPr lvl="1"/>
                <a:r>
                  <a:rPr lang="en-US" dirty="0">
                    <a:latin typeface="+mn-lt"/>
                  </a:rPr>
                  <a:t>Swap algorithm same as PAM</a:t>
                </a:r>
              </a:p>
              <a:p>
                <a:r>
                  <a:rPr lang="en-US" dirty="0">
                    <a:latin typeface="+mn-lt"/>
                  </a:rPr>
                  <a:t>Uncertainty of each swap step is greater than PAM  </a:t>
                </a:r>
              </a:p>
              <a:p>
                <a:pPr lvl="1"/>
                <a:r>
                  <a:rPr lang="en-US" dirty="0">
                    <a:latin typeface="+mn-lt"/>
                  </a:rPr>
                  <a:t>Stochastic estimate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Requires more, very fast, steps    </a:t>
                </a:r>
              </a:p>
              <a:p>
                <a:r>
                  <a:rPr lang="en-US" dirty="0">
                    <a:latin typeface="+mn-lt"/>
                  </a:rPr>
                  <a:t>Efficiency: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Scalable for small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large </a:t>
                </a:r>
                <a:r>
                  <a:rPr lang="en-US" i="1" dirty="0">
                    <a:latin typeface="+mn-lt"/>
                  </a:rPr>
                  <a:t>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40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r>
                  <a:rPr lang="en-US" dirty="0">
                    <a:latin typeface="+mn-lt"/>
                  </a:rPr>
                  <a:t>CLARANS randomly samples from a nearest neighbor graph of medoid sets </a:t>
                </a:r>
              </a:p>
              <a:p>
                <a:r>
                  <a:rPr lang="en-US" dirty="0">
                    <a:latin typeface="+mn-lt"/>
                  </a:rPr>
                  <a:t>Each </a:t>
                </a:r>
                <a:r>
                  <a:rPr lang="en-US" b="1" dirty="0">
                    <a:latin typeface="+mn-lt"/>
                  </a:rPr>
                  <a:t>node is a specific set of medoids </a:t>
                </a:r>
                <a:r>
                  <a:rPr lang="en-US" dirty="0">
                    <a:latin typeface="+mn-lt"/>
                  </a:rPr>
                  <a:t>given the observations: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near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:r>
                  <a:rPr lang="en-US" b="1" dirty="0">
                    <a:latin typeface="+mn-lt"/>
                  </a:rPr>
                  <a:t>differs by 1 medoid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one difference between neighbor sets: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𝐽𝑎𝑐𝑎𝑟𝑑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Using a limited number of nearest neighbors, </a:t>
                </a:r>
                <a:r>
                  <a:rPr lang="en-US" i="1" dirty="0" err="1">
                    <a:latin typeface="+mn-lt"/>
                  </a:rPr>
                  <a:t>numlocal</a:t>
                </a:r>
                <a:r>
                  <a:rPr lang="en-US" dirty="0">
                    <a:latin typeface="+mn-lt"/>
                  </a:rPr>
                  <a:t>, limits the complexity of the search.    </a:t>
                </a:r>
              </a:p>
              <a:p>
                <a:r>
                  <a:rPr lang="en-US" dirty="0">
                    <a:latin typeface="+mn-lt"/>
                  </a:rPr>
                  <a:t>Is a greedy search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35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BigNumber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Starting value of global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# random starting point on graph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random sample 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 Starting TD for this iteration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j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while j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random sample neighbor SO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compute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S = SO # Swap if improvement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Update_assignements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## Per PAM algorithm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TD = TD +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j = j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TD &lt;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S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cluster_assignemnts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582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2658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6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CLARA and CLARANS algorithms</a:t>
            </a:r>
            <a:r>
              <a:rPr lang="en-US" b="1" dirty="0">
                <a:latin typeface="+mn-lt"/>
              </a:rPr>
              <a:t>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40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Fairly robust to outliers. Identify with large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042" t="-217037" r="-107864" b="-1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5975" t="-317037" r="-553" b="-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7405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on-going research into scalable K-medoids algorithms </a:t>
            </a:r>
          </a:p>
          <a:p>
            <a:r>
              <a:rPr lang="en-US" dirty="0">
                <a:latin typeface="+mn-lt"/>
              </a:rPr>
              <a:t>The original PAM algorithm was first published as </a:t>
            </a:r>
            <a:r>
              <a:rPr lang="en-US" dirty="0">
                <a:latin typeface="+mn-lt"/>
                <a:hlinkClick r:id="rId3"/>
              </a:rPr>
              <a:t>Chapter 2 of Finding Groups in Data, Kaufmann and </a:t>
            </a:r>
            <a:r>
              <a:rPr lang="en-US" dirty="0" err="1">
                <a:latin typeface="+mn-lt"/>
                <a:hlinkClick r:id="rId3"/>
              </a:rPr>
              <a:t>Rousseeuw</a:t>
            </a:r>
            <a:r>
              <a:rPr lang="en-US" dirty="0">
                <a:latin typeface="+mn-lt"/>
                <a:hlinkClick r:id="rId3"/>
              </a:rPr>
              <a:t>, Wiley, 1990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original CLARANS paper is behind paywalls, for a review of k-medoids methods including </a:t>
            </a:r>
            <a:r>
              <a:rPr lang="en-US" dirty="0">
                <a:latin typeface="+mn-lt"/>
                <a:hlinkClick r:id="rId4"/>
              </a:rPr>
              <a:t>CLARANS: a method for clustering objects for spatial data, Ng and Hue, 2002</a:t>
            </a:r>
            <a:r>
              <a:rPr lang="en-US" dirty="0">
                <a:latin typeface="+mn-lt"/>
              </a:rPr>
              <a:t>      </a:t>
            </a:r>
          </a:p>
          <a:p>
            <a:r>
              <a:rPr lang="en-US" dirty="0">
                <a:latin typeface="+mn-lt"/>
              </a:rPr>
              <a:t>A recently developed algorithm to significantly improve the scalability of  k-medoids algorithm can be found in </a:t>
            </a:r>
            <a:r>
              <a:rPr lang="en-US" dirty="0">
                <a:latin typeface="+mn-lt"/>
                <a:hlinkClick r:id="rId5"/>
              </a:rPr>
              <a:t>Faster k-Medoids Clustering: Improving the PAM, CLARA, and CLARANS Algorithms, Schubert and </a:t>
            </a:r>
            <a:r>
              <a:rPr lang="en-US" dirty="0" err="1">
                <a:latin typeface="+mn-lt"/>
                <a:hlinkClick r:id="rId5"/>
              </a:rPr>
              <a:t>Rousseeuw</a:t>
            </a:r>
            <a:r>
              <a:rPr lang="en-US" dirty="0">
                <a:latin typeface="+mn-lt"/>
                <a:hlinkClick r:id="rId5"/>
              </a:rPr>
              <a:t>, 2019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For a reasonable up to date review and comparison of K-medoids algorithms see </a:t>
            </a:r>
            <a:r>
              <a:rPr lang="en-US" dirty="0">
                <a:latin typeface="+mn-lt"/>
                <a:hlinkClick r:id="rId6"/>
              </a:rPr>
              <a:t>An Overview of Partitioning Algorithms in Clustering Techniques, </a:t>
            </a:r>
            <a:r>
              <a:rPr lang="en-US" dirty="0" err="1">
                <a:latin typeface="+mn-lt"/>
                <a:hlinkClick r:id="rId6"/>
              </a:rPr>
              <a:t>Skaget</a:t>
            </a:r>
            <a:r>
              <a:rPr lang="en-US" dirty="0">
                <a:latin typeface="+mn-lt"/>
                <a:hlinkClick r:id="rId6"/>
              </a:rPr>
              <a:t> and Pandya, 2016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89314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Python API software for K-medoids algorithms </a:t>
            </a:r>
          </a:p>
          <a:p>
            <a:r>
              <a:rPr lang="en-US" dirty="0">
                <a:latin typeface="+mn-lt"/>
              </a:rPr>
              <a:t>The PAM and CLARA algorithms are implemented in </a:t>
            </a:r>
            <a:r>
              <a:rPr lang="en-US" dirty="0">
                <a:latin typeface="+mn-lt"/>
                <a:hlinkClick r:id="rId3"/>
              </a:rPr>
              <a:t>Scikit-Extra</a:t>
            </a:r>
            <a:r>
              <a:rPr lang="en-US" dirty="0">
                <a:latin typeface="+mn-lt"/>
              </a:rPr>
              <a:t> package</a:t>
            </a:r>
          </a:p>
          <a:p>
            <a:pPr lvl="1"/>
            <a:r>
              <a:rPr lang="en-US" dirty="0">
                <a:latin typeface="+mn-lt"/>
              </a:rPr>
              <a:t>Conforms to Scikit standards for API and good documentation   </a:t>
            </a:r>
          </a:p>
          <a:p>
            <a:r>
              <a:rPr lang="en-US" dirty="0">
                <a:latin typeface="+mn-lt"/>
              </a:rPr>
              <a:t>A versions of the PAM algorithm, CLARANS algorithm and several other clustering algorithms and utilities are implemented in the </a:t>
            </a:r>
            <a:r>
              <a:rPr lang="en-US" dirty="0" err="1">
                <a:latin typeface="+mn-lt"/>
                <a:hlinkClick r:id="rId4"/>
              </a:rPr>
              <a:t>Pyclustering</a:t>
            </a:r>
            <a:r>
              <a:rPr lang="en-US" dirty="0">
                <a:latin typeface="+mn-lt"/>
                <a:hlinkClick r:id="rId4"/>
              </a:rPr>
              <a:t> package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Unfortunately, this package has some rough edges and is not well documented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3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921448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Cluster models are a </a:t>
            </a:r>
            <a:r>
              <a:rPr lang="en-US" b="1" dirty="0">
                <a:latin typeface="+mn-lt"/>
              </a:rPr>
              <a:t>form of similarity search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similarity or dissimilarity metrics</a:t>
            </a:r>
          </a:p>
          <a:p>
            <a:pPr lvl="1"/>
            <a:r>
              <a:rPr lang="en-US" sz="2800" dirty="0">
                <a:latin typeface="+mn-lt"/>
              </a:rPr>
              <a:t>Different distance metrics can discover different relationships 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</a:p>
          <a:p>
            <a:pPr lvl="1"/>
            <a:r>
              <a:rPr lang="en-US" sz="2800" dirty="0">
                <a:latin typeface="+mn-lt"/>
              </a:rPr>
              <a:t>Non-Euclidian metrics often required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_+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72727" r="-868" b="-4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47826" r="-97077" b="-54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47826" r="-868" b="-546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similarity (dissimilarity) metrics will give different results</a:t>
            </a:r>
          </a:p>
          <a:p>
            <a:pPr lvl="1"/>
            <a:r>
              <a:rPr lang="en-US" sz="2800" b="1" dirty="0">
                <a:latin typeface="+mn-lt"/>
              </a:rPr>
              <a:t>Similarity metrics often matter more </a:t>
            </a:r>
            <a:r>
              <a:rPr lang="en-US" sz="2800" dirty="0">
                <a:latin typeface="+mn-lt"/>
              </a:rPr>
              <a:t>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b="1" dirty="0">
                <a:latin typeface="+mn-lt"/>
              </a:rPr>
              <a:t>Evaluation</a:t>
            </a:r>
            <a:r>
              <a:rPr lang="en-US" dirty="0">
                <a:latin typeface="+mn-lt"/>
              </a:rPr>
              <a:t>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b="1" dirty="0">
                <a:latin typeface="+mn-lt"/>
              </a:rPr>
              <a:t>No!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29023</TotalTime>
  <Words>5300</Words>
  <Application>Microsoft Office PowerPoint</Application>
  <PresentationFormat>Widescreen</PresentationFormat>
  <Paragraphs>820</Paragraphs>
  <Slides>82</Slides>
  <Notes>71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 Part 1</vt:lpstr>
      <vt:lpstr>Overview, Unsupervised Learning</vt:lpstr>
      <vt:lpstr>Overview, Unsupervised Learning</vt:lpstr>
      <vt:lpstr>Overview, Unsupervised Learning</vt:lpstr>
      <vt:lpstr>Overview,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Visualizing Cluster Model Results</vt:lpstr>
      <vt:lpstr>Visualizing Clustering Model Results</vt:lpstr>
      <vt:lpstr>Visualizing Clustering Model Results</vt:lpstr>
      <vt:lpstr>Visualizing Clustering Model Results</vt:lpstr>
      <vt:lpstr>Visualizing Clustering Model Results</vt:lpstr>
      <vt:lpstr>Mini-batch k-means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Non-Euclidean Cluster Models</vt:lpstr>
      <vt:lpstr>Evaluating Non-Euclidean Clustering</vt:lpstr>
      <vt:lpstr>Evaluating Non-Euclidean Clustering</vt:lpstr>
      <vt:lpstr>Evaluating Non-Euclidean Clustering</vt:lpstr>
      <vt:lpstr>Evaluating Non-Euclidean Clustering</vt:lpstr>
      <vt:lpstr>K-Mediods and CLARA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918</cp:revision>
  <dcterms:created xsi:type="dcterms:W3CDTF">2020-07-25T22:15:22Z</dcterms:created>
  <dcterms:modified xsi:type="dcterms:W3CDTF">2025-03-30T02:12:57Z</dcterms:modified>
</cp:coreProperties>
</file>