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377" r:id="rId36"/>
    <p:sldId id="381" r:id="rId37"/>
    <p:sldId id="390" r:id="rId38"/>
    <p:sldId id="391" r:id="rId39"/>
    <p:sldId id="394" r:id="rId40"/>
    <p:sldId id="393" r:id="rId41"/>
    <p:sldId id="395" r:id="rId42"/>
    <p:sldId id="397" r:id="rId43"/>
    <p:sldId id="396" r:id="rId44"/>
    <p:sldId id="421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26" r:id="rId58"/>
    <p:sldId id="408" r:id="rId59"/>
    <p:sldId id="378" r:id="rId60"/>
    <p:sldId id="379" r:id="rId61"/>
    <p:sldId id="292" r:id="rId62"/>
    <p:sldId id="287" r:id="rId63"/>
    <p:sldId id="288" r:id="rId64"/>
    <p:sldId id="386" r:id="rId65"/>
    <p:sldId id="387" r:id="rId66"/>
    <p:sldId id="388" r:id="rId67"/>
    <p:sldId id="380" r:id="rId68"/>
    <p:sldId id="289" r:id="rId69"/>
    <p:sldId id="290" r:id="rId70"/>
    <p:sldId id="412" r:id="rId71"/>
    <p:sldId id="413" r:id="rId72"/>
    <p:sldId id="414" r:id="rId73"/>
    <p:sldId id="415" r:id="rId74"/>
    <p:sldId id="416" r:id="rId75"/>
    <p:sldId id="417" r:id="rId76"/>
    <p:sldId id="420" r:id="rId77"/>
    <p:sldId id="419" r:id="rId78"/>
    <p:sldId id="422" r:id="rId79"/>
    <p:sldId id="424" r:id="rId80"/>
    <p:sldId id="423" r:id="rId81"/>
    <p:sldId id="425" r:id="rId82"/>
    <p:sldId id="373" r:id="rId83"/>
    <p:sldId id="374" r:id="rId84"/>
    <p:sldId id="376" r:id="rId85"/>
    <p:sldId id="383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5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1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hyperlink" Target="http://redisgate.kr/download/HyperLogLog-in-Practice.pdf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infinite streams will fill any disk array!  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b="1" dirty="0"/>
              <a:t>Delta coding</a:t>
            </a:r>
            <a:r>
              <a:rPr lang="en-US" dirty="0"/>
              <a:t>: Only update when there is substantial change  </a:t>
            </a:r>
          </a:p>
          <a:p>
            <a:pPr lvl="1"/>
            <a:r>
              <a:rPr lang="en-US" b="1" dirty="0"/>
              <a:t>Moving window</a:t>
            </a:r>
            <a:r>
              <a:rPr lang="en-US" dirty="0"/>
              <a:t>: Compute statistic for each window position </a:t>
            </a:r>
          </a:p>
          <a:p>
            <a:pPr lvl="1"/>
            <a:r>
              <a:rPr lang="en-US" b="1" dirty="0"/>
              <a:t>Decay window</a:t>
            </a:r>
            <a:r>
              <a:rPr lang="en-US" dirty="0"/>
              <a:t>: compute statistic down-weighting older event values</a:t>
            </a:r>
          </a:p>
          <a:p>
            <a:pPr lvl="1"/>
            <a:r>
              <a:rPr lang="en-US" b="1" dirty="0"/>
              <a:t>Bloom filter</a:t>
            </a:r>
            <a:r>
              <a:rPr lang="en-US" dirty="0"/>
              <a:t>: uses hash to represent occurrence of events</a:t>
            </a:r>
          </a:p>
          <a:p>
            <a:pPr lvl="1"/>
            <a:r>
              <a:rPr lang="en-US" b="1" dirty="0"/>
              <a:t>Probabilistic sketch algorithms</a:t>
            </a:r>
            <a:r>
              <a:rPr lang="en-US" dirty="0"/>
              <a:t>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</a:t>
            </a:r>
          </a:p>
          <a:p>
            <a:r>
              <a:rPr lang="en-US" dirty="0"/>
              <a:t>We call these </a:t>
            </a:r>
            <a:r>
              <a:rPr lang="en-US" b="1" dirty="0"/>
              <a:t>online analytic algorithms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decay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ID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</a:t>
                </a:r>
                <a:r>
                  <a:rPr lang="en-US" b="1" dirty="0"/>
                  <a:t>Type II Error</a:t>
                </a:r>
                <a:r>
                  <a:rPr lang="en-US" dirty="0"/>
                  <a:t>, false positive?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Memory efficient    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11" grpId="0"/>
      <p:bldP spid="12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" y="1716836"/>
                <a:ext cx="5532120" cy="5009083"/>
              </a:xfrm>
              <a:prstGeom prst="rect">
                <a:avLst/>
              </a:prstGeom>
              <a:blipFill>
                <a:blip r:embed="rId4"/>
                <a:stretch>
                  <a:fillRect l="-2203" t="-2071" r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Merging</a:t>
            </a:r>
            <a:r>
              <a:rPr lang="en-US" dirty="0"/>
              <a:t> and </a:t>
            </a:r>
            <a:r>
              <a:rPr lang="en-US" b="1" dirty="0"/>
              <a:t>resizing</a:t>
            </a:r>
            <a:r>
              <a:rPr lang="en-US" dirty="0"/>
              <a:t> the quotient filter</a:t>
            </a:r>
          </a:p>
          <a:p>
            <a:r>
              <a:rPr lang="en-US" dirty="0"/>
              <a:t>Quotient filters can be merged by adding remainders of one filter to the bins defined by the quotients of another filter </a:t>
            </a:r>
          </a:p>
          <a:p>
            <a:pPr lvl="1"/>
            <a:r>
              <a:rPr lang="en-US" dirty="0"/>
              <a:t>Merging filters allows simple aggregation    </a:t>
            </a:r>
          </a:p>
          <a:p>
            <a:pPr lvl="1"/>
            <a:r>
              <a:rPr lang="en-US" dirty="0"/>
              <a:t>Quotients must have same number of bits, or can resize, so quotients match</a:t>
            </a:r>
          </a:p>
          <a:p>
            <a:pPr lvl="1"/>
            <a:r>
              <a:rPr lang="en-US" dirty="0"/>
              <a:t>Need to ensure table is large enough to prevent quotient (hash) collisions.    </a:t>
            </a:r>
          </a:p>
          <a:p>
            <a:r>
              <a:rPr lang="en-US" dirty="0"/>
              <a:t>Merging filters is useful for aggregation over multiple time periods </a:t>
            </a:r>
          </a:p>
          <a:p>
            <a:r>
              <a:rPr lang="en-US" dirty="0"/>
              <a:t>Can easily double the size of a quotient filter   </a:t>
            </a:r>
          </a:p>
          <a:p>
            <a:pPr lvl="1"/>
            <a:r>
              <a:rPr lang="en-US" dirty="0"/>
              <a:t>Most significant bit of reminder becomes least significant bit of quotient</a:t>
            </a:r>
          </a:p>
          <a:p>
            <a:pPr lvl="1"/>
            <a:r>
              <a:rPr lang="en-US" dirty="0"/>
              <a:t>Adding a bit to the quotient doubles the size of the filter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442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Counts of packets to find suspicious activity in networks </a:t>
            </a:r>
          </a:p>
          <a:p>
            <a:pPr lvl="1"/>
            <a:r>
              <a:rPr lang="en-US" dirty="0"/>
              <a:t>Counts of transactions to find fraudulent activity  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sketch</a:t>
            </a:r>
            <a:r>
              <a:rPr lang="en-US" dirty="0"/>
              <a:t> is a minimal (approximate) representation of a data structure   </a:t>
            </a:r>
          </a:p>
          <a:p>
            <a:r>
              <a:rPr lang="en-US" dirty="0"/>
              <a:t>A full count table needs an entry for every possible event identifier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set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(approximate)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</a:t>
            </a:r>
            <a:r>
              <a:rPr lang="en-US" b="1" dirty="0"/>
              <a:t>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1400" dirty="0"/>
                  <a:t>Note, </a:t>
                </a:r>
                <a:r>
                  <a:rPr lang="en-US" sz="1400" dirty="0" err="1"/>
                  <a:t>Medjedovic</a:t>
                </a:r>
                <a:r>
                  <a:rPr lang="en-US" sz="1400" dirty="0"/>
                  <a:t>, et. al., 2022, appear to have these formulas reversed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1483245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Streams are </a:t>
            </a:r>
            <a:r>
              <a:rPr lang="en-US" b="1" dirty="0"/>
              <a:t>infinite </a:t>
            </a:r>
            <a:r>
              <a:rPr lang="en-US" dirty="0"/>
              <a:t>with unlimited </a:t>
            </a:r>
            <a:r>
              <a:rPr lang="en-US"/>
              <a:t>data volume</a:t>
            </a:r>
            <a:endParaRPr lang="en-US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 dirty="0"/>
              <a:t>more accurate, 2007</a:t>
            </a:r>
          </a:p>
          <a:p>
            <a:pPr marL="0" indent="0">
              <a:buNone/>
            </a:pPr>
            <a:r>
              <a:rPr lang="en-US" sz="1800" dirty="0"/>
              <a:t>For a review of many variations discrete events for large-scale streams see Chapter 5 of </a:t>
            </a:r>
            <a:r>
              <a:rPr lang="en-US" sz="1800" dirty="0">
                <a:hlinkClick r:id="rId4"/>
              </a:rPr>
              <a:t>Algorithms and Structures for Massive Data Sets, </a:t>
            </a:r>
            <a:r>
              <a:rPr lang="en-US" sz="1800" dirty="0" err="1">
                <a:hlinkClick r:id="rId4"/>
              </a:rPr>
              <a:t>Medjodovic</a:t>
            </a:r>
            <a:r>
              <a:rPr lang="en-US" sz="1800" dirty="0">
                <a:hlinkClick r:id="rId4"/>
              </a:rPr>
              <a:t>, et al., 2022, Manning</a:t>
            </a:r>
            <a:r>
              <a:rPr lang="en-US" sz="1800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0, so add 1 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these </a:t>
                </a:r>
                <a:r>
                  <a:rPr lang="en-US" dirty="0" err="1"/>
                  <a:t>hashs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=5.2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=1/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Idea;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Solution;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to address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buckets,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≥16=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 animBg="1"/>
      <p:bldP spid="55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bias adjusted harmonic mean over all buckets is then  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𝑙𝑜𝑔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1+</m:t>
                                                  </m:r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043" t="-3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2121775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The bias adjusted harmonic mean over all buckets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r>
                  <a:rPr lang="en-US" sz="2400" dirty="0"/>
                  <a:t>With bias adjustment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1+ 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func>
                                        <m:func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func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r>
                  <a:rPr lang="en-US" dirty="0" err="1"/>
                  <a:t>Flajolet</a:t>
                </a:r>
                <a:r>
                  <a:rPr lang="en-US" dirty="0"/>
                  <a:t> et. al., 2007, recommend the following bias adjustments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=0.697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=0.709</m:t>
                      </m:r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0.723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1.079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≥128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 err="1">
                    <a:ea typeface="Cambria Math" panose="02040503050406030204" pitchFamily="18" charset="0"/>
                    <a:hlinkClick r:id="rId2"/>
                  </a:rPr>
                  <a:t>Heule</a:t>
                </a:r>
                <a:r>
                  <a:rPr lang="en-US" dirty="0">
                    <a:ea typeface="Cambria Math" panose="02040503050406030204" pitchFamily="18" charset="0"/>
                    <a:hlinkClick r:id="rId2"/>
                  </a:rPr>
                  <a:t>, et. al., 2013</a:t>
                </a:r>
                <a:r>
                  <a:rPr lang="en-US" dirty="0">
                    <a:ea typeface="Cambria Math" panose="02040503050406030204" pitchFamily="18" charset="0"/>
                  </a:rPr>
                  <a:t>, recommend slightly different bias adjustments the </a:t>
                </a:r>
                <a:r>
                  <a:rPr lang="en-US" dirty="0" err="1">
                    <a:ea typeface="Cambria Math" panose="02040503050406030204" pitchFamily="18" charset="0"/>
                  </a:rPr>
                  <a:t>HyperLogLog</a:t>
                </a:r>
                <a:r>
                  <a:rPr lang="en-US" dirty="0">
                    <a:ea typeface="Cambria Math" panose="02040503050406030204" pitchFamily="18" charset="0"/>
                  </a:rPr>
                  <a:t>++ algorithm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b="0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69077"/>
              </a:xfrm>
              <a:blipFill>
                <a:blip r:embed="rId3"/>
                <a:stretch>
                  <a:fillRect l="-928" t="-2611" b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93100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algorithm, </a:t>
                </a:r>
                <a:r>
                  <a:rPr lang="en-US" dirty="0">
                    <a:hlinkClick r:id="rId2"/>
                  </a:rPr>
                  <a:t>Durand and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2003</a:t>
                </a:r>
                <a:r>
                  <a:rPr lang="en-US" dirty="0"/>
                  <a:t>, is highly space efficient</a:t>
                </a:r>
              </a:p>
              <a:p>
                <a:r>
                  <a:rPr lang="en-US" dirty="0"/>
                  <a:t>Example;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 8-byte integers counters, required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8=16384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×8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But, we can do better than this! </a:t>
                </a:r>
              </a:p>
              <a:p>
                <a:r>
                  <a:rPr lang="en-US" dirty="0"/>
                  <a:t>If we only need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dirty="0"/>
                  <a:t> cardinality and , then only need a counter of length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total storage requirement is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Example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2703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53652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 error and space requirements </a:t>
                </a:r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that the </a:t>
                </a:r>
                <a:r>
                  <a:rPr lang="en-US" b="1" dirty="0"/>
                  <a:t>empirical error </a:t>
                </a:r>
                <a:r>
                  <a:rPr lang="en-US" dirty="0"/>
                  <a:t>of 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1%</m:t>
                    </m:r>
                  </m:oMath>
                </a14:m>
                <a:endParaRPr lang="en-US" dirty="0"/>
              </a:p>
              <a:p>
                <a:r>
                  <a:rPr lang="en-US" dirty="0" err="1"/>
                  <a:t>Flajoet</a:t>
                </a:r>
                <a:r>
                  <a:rPr lang="en-US" dirty="0"/>
                  <a:t>, et. al., 2007, show and empirical comparison of algorithms  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3" y="1324928"/>
                <a:ext cx="3946614" cy="5319381"/>
              </a:xfrm>
              <a:blipFill>
                <a:blip r:embed="rId2"/>
                <a:stretch>
                  <a:fillRect l="-3246" t="-2520" r="-3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CAA765-2D33-B6AA-F57D-B9C41379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25" y="1324929"/>
            <a:ext cx="7373149" cy="2036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683843-FAFE-6C7F-2150-6D6BB3583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4779" y="3432678"/>
            <a:ext cx="6907696" cy="339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34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Aggregating </a:t>
            </a:r>
            <a:r>
              <a:rPr lang="en-US" dirty="0" err="1"/>
              <a:t>HyperLogLog</a:t>
            </a:r>
            <a:r>
              <a:rPr lang="en-US" dirty="0"/>
              <a:t> counters </a:t>
            </a:r>
          </a:p>
          <a:p>
            <a:r>
              <a:rPr lang="en-US" dirty="0" err="1"/>
              <a:t>HyperLogLog</a:t>
            </a:r>
            <a:r>
              <a:rPr lang="en-US" dirty="0"/>
              <a:t> counters can be readily aggregated  </a:t>
            </a:r>
          </a:p>
          <a:p>
            <a:pPr lvl="1"/>
            <a:r>
              <a:rPr lang="en-US" dirty="0"/>
              <a:t>Example; counters by minute aggregated to counters by hour  </a:t>
            </a:r>
          </a:p>
          <a:p>
            <a:pPr lvl="1"/>
            <a:r>
              <a:rPr lang="en-US" dirty="0"/>
              <a:t>Example; counters by day aggregated to weekly or month</a:t>
            </a:r>
          </a:p>
          <a:p>
            <a:r>
              <a:rPr lang="en-US" dirty="0"/>
              <a:t>But, we cannot just sum the total unique events over multiple periods!</a:t>
            </a:r>
          </a:p>
          <a:p>
            <a:pPr lvl="1"/>
            <a:r>
              <a:rPr lang="en-US" dirty="0"/>
              <a:t>Example; A user who is active several days of the month is only active once aggregated over the month   </a:t>
            </a:r>
          </a:p>
          <a:p>
            <a:pPr lvl="1"/>
            <a:r>
              <a:rPr lang="en-US" dirty="0"/>
              <a:t>A simple sum will count the user multiple times</a:t>
            </a:r>
          </a:p>
          <a:p>
            <a:r>
              <a:rPr lang="en-US" dirty="0"/>
              <a:t>Must </a:t>
            </a:r>
            <a:r>
              <a:rPr lang="en-US" b="1" dirty="0"/>
              <a:t>aggregate by union and then sum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5660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Aggregating </a:t>
                </a:r>
                <a:r>
                  <a:rPr lang="en-US" dirty="0" err="1"/>
                  <a:t>HyperLogLog</a:t>
                </a:r>
                <a:r>
                  <a:rPr lang="en-US" dirty="0"/>
                  <a:t> counters </a:t>
                </a:r>
              </a:p>
              <a:p>
                <a:r>
                  <a:rPr lang="en-US" dirty="0"/>
                  <a:t>Must </a:t>
                </a:r>
                <a:r>
                  <a:rPr lang="en-US" b="1" dirty="0"/>
                  <a:t>aggregate by union, </a:t>
                </a:r>
                <a:r>
                  <a:rPr lang="en-US" b="1" i="1" dirty="0"/>
                  <a:t>U</a:t>
                </a:r>
                <a:r>
                  <a:rPr lang="en-US" b="1" dirty="0"/>
                  <a:t>, and then sum</a:t>
                </a:r>
                <a:endParaRPr lang="en-US" dirty="0"/>
              </a:p>
              <a:p>
                <a:r>
                  <a:rPr lang="en-US" dirty="0"/>
                  <a:t>For set of </a:t>
                </a:r>
                <a:r>
                  <a:rPr lang="en-US" i="1" dirty="0"/>
                  <a:t>n</a:t>
                </a:r>
                <a:r>
                  <a:rPr lang="en-US" dirty="0"/>
                  <a:t> HLLs,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h𝑙𝑙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1,2,..,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compute union of max bucket values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1,2,..,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h𝑙𝑙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1,2,..,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union of two HLLs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,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3,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h𝑙𝑙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3, 5]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1,2,3,4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=[5, 10, 8, 12]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42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HyperLogLog++, </a:t>
                </a:r>
                <a:r>
                  <a:rPr lang="en-US" dirty="0" err="1">
                    <a:hlinkClick r:id="rId2"/>
                  </a:rPr>
                  <a:t>Heule</a:t>
                </a:r>
                <a:r>
                  <a:rPr lang="en-US" dirty="0">
                    <a:hlinkClick r:id="rId2"/>
                  </a:rPr>
                  <a:t>, et. al., 2013</a:t>
                </a:r>
                <a:r>
                  <a:rPr lang="en-US" dirty="0"/>
                  <a:t>, from Google Research, incorporates some potential improvements</a:t>
                </a:r>
              </a:p>
              <a:p>
                <a:r>
                  <a:rPr lang="en-US" dirty="0"/>
                  <a:t>64 bit counters with 64 bit hash rather than 32 bit counters</a:t>
                </a:r>
              </a:p>
              <a:p>
                <a:r>
                  <a:rPr lang="en-US" dirty="0"/>
                  <a:t>Initialize registers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rather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, to prevent 0 from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func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Improved bias correction for small cardinality,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Large range correction to account for hash collisions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But, </a:t>
                </a:r>
                <a:r>
                  <a:rPr lang="en-US" dirty="0" err="1"/>
                  <a:t>HyperLogLog</a:t>
                </a:r>
                <a:r>
                  <a:rPr lang="en-US" dirty="0"/>
                  <a:t>++ requires more memory and performance may not actually improve depending on specific application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515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6237584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HyperLogLog++, </a:t>
            </a:r>
            <a:r>
              <a:rPr lang="en-US" dirty="0" err="1">
                <a:hlinkClick r:id="rId2"/>
              </a:rPr>
              <a:t>Heule</a:t>
            </a:r>
            <a:r>
              <a:rPr lang="en-US" dirty="0">
                <a:hlinkClick r:id="rId2"/>
              </a:rPr>
              <a:t>, et. al., 2013</a:t>
            </a:r>
            <a:r>
              <a:rPr lang="en-US" dirty="0"/>
              <a:t>, from Google Research, incorporates some potential improvements</a:t>
            </a:r>
          </a:p>
          <a:p>
            <a:r>
              <a:rPr lang="en-US" dirty="0"/>
              <a:t>Comparison between algorithms shows </a:t>
            </a:r>
            <a:r>
              <a:rPr lang="en-US" dirty="0" err="1"/>
              <a:t>HyperLogLog</a:t>
            </a:r>
            <a:r>
              <a:rPr lang="en-US" dirty="0"/>
              <a:t> and </a:t>
            </a:r>
            <a:r>
              <a:rPr lang="en-US" dirty="0" err="1"/>
              <a:t>HyperLogLog</a:t>
            </a:r>
            <a:r>
              <a:rPr lang="en-US" dirty="0"/>
              <a:t>++ performance converge </a:t>
            </a:r>
          </a:p>
          <a:p>
            <a:r>
              <a:rPr lang="en-US" dirty="0"/>
              <a:t>Simple linear counting is best a small cardinality 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2154D3-CADE-5B6E-82FB-8AF63E33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657" y="1134762"/>
            <a:ext cx="4541158" cy="552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0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probabilistic hash algorithms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20273</TotalTime>
  <Words>6306</Words>
  <Application>Microsoft Office PowerPoint</Application>
  <PresentationFormat>Widescreen</PresentationFormat>
  <Paragraphs>1365</Paragraphs>
  <Slides>85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503</cp:revision>
  <cp:lastPrinted>2019-09-03T23:18:19Z</cp:lastPrinted>
  <dcterms:created xsi:type="dcterms:W3CDTF">2019-08-02T23:14:29Z</dcterms:created>
  <dcterms:modified xsi:type="dcterms:W3CDTF">2024-07-03T17:00:59Z</dcterms:modified>
</cp:coreProperties>
</file>