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7"/>
  </p:notesMasterIdLst>
  <p:sldIdLst>
    <p:sldId id="256" r:id="rId2"/>
    <p:sldId id="257" r:id="rId3"/>
    <p:sldId id="259" r:id="rId4"/>
    <p:sldId id="382" r:id="rId5"/>
    <p:sldId id="261" r:id="rId6"/>
    <p:sldId id="258" r:id="rId7"/>
    <p:sldId id="260" r:id="rId8"/>
    <p:sldId id="263" r:id="rId9"/>
    <p:sldId id="365" r:id="rId10"/>
    <p:sldId id="371" r:id="rId11"/>
    <p:sldId id="372" r:id="rId12"/>
    <p:sldId id="270" r:id="rId13"/>
    <p:sldId id="265" r:id="rId14"/>
    <p:sldId id="266" r:id="rId15"/>
    <p:sldId id="262" r:id="rId16"/>
    <p:sldId id="269" r:id="rId17"/>
    <p:sldId id="267" r:id="rId18"/>
    <p:sldId id="268" r:id="rId19"/>
    <p:sldId id="272" r:id="rId20"/>
    <p:sldId id="271" r:id="rId21"/>
    <p:sldId id="274" r:id="rId22"/>
    <p:sldId id="384" r:id="rId23"/>
    <p:sldId id="275" r:id="rId24"/>
    <p:sldId id="385" r:id="rId25"/>
    <p:sldId id="276" r:id="rId26"/>
    <p:sldId id="285" r:id="rId27"/>
    <p:sldId id="286" r:id="rId28"/>
    <p:sldId id="284" r:id="rId29"/>
    <p:sldId id="277" r:id="rId30"/>
    <p:sldId id="279" r:id="rId31"/>
    <p:sldId id="280" r:id="rId32"/>
    <p:sldId id="281" r:id="rId33"/>
    <p:sldId id="282" r:id="rId34"/>
    <p:sldId id="283" r:id="rId35"/>
    <p:sldId id="291" r:id="rId36"/>
    <p:sldId id="377" r:id="rId37"/>
    <p:sldId id="381" r:id="rId38"/>
    <p:sldId id="390" r:id="rId39"/>
    <p:sldId id="391" r:id="rId40"/>
    <p:sldId id="394" r:id="rId41"/>
    <p:sldId id="393" r:id="rId42"/>
    <p:sldId id="395" r:id="rId43"/>
    <p:sldId id="397" r:id="rId44"/>
    <p:sldId id="396" r:id="rId45"/>
    <p:sldId id="421" r:id="rId46"/>
    <p:sldId id="398" r:id="rId47"/>
    <p:sldId id="410" r:id="rId48"/>
    <p:sldId id="399" r:id="rId49"/>
    <p:sldId id="406" r:id="rId50"/>
    <p:sldId id="400" r:id="rId51"/>
    <p:sldId id="401" r:id="rId52"/>
    <p:sldId id="402" r:id="rId53"/>
    <p:sldId id="403" r:id="rId54"/>
    <p:sldId id="404" r:id="rId55"/>
    <p:sldId id="405" r:id="rId56"/>
    <p:sldId id="407" r:id="rId57"/>
    <p:sldId id="409" r:id="rId58"/>
    <p:sldId id="408" r:id="rId59"/>
    <p:sldId id="378" r:id="rId60"/>
    <p:sldId id="379" r:id="rId61"/>
    <p:sldId id="292" r:id="rId62"/>
    <p:sldId id="287" r:id="rId63"/>
    <p:sldId id="288" r:id="rId64"/>
    <p:sldId id="386" r:id="rId65"/>
    <p:sldId id="387" r:id="rId66"/>
    <p:sldId id="388" r:id="rId67"/>
    <p:sldId id="380" r:id="rId68"/>
    <p:sldId id="289" r:id="rId69"/>
    <p:sldId id="290" r:id="rId70"/>
    <p:sldId id="412" r:id="rId71"/>
    <p:sldId id="413" r:id="rId72"/>
    <p:sldId id="414" r:id="rId73"/>
    <p:sldId id="415" r:id="rId74"/>
    <p:sldId id="416" r:id="rId75"/>
    <p:sldId id="417" r:id="rId76"/>
    <p:sldId id="420" r:id="rId77"/>
    <p:sldId id="419" r:id="rId78"/>
    <p:sldId id="422" r:id="rId79"/>
    <p:sldId id="424" r:id="rId80"/>
    <p:sldId id="423" r:id="rId81"/>
    <p:sldId id="425" r:id="rId82"/>
    <p:sldId id="373" r:id="rId83"/>
    <p:sldId id="374" r:id="rId84"/>
    <p:sldId id="376" r:id="rId85"/>
    <p:sldId id="383" r:id="rId8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0" y="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942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45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81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19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57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63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63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22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59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5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0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49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xponential_smooth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loom_filt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manning.com/books/algorithms-and-data-structures-for-massive-dataset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Quotient_filt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nning.com/books/algorithms-and-data-structures-for-massive-datasets" TargetMode="Externa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0.png"/><Relationship Id="rId9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30.png"/><Relationship Id="rId21" Type="http://schemas.openxmlformats.org/officeDocument/2006/relationships/image" Target="../media/image48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2.png"/><Relationship Id="rId18" Type="http://schemas.openxmlformats.org/officeDocument/2006/relationships/image" Target="../media/image4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49.png"/><Relationship Id="rId9" Type="http://schemas.openxmlformats.org/officeDocument/2006/relationships/image" Target="../media/image51.png"/><Relationship Id="rId1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26" Type="http://schemas.openxmlformats.org/officeDocument/2006/relationships/image" Target="../media/image77.png"/><Relationship Id="rId3" Type="http://schemas.openxmlformats.org/officeDocument/2006/relationships/image" Target="../media/image53.png"/><Relationship Id="rId21" Type="http://schemas.openxmlformats.org/officeDocument/2006/relationships/image" Target="../media/image72.png"/><Relationship Id="rId7" Type="http://schemas.openxmlformats.org/officeDocument/2006/relationships/image" Target="../media/image57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5" Type="http://schemas.openxmlformats.org/officeDocument/2006/relationships/image" Target="../media/image76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29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2.png"/><Relationship Id="rId24" Type="http://schemas.openxmlformats.org/officeDocument/2006/relationships/image" Target="../media/image75.png"/><Relationship Id="rId32" Type="http://schemas.openxmlformats.org/officeDocument/2006/relationships/image" Target="../media/image83.png"/><Relationship Id="rId5" Type="http://schemas.openxmlformats.org/officeDocument/2006/relationships/image" Target="../media/image55.png"/><Relationship Id="rId15" Type="http://schemas.openxmlformats.org/officeDocument/2006/relationships/image" Target="../media/image66.png"/><Relationship Id="rId23" Type="http://schemas.openxmlformats.org/officeDocument/2006/relationships/image" Target="../media/image74.png"/><Relationship Id="rId28" Type="http://schemas.openxmlformats.org/officeDocument/2006/relationships/image" Target="../media/image79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31" Type="http://schemas.openxmlformats.org/officeDocument/2006/relationships/image" Target="../media/image82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5.png"/><Relationship Id="rId22" Type="http://schemas.openxmlformats.org/officeDocument/2006/relationships/image" Target="../media/image73.png"/><Relationship Id="rId27" Type="http://schemas.openxmlformats.org/officeDocument/2006/relationships/image" Target="../media/image78.png"/><Relationship Id="rId30" Type="http://schemas.openxmlformats.org/officeDocument/2006/relationships/image" Target="../media/image8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algo.inria.fr/flajolet/Publications/FlFuGaMe07.pdf" TargetMode="External"/><Relationship Id="rId2" Type="http://schemas.openxmlformats.org/officeDocument/2006/relationships/hyperlink" Target="https://algo.inria.fr/flajolet/Publications/FlMa85.pdf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yperLogLog" TargetMode="External"/><Relationship Id="rId2" Type="http://schemas.openxmlformats.org/officeDocument/2006/relationships/hyperlink" Target="https://algo.inria.fr/flajolet/Publications/DuFl03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nning.com/books/algorithms-and-data-structures-for-massive-datasets" TargetMode="Externa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armonic_mean" TargetMode="External"/><Relationship Id="rId2" Type="http://schemas.openxmlformats.org/officeDocument/2006/relationships/hyperlink" Target="https://algo.inria.fr/flajolet/Publications/FlFuGaMe07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36.png"/><Relationship Id="rId18" Type="http://schemas.openxmlformats.org/officeDocument/2006/relationships/image" Target="../media/image141.png"/><Relationship Id="rId3" Type="http://schemas.openxmlformats.org/officeDocument/2006/relationships/image" Target="../media/image126.png"/><Relationship Id="rId7" Type="http://schemas.openxmlformats.org/officeDocument/2006/relationships/image" Target="../media/image130.png"/><Relationship Id="rId12" Type="http://schemas.openxmlformats.org/officeDocument/2006/relationships/image" Target="../media/image135.png"/><Relationship Id="rId17" Type="http://schemas.openxmlformats.org/officeDocument/2006/relationships/image" Target="../media/image140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11" Type="http://schemas.openxmlformats.org/officeDocument/2006/relationships/image" Target="../media/image134.png"/><Relationship Id="rId5" Type="http://schemas.openxmlformats.org/officeDocument/2006/relationships/image" Target="../media/image128.png"/><Relationship Id="rId15" Type="http://schemas.openxmlformats.org/officeDocument/2006/relationships/image" Target="../media/image138.png"/><Relationship Id="rId10" Type="http://schemas.openxmlformats.org/officeDocument/2006/relationships/image" Target="../media/image133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Relationship Id="rId14" Type="http://schemas.openxmlformats.org/officeDocument/2006/relationships/image" Target="../media/image137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36.png"/><Relationship Id="rId18" Type="http://schemas.openxmlformats.org/officeDocument/2006/relationships/image" Target="../media/image141.png"/><Relationship Id="rId3" Type="http://schemas.openxmlformats.org/officeDocument/2006/relationships/image" Target="../media/image142.png"/><Relationship Id="rId7" Type="http://schemas.openxmlformats.org/officeDocument/2006/relationships/image" Target="../media/image130.png"/><Relationship Id="rId12" Type="http://schemas.openxmlformats.org/officeDocument/2006/relationships/image" Target="../media/image135.png"/><Relationship Id="rId17" Type="http://schemas.openxmlformats.org/officeDocument/2006/relationships/image" Target="../media/image140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11" Type="http://schemas.openxmlformats.org/officeDocument/2006/relationships/image" Target="../media/image134.png"/><Relationship Id="rId5" Type="http://schemas.openxmlformats.org/officeDocument/2006/relationships/image" Target="../media/image128.png"/><Relationship Id="rId15" Type="http://schemas.openxmlformats.org/officeDocument/2006/relationships/image" Target="../media/image144.png"/><Relationship Id="rId10" Type="http://schemas.openxmlformats.org/officeDocument/2006/relationships/image" Target="../media/image133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Relationship Id="rId14" Type="http://schemas.openxmlformats.org/officeDocument/2006/relationships/image" Target="../media/image143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hyperlink" Target="https://static.googleusercontent.com/media/research.google.com/en/pubs/archive/40671.pdf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hyperlink" Target="https://algo.inria.fr/flajolet/Publications/DuFl03.pdf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1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hyperlink" Target="https://static.googleusercontent.com/media/research.google.com/en/pubs/archive/40671.pdf" TargetMode="Externa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hyperlink" Target="https://static.googleusercontent.com/media/research.google.com/en/pubs/archive/40671.pdf" TargetMode="Externa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Steaming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E6CDF6-26FF-4F68-942A-A7BA23A117D6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</a:t>
            </a:r>
            <a:r>
              <a:rPr lang="en-US" sz="1100"/>
              <a:t>2023, 2024, </a:t>
            </a:r>
            <a:r>
              <a:rPr lang="en-US" sz="1100" dirty="0"/>
              <a:t>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1821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Model training</a:t>
            </a:r>
          </a:p>
          <a:p>
            <a:r>
              <a:rPr lang="en-US" sz="3200" dirty="0"/>
              <a:t>Ground truth is not known for 90-120 days  </a:t>
            </a:r>
          </a:p>
          <a:p>
            <a:pPr lvl="1"/>
            <a:r>
              <a:rPr lang="en-US" sz="2800" dirty="0"/>
              <a:t>Must use delayed training data</a:t>
            </a:r>
          </a:p>
          <a:p>
            <a:r>
              <a:rPr lang="en-US" sz="3200" dirty="0"/>
              <a:t>Fraud patterns change quickly   </a:t>
            </a:r>
          </a:p>
          <a:p>
            <a:pPr lvl="1"/>
            <a:r>
              <a:rPr lang="en-US" dirty="0"/>
              <a:t>Criminals constantly looking for greatest vulnerability </a:t>
            </a:r>
          </a:p>
          <a:p>
            <a:r>
              <a:rPr lang="en-US" dirty="0"/>
              <a:t>User behavior drifts with time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265699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Scaling </a:t>
            </a:r>
          </a:p>
          <a:p>
            <a:r>
              <a:rPr lang="en-US" sz="3200" dirty="0"/>
              <a:t>Training performed in batch – not time critical   </a:t>
            </a:r>
          </a:p>
          <a:p>
            <a:r>
              <a:rPr lang="en-US" sz="3200" dirty="0"/>
              <a:t>Realtime fraud detection   </a:t>
            </a:r>
          </a:p>
          <a:p>
            <a:pPr lvl="1"/>
            <a:r>
              <a:rPr lang="en-US" sz="2800" dirty="0"/>
              <a:t>Move processing to edge – intercept communication between switch and billing system  </a:t>
            </a:r>
          </a:p>
          <a:p>
            <a:pPr lvl="1"/>
            <a:r>
              <a:rPr lang="en-US" sz="2800" dirty="0"/>
              <a:t>Update blocked account/number list 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211271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Memory requirements for stream analytics     </a:t>
            </a:r>
            <a:endParaRPr lang="en-US" sz="3200" b="1" dirty="0"/>
          </a:p>
          <a:p>
            <a:r>
              <a:rPr lang="en-US" dirty="0"/>
              <a:t>Cannot store all history of streams in main memory!  </a:t>
            </a:r>
          </a:p>
          <a:p>
            <a:pPr lvl="1"/>
            <a:r>
              <a:rPr lang="en-US" dirty="0"/>
              <a:t>At large scale cannot even store all history to disk </a:t>
            </a:r>
          </a:p>
          <a:p>
            <a:r>
              <a:rPr lang="en-US" dirty="0"/>
              <a:t>We need a better approach!  </a:t>
            </a:r>
          </a:p>
          <a:p>
            <a:r>
              <a:rPr lang="en-US" dirty="0"/>
              <a:t>Some ideas:  </a:t>
            </a:r>
          </a:p>
          <a:p>
            <a:pPr lvl="1"/>
            <a:r>
              <a:rPr lang="en-US" dirty="0"/>
              <a:t>Delta coding: Only update when there is substantial change  </a:t>
            </a:r>
          </a:p>
          <a:p>
            <a:pPr lvl="1"/>
            <a:r>
              <a:rPr lang="en-US" dirty="0"/>
              <a:t>Moving window: Compute statistic for each window position </a:t>
            </a:r>
          </a:p>
          <a:p>
            <a:pPr lvl="1"/>
            <a:r>
              <a:rPr lang="en-US" dirty="0"/>
              <a:t>Decay window: compute statistic down-weighting older event values</a:t>
            </a:r>
          </a:p>
          <a:p>
            <a:pPr lvl="1"/>
            <a:r>
              <a:rPr lang="en-US" dirty="0"/>
              <a:t>Bloom filter: uses hash to represent occurrence of events</a:t>
            </a:r>
          </a:p>
          <a:p>
            <a:pPr lvl="1"/>
            <a:r>
              <a:rPr lang="en-US" dirty="0"/>
              <a:t>Probabilistic sketch algorithms: use hashes to approximate counts, cardinality, quantiles, etc.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Memory Requirements</a:t>
            </a:r>
          </a:p>
        </p:txBody>
      </p:sp>
    </p:spTree>
    <p:extLst>
      <p:ext uri="{BB962C8B-B14F-4D97-AF65-F5344CB8AC3E}">
        <p14:creationId xmlns:p14="http://schemas.microsoft.com/office/powerpoint/2010/main" val="221649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076379"/>
            <a:ext cx="10515600" cy="520706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Delta coding only transmits and processes values with significant differences </a:t>
            </a:r>
          </a:p>
          <a:p>
            <a:r>
              <a:rPr lang="en-US" sz="3200" dirty="0"/>
              <a:t>Example: consider a large network of sensors (IoT) </a:t>
            </a:r>
          </a:p>
          <a:p>
            <a:pPr lvl="1"/>
            <a:r>
              <a:rPr lang="en-US" dirty="0"/>
              <a:t>Values at most sensors do not change most of the time </a:t>
            </a:r>
          </a:p>
          <a:p>
            <a:pPr lvl="1"/>
            <a:r>
              <a:rPr lang="en-US" dirty="0"/>
              <a:t>Example: Temperature has not changed significantly </a:t>
            </a:r>
          </a:p>
          <a:p>
            <a:pPr lvl="1"/>
            <a:r>
              <a:rPr lang="en-US" dirty="0"/>
              <a:t>Example: Nothing moving in or out of image </a:t>
            </a:r>
          </a:p>
          <a:p>
            <a:pPr lvl="1"/>
            <a:r>
              <a:rPr lang="en-US" dirty="0"/>
              <a:t>Example: Current in transmission line has not changed</a:t>
            </a:r>
          </a:p>
          <a:p>
            <a:pPr lvl="1"/>
            <a:r>
              <a:rPr lang="en-US" dirty="0"/>
              <a:t>Etc. </a:t>
            </a:r>
          </a:p>
          <a:p>
            <a:r>
              <a:rPr lang="en-US" dirty="0"/>
              <a:t>Delta coding restricts transmission, processing and storage to </a:t>
            </a:r>
            <a:r>
              <a:rPr lang="en-US" b="1" dirty="0"/>
              <a:t>significant changes (deltas)</a:t>
            </a:r>
          </a:p>
          <a:p>
            <a:pPr lvl="1"/>
            <a:r>
              <a:rPr lang="en-US" dirty="0"/>
              <a:t>A threshold determines significance of change </a:t>
            </a:r>
          </a:p>
          <a:p>
            <a:pPr lvl="1"/>
            <a:r>
              <a:rPr lang="en-US" dirty="0"/>
              <a:t>Threshold values are solution specific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Delta Coding</a:t>
            </a:r>
          </a:p>
        </p:txBody>
      </p:sp>
    </p:spTree>
    <p:extLst>
      <p:ext uri="{BB962C8B-B14F-4D97-AF65-F5344CB8AC3E}">
        <p14:creationId xmlns:p14="http://schemas.microsoft.com/office/powerpoint/2010/main" val="267484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076379"/>
            <a:ext cx="10515600" cy="520706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Delta coding moves filtering and initial processing to periphery of network</a:t>
            </a:r>
          </a:p>
          <a:p>
            <a:r>
              <a:rPr lang="en-US" sz="3200" dirty="0"/>
              <a:t>Example: Measuring flow in pipe network</a:t>
            </a:r>
          </a:p>
          <a:p>
            <a:pPr lvl="1"/>
            <a:r>
              <a:rPr lang="en-US" dirty="0"/>
              <a:t>100,000 flow sensors sampling every 1-sec with +/-3% standard error</a:t>
            </a:r>
          </a:p>
          <a:p>
            <a:pPr lvl="1"/>
            <a:r>
              <a:rPr lang="en-US" dirty="0"/>
              <a:t>Example: Set threshold and only report if change more than +/-3% of moving average </a:t>
            </a:r>
          </a:p>
          <a:p>
            <a:pPr lvl="1"/>
            <a:r>
              <a:rPr lang="en-US" dirty="0"/>
              <a:t>Can reduces network traffic and processing by orders of magnitude  </a:t>
            </a:r>
          </a:p>
          <a:p>
            <a:r>
              <a:rPr lang="en-US" dirty="0"/>
              <a:t>Example: Security camera watching gate </a:t>
            </a:r>
          </a:p>
          <a:p>
            <a:pPr lvl="1"/>
            <a:r>
              <a:rPr lang="en-US" dirty="0"/>
              <a:t>Image transmission expensive at raw 50-60 frames per second</a:t>
            </a:r>
          </a:p>
          <a:p>
            <a:pPr lvl="1"/>
            <a:r>
              <a:rPr lang="en-US" dirty="0"/>
              <a:t>Threshold on object greater than some number of pixels moving in frame  </a:t>
            </a:r>
          </a:p>
          <a:p>
            <a:pPr lvl="1"/>
            <a:r>
              <a:rPr lang="en-US" dirty="0"/>
              <a:t>Reduces transmission, processing and storage by many orders of magnitude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Delta Coding</a:t>
            </a:r>
          </a:p>
        </p:txBody>
      </p:sp>
    </p:spTree>
    <p:extLst>
      <p:ext uri="{BB962C8B-B14F-4D97-AF65-F5344CB8AC3E}">
        <p14:creationId xmlns:p14="http://schemas.microsoft.com/office/powerpoint/2010/main" val="413569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r>
              <a:rPr lang="en-US" dirty="0"/>
              <a:t>Need to update the analytic as new values received  </a:t>
            </a:r>
          </a:p>
          <a:p>
            <a:r>
              <a:rPr lang="en-US" dirty="0"/>
              <a:t>Must maintain an estimate in a window    </a:t>
            </a:r>
          </a:p>
          <a:p>
            <a:r>
              <a:rPr lang="en-US" dirty="0"/>
              <a:t>On update </a:t>
            </a:r>
          </a:p>
          <a:p>
            <a:pPr lvl="1"/>
            <a:r>
              <a:rPr lang="en-US" dirty="0"/>
              <a:t>Add new observation to the end of window</a:t>
            </a:r>
          </a:p>
          <a:p>
            <a:pPr lvl="1"/>
            <a:r>
              <a:rPr lang="en-US" dirty="0"/>
              <a:t>Remove old observation from beginning of window </a:t>
            </a:r>
          </a:p>
          <a:p>
            <a:pPr lvl="1"/>
            <a:r>
              <a:rPr lang="en-US" dirty="0"/>
              <a:t>Compute and store new estimate of statistic</a:t>
            </a:r>
          </a:p>
          <a:p>
            <a:r>
              <a:rPr lang="en-US" dirty="0"/>
              <a:t>But, this requires recomputing statistics using all observations in the window in main memory</a:t>
            </a:r>
          </a:p>
          <a:p>
            <a:r>
              <a:rPr lang="en-US" dirty="0"/>
              <a:t>May not scale well  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</p:spTree>
    <p:extLst>
      <p:ext uri="{BB962C8B-B14F-4D97-AF65-F5344CB8AC3E}">
        <p14:creationId xmlns:p14="http://schemas.microsoft.com/office/powerpoint/2010/main" val="239092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34699"/>
            <a:ext cx="10515600" cy="5501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r>
              <a:rPr lang="en-US" dirty="0"/>
              <a:t>A better approach: on update: </a:t>
            </a:r>
          </a:p>
          <a:p>
            <a:pPr lvl="1"/>
            <a:r>
              <a:rPr lang="en-US" dirty="0"/>
              <a:t>Add new observation to the beginning of window</a:t>
            </a:r>
          </a:p>
          <a:p>
            <a:pPr lvl="1"/>
            <a:r>
              <a:rPr lang="en-US" dirty="0"/>
              <a:t>Remove old observation from end of window </a:t>
            </a:r>
          </a:p>
          <a:p>
            <a:pPr lvl="1"/>
            <a:r>
              <a:rPr lang="en-US" b="1" dirty="0"/>
              <a:t>Only compute difference!</a:t>
            </a:r>
            <a:endParaRPr lang="en-US" dirty="0"/>
          </a:p>
          <a:p>
            <a:r>
              <a:rPr lang="en-US" dirty="0"/>
              <a:t>Compute and store new estimate of statistic:</a:t>
            </a:r>
          </a:p>
          <a:p>
            <a:pPr lvl="1"/>
            <a:r>
              <a:rPr lang="en-US" dirty="0"/>
              <a:t>After a fixed number of observations received </a:t>
            </a:r>
          </a:p>
          <a:p>
            <a:pPr lvl="1"/>
            <a:r>
              <a:rPr lang="en-US" dirty="0"/>
              <a:t>Or at fixed time interval</a:t>
            </a:r>
            <a:endParaRPr lang="en-US" b="1" dirty="0"/>
          </a:p>
          <a:p>
            <a:r>
              <a:rPr lang="en-US" dirty="0"/>
              <a:t>Can be significant reduction of computation</a:t>
            </a:r>
          </a:p>
          <a:p>
            <a:pPr lvl="1"/>
            <a:r>
              <a:rPr lang="en-US" dirty="0"/>
              <a:t>But may not scale well for large scale </a:t>
            </a:r>
          </a:p>
          <a:p>
            <a:pPr lvl="1"/>
            <a:r>
              <a:rPr lang="en-US" dirty="0"/>
              <a:t>Cannot store continuous history 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</p:spTree>
    <p:extLst>
      <p:ext uri="{BB962C8B-B14F-4D97-AF65-F5344CB8AC3E}">
        <p14:creationId xmlns:p14="http://schemas.microsoft.com/office/powerpoint/2010/main" val="113061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34699"/>
            <a:ext cx="10515600" cy="701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9DB8D8-F827-4BB3-A962-2FA8869EA91E}"/>
              </a:ext>
            </a:extLst>
          </p:cNvPr>
          <p:cNvSpPr txBox="1"/>
          <p:nvPr/>
        </p:nvSpPr>
        <p:spPr>
          <a:xfrm>
            <a:off x="1095086" y="2245827"/>
            <a:ext cx="6115675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... t</a:t>
            </a:r>
            <a:r>
              <a:rPr lang="en-US" sz="2400" baseline="-25000" dirty="0"/>
              <a:t>0  </a:t>
            </a:r>
            <a:r>
              <a:rPr lang="en-US" sz="2400" dirty="0"/>
              <a:t>t</a:t>
            </a:r>
            <a:r>
              <a:rPr lang="en-US" sz="2400" baseline="-25000" dirty="0"/>
              <a:t>1 </a:t>
            </a:r>
            <a:r>
              <a:rPr lang="en-US" sz="2400" dirty="0"/>
              <a:t> t</a:t>
            </a:r>
            <a:r>
              <a:rPr lang="en-US" sz="2400" baseline="-25000" dirty="0"/>
              <a:t>2</a:t>
            </a:r>
            <a:r>
              <a:rPr lang="en-US" sz="2400" dirty="0"/>
              <a:t>  t</a:t>
            </a:r>
            <a:r>
              <a:rPr lang="en-US" sz="2400" baseline="-25000" dirty="0"/>
              <a:t>3</a:t>
            </a:r>
            <a:r>
              <a:rPr lang="en-US" sz="2400" dirty="0"/>
              <a:t>  </a:t>
            </a:r>
            <a:r>
              <a:rPr lang="en-US" sz="2400" dirty="0" err="1"/>
              <a:t>t</a:t>
            </a:r>
            <a:r>
              <a:rPr lang="en-US" sz="2400" baseline="-25000" dirty="0" err="1"/>
              <a:t>3</a:t>
            </a:r>
            <a:r>
              <a:rPr lang="en-US" sz="2400" baseline="-25000" dirty="0"/>
              <a:t>  </a:t>
            </a:r>
            <a:r>
              <a:rPr lang="en-US" sz="2400" dirty="0"/>
              <a:t>t</a:t>
            </a:r>
            <a:r>
              <a:rPr lang="en-US" sz="2400" baseline="-25000" dirty="0"/>
              <a:t>4 </a:t>
            </a:r>
            <a:r>
              <a:rPr lang="en-US" sz="2400" dirty="0"/>
              <a:t>t</a:t>
            </a:r>
            <a:r>
              <a:rPr lang="en-US" sz="2400" baseline="-25000" dirty="0"/>
              <a:t>5 </a:t>
            </a:r>
            <a:r>
              <a:rPr lang="en-US" sz="2400" dirty="0"/>
              <a:t>t</a:t>
            </a:r>
            <a:r>
              <a:rPr lang="en-US" sz="2400" baseline="-25000" dirty="0"/>
              <a:t>6 </a:t>
            </a:r>
            <a:r>
              <a:rPr lang="en-US" sz="2400" dirty="0"/>
              <a:t>t</a:t>
            </a:r>
            <a:r>
              <a:rPr lang="en-US" sz="2400" baseline="-25000" dirty="0"/>
              <a:t>7 </a:t>
            </a:r>
            <a:r>
              <a:rPr lang="en-US" sz="2400" dirty="0"/>
              <a:t>t</a:t>
            </a:r>
            <a:r>
              <a:rPr lang="en-US" sz="2400" baseline="-25000" dirty="0"/>
              <a:t>8 </a:t>
            </a:r>
            <a:r>
              <a:rPr lang="en-US" sz="2400" dirty="0"/>
              <a:t>t</a:t>
            </a:r>
            <a:r>
              <a:rPr lang="en-US" sz="2400" baseline="-25000" dirty="0"/>
              <a:t>9 </a:t>
            </a:r>
            <a:r>
              <a:rPr lang="en-US" sz="2400" dirty="0"/>
              <a:t>t</a:t>
            </a:r>
            <a:r>
              <a:rPr lang="en-US" sz="2400" baseline="-25000" dirty="0"/>
              <a:t>10 </a:t>
            </a:r>
            <a:r>
              <a:rPr lang="en-US" sz="2400" dirty="0"/>
              <a:t>t</a:t>
            </a:r>
            <a:r>
              <a:rPr lang="en-US" sz="2400" baseline="-25000" dirty="0"/>
              <a:t>11 </a:t>
            </a:r>
            <a:r>
              <a:rPr lang="en-US" sz="2400" dirty="0"/>
              <a:t>t</a:t>
            </a:r>
            <a:r>
              <a:rPr lang="en-US" sz="2400" baseline="-25000" dirty="0"/>
              <a:t>12 </a:t>
            </a:r>
            <a:r>
              <a:rPr lang="en-US" sz="2400" dirty="0"/>
              <a:t>t</a:t>
            </a:r>
            <a:r>
              <a:rPr lang="en-US" sz="2400" baseline="-25000" dirty="0"/>
              <a:t>13 </a:t>
            </a:r>
            <a:r>
              <a:rPr lang="en-US" sz="2400" dirty="0"/>
              <a:t>t</a:t>
            </a:r>
            <a:r>
              <a:rPr lang="en-US" sz="2400" baseline="-25000" dirty="0"/>
              <a:t>14 </a:t>
            </a:r>
            <a:r>
              <a:rPr lang="en-US" sz="2400" dirty="0"/>
              <a:t>t</a:t>
            </a:r>
            <a:r>
              <a:rPr lang="en-US" sz="2400" baseline="-25000" dirty="0"/>
              <a:t>15 </a:t>
            </a:r>
            <a:r>
              <a:rPr lang="en-US" sz="2400" dirty="0"/>
              <a:t>…</a:t>
            </a:r>
            <a:endParaRPr lang="en-US" sz="2400" baseline="-25000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C15128C2-B998-4C11-8D1A-E31F3E1960CE}"/>
              </a:ext>
            </a:extLst>
          </p:cNvPr>
          <p:cNvSpPr/>
          <p:nvPr/>
        </p:nvSpPr>
        <p:spPr>
          <a:xfrm rot="5400000">
            <a:off x="2576856" y="2243676"/>
            <a:ext cx="673396" cy="249865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6FD6C752-9354-4A50-A7D8-D173C4665138}"/>
              </a:ext>
            </a:extLst>
          </p:cNvPr>
          <p:cNvSpPr/>
          <p:nvPr/>
        </p:nvSpPr>
        <p:spPr>
          <a:xfrm rot="5400000">
            <a:off x="3826182" y="3577238"/>
            <a:ext cx="673396" cy="249865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8A075D-BE5C-433E-8EC9-859C451635F9}"/>
              </a:ext>
            </a:extLst>
          </p:cNvPr>
          <p:cNvCxnSpPr/>
          <p:nvPr/>
        </p:nvCxnSpPr>
        <p:spPr>
          <a:xfrm>
            <a:off x="1664228" y="2822631"/>
            <a:ext cx="2498652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7888F05-EF15-4D58-A6C9-D8D370BA2A88}"/>
              </a:ext>
            </a:extLst>
          </p:cNvPr>
          <p:cNvSpPr txBox="1"/>
          <p:nvPr/>
        </p:nvSpPr>
        <p:spPr>
          <a:xfrm>
            <a:off x="1230065" y="2773296"/>
            <a:ext cx="3366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Span of time window = 8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99DF79-E384-4675-BC91-11A5F47BCEBF}"/>
              </a:ext>
            </a:extLst>
          </p:cNvPr>
          <p:cNvCxnSpPr>
            <a:cxnSpLocks/>
          </p:cNvCxnSpPr>
          <p:nvPr/>
        </p:nvCxnSpPr>
        <p:spPr>
          <a:xfrm>
            <a:off x="2913554" y="4069685"/>
            <a:ext cx="1249326" cy="0"/>
          </a:xfrm>
          <a:prstGeom prst="straightConnector1">
            <a:avLst/>
          </a:prstGeom>
          <a:ln w="508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D1907B2-BBE0-4A16-BD29-6A3FE3910247}"/>
              </a:ext>
            </a:extLst>
          </p:cNvPr>
          <p:cNvSpPr txBox="1"/>
          <p:nvPr/>
        </p:nvSpPr>
        <p:spPr>
          <a:xfrm>
            <a:off x="2405081" y="4059369"/>
            <a:ext cx="2085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Stride = 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187EFD-9727-494F-874F-E39695778B81}"/>
              </a:ext>
            </a:extLst>
          </p:cNvPr>
          <p:cNvSpPr txBox="1"/>
          <p:nvPr/>
        </p:nvSpPr>
        <p:spPr>
          <a:xfrm>
            <a:off x="132371" y="4487710"/>
            <a:ext cx="2195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Statistic value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E073B3-C041-405F-AC3C-568286CFCDD2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1230065" y="3951750"/>
            <a:ext cx="1683488" cy="53596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ACCAE2-1CA0-40E1-960D-3264F3F26406}"/>
              </a:ext>
            </a:extLst>
          </p:cNvPr>
          <p:cNvSpPr txBox="1"/>
          <p:nvPr/>
        </p:nvSpPr>
        <p:spPr>
          <a:xfrm>
            <a:off x="1284857" y="5773783"/>
            <a:ext cx="2085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Statistic value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184D43D-7E62-4DEF-AE0A-FBE6CA1BBCE0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2327758" y="5297950"/>
            <a:ext cx="1835122" cy="475833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BDBB3BA-172D-43C8-9C34-178852087C64}"/>
              </a:ext>
            </a:extLst>
          </p:cNvPr>
          <p:cNvSpPr txBox="1">
            <a:spLocks/>
          </p:cNvSpPr>
          <p:nvPr/>
        </p:nvSpPr>
        <p:spPr>
          <a:xfrm>
            <a:off x="7210762" y="2245827"/>
            <a:ext cx="4848868" cy="4306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Streaming data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Window sample the stream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 statistic from samples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Move window by a Stride</a:t>
            </a:r>
          </a:p>
          <a:p>
            <a:pPr marL="0" indent="0">
              <a:buNone/>
            </a:pPr>
            <a:r>
              <a:rPr lang="en-US" dirty="0"/>
              <a:t>Repeat steps 1-3 indefinitely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 animBg="1"/>
      <p:bldP spid="9" grpId="0"/>
      <p:bldP spid="11" grpId="0"/>
      <p:bldP spid="12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Exponential decay </a:t>
            </a:r>
            <a:endParaRPr lang="en-US" sz="3200" b="1" dirty="0"/>
          </a:p>
          <a:p>
            <a:r>
              <a:rPr lang="en-US" dirty="0"/>
              <a:t>Need to update the analytic as new values received  </a:t>
            </a:r>
          </a:p>
          <a:p>
            <a:r>
              <a:rPr lang="en-US" dirty="0"/>
              <a:t>Is there an alternative to moving windows?  </a:t>
            </a:r>
          </a:p>
          <a:p>
            <a:r>
              <a:rPr lang="en-US" dirty="0"/>
              <a:t>Yes, </a:t>
            </a:r>
            <a:r>
              <a:rPr lang="en-US" b="1" dirty="0"/>
              <a:t>exponential decay </a:t>
            </a:r>
            <a:r>
              <a:rPr lang="en-US" dirty="0"/>
              <a:t>methods </a:t>
            </a:r>
          </a:p>
          <a:p>
            <a:pPr lvl="1"/>
            <a:r>
              <a:rPr lang="en-US" dirty="0"/>
              <a:t>Past values are exponentially down-weighted in time </a:t>
            </a:r>
          </a:p>
          <a:p>
            <a:pPr lvl="1"/>
            <a:r>
              <a:rPr lang="en-US" dirty="0"/>
              <a:t>Estimates of a statistic are updated with new observations</a:t>
            </a:r>
          </a:p>
          <a:p>
            <a:pPr lvl="1"/>
            <a:r>
              <a:rPr lang="en-US" dirty="0"/>
              <a:t>Computationally efficient  </a:t>
            </a:r>
          </a:p>
          <a:p>
            <a:pPr lvl="1"/>
            <a:r>
              <a:rPr lang="en-US" dirty="0"/>
              <a:t>Memory efficient: </a:t>
            </a:r>
            <a:r>
              <a:rPr lang="en-US" b="1" dirty="0"/>
              <a:t>do not need to store past values!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81860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55363"/>
            <a:ext cx="10515600" cy="5264257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Family of exponential smoothing algorithms</a:t>
            </a:r>
            <a:endParaRPr lang="en-US" sz="3200" b="1" dirty="0"/>
          </a:p>
          <a:p>
            <a:r>
              <a:rPr lang="en-US" dirty="0"/>
              <a:t>Family of algorithms known as the </a:t>
            </a:r>
            <a:r>
              <a:rPr lang="en-US" b="1" dirty="0">
                <a:hlinkClick r:id="rId2"/>
              </a:rPr>
              <a:t>Holt-Winters</a:t>
            </a:r>
            <a:r>
              <a:rPr lang="en-US" dirty="0"/>
              <a:t> methods</a:t>
            </a:r>
          </a:p>
          <a:p>
            <a:r>
              <a:rPr lang="en-US" b="1" dirty="0"/>
              <a:t>First order</a:t>
            </a:r>
            <a:r>
              <a:rPr lang="en-US" dirty="0"/>
              <a:t> exponential smoother  </a:t>
            </a:r>
          </a:p>
          <a:p>
            <a:pPr lvl="1"/>
            <a:r>
              <a:rPr lang="en-US" dirty="0"/>
              <a:t>Smooths random (white) noise </a:t>
            </a:r>
          </a:p>
          <a:p>
            <a:pPr lvl="1"/>
            <a:r>
              <a:rPr lang="en-US" dirty="0"/>
              <a:t>Acts as a low-pass filter</a:t>
            </a:r>
          </a:p>
          <a:p>
            <a:r>
              <a:rPr lang="en-US" b="1" dirty="0"/>
              <a:t>Second order </a:t>
            </a:r>
            <a:r>
              <a:rPr lang="en-US" dirty="0"/>
              <a:t>model </a:t>
            </a:r>
          </a:p>
          <a:p>
            <a:pPr lvl="1"/>
            <a:r>
              <a:rPr lang="en-US" dirty="0"/>
              <a:t>Known as </a:t>
            </a:r>
            <a:r>
              <a:rPr lang="en-US" b="1" dirty="0"/>
              <a:t>double exponential smoothing</a:t>
            </a:r>
          </a:p>
          <a:p>
            <a:pPr lvl="1"/>
            <a:r>
              <a:rPr lang="en-US" dirty="0"/>
              <a:t>Includes a </a:t>
            </a:r>
            <a:r>
              <a:rPr lang="en-US" b="1" dirty="0"/>
              <a:t>trend term </a:t>
            </a:r>
          </a:p>
          <a:p>
            <a:r>
              <a:rPr lang="en-US" b="1" dirty="0"/>
              <a:t>Third order </a:t>
            </a:r>
            <a:r>
              <a:rPr lang="en-US" dirty="0"/>
              <a:t>model</a:t>
            </a:r>
          </a:p>
          <a:p>
            <a:pPr lvl="1"/>
            <a:r>
              <a:rPr lang="en-US" dirty="0"/>
              <a:t>Known as </a:t>
            </a:r>
            <a:r>
              <a:rPr lang="en-US" b="1" dirty="0"/>
              <a:t>triple exponential smoothing</a:t>
            </a:r>
          </a:p>
          <a:p>
            <a:pPr lvl="1"/>
            <a:r>
              <a:rPr lang="en-US" dirty="0"/>
              <a:t>Accounts for </a:t>
            </a:r>
            <a:r>
              <a:rPr lang="en-US" b="1" dirty="0"/>
              <a:t>seasonal (periodic) component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168735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Are analytics always computed in batch?   </a:t>
            </a:r>
            <a:endParaRPr lang="en-US" sz="3200" b="1" dirty="0"/>
          </a:p>
          <a:p>
            <a:r>
              <a:rPr lang="en-US" dirty="0"/>
              <a:t>No!    </a:t>
            </a:r>
          </a:p>
          <a:p>
            <a:r>
              <a:rPr lang="en-US" dirty="0"/>
              <a:t>Data often arrives in </a:t>
            </a:r>
            <a:r>
              <a:rPr lang="en-US" b="1" dirty="0"/>
              <a:t>streams   </a:t>
            </a:r>
          </a:p>
          <a:p>
            <a:pPr lvl="1"/>
            <a:r>
              <a:rPr lang="en-US" dirty="0"/>
              <a:t>IOT/Sensor data – many applications    </a:t>
            </a:r>
          </a:p>
          <a:p>
            <a:pPr lvl="1"/>
            <a:r>
              <a:rPr lang="en-US" dirty="0"/>
              <a:t>Capital markets data  </a:t>
            </a:r>
          </a:p>
          <a:p>
            <a:pPr lvl="1"/>
            <a:r>
              <a:rPr lang="en-US" dirty="0"/>
              <a:t>E-commerce purchases  </a:t>
            </a:r>
          </a:p>
          <a:p>
            <a:pPr lvl="1"/>
            <a:r>
              <a:rPr lang="en-US" dirty="0"/>
              <a:t>Emails, social media posts, etc.</a:t>
            </a:r>
          </a:p>
          <a:p>
            <a:pPr lvl="1"/>
            <a:r>
              <a:rPr lang="en-US" dirty="0"/>
              <a:t>Logistics information</a:t>
            </a:r>
          </a:p>
          <a:p>
            <a:pPr lvl="1"/>
            <a:r>
              <a:rPr lang="en-US" dirty="0"/>
              <a:t>Agricultural data 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Analytics must be updated as data samples arrives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Formulation of first order exponential smoother  </a:t>
                </a:r>
              </a:p>
              <a:p>
                <a:r>
                  <a:rPr lang="en-US" dirty="0"/>
                  <a:t>Start with the </a:t>
                </a:r>
                <a:r>
                  <a:rPr lang="en-US" b="1" dirty="0"/>
                  <a:t>initial conditions </a:t>
                </a:r>
                <a:r>
                  <a:rPr lang="en-US" dirty="0"/>
                  <a:t>– initial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initial smoothed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Formulate the update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with new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Applying some elementary calculus we can formulate the above in terms of decay constant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674436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Effect of decay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Consider the </a:t>
                </a:r>
                <a:r>
                  <a:rPr lang="en-US" b="1" dirty="0"/>
                  <a:t>decay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Choice of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determines the bandwidth:</a:t>
                </a:r>
              </a:p>
              <a:p>
                <a:pPr lvl="1"/>
                <a:r>
                  <a:rPr lang="en-US" dirty="0"/>
                  <a:t>Large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shorter memory, higher bandwidth </a:t>
                </a:r>
              </a:p>
              <a:p>
                <a:pPr lvl="1"/>
                <a:r>
                  <a:rPr lang="en-US" dirty="0"/>
                  <a:t>Small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</m:t>
                    </m:r>
                  </m:oMath>
                </a14:m>
                <a:r>
                  <a:rPr lang="en-US" dirty="0"/>
                  <a:t> longer memory, lower bandwidth</a:t>
                </a:r>
              </a:p>
              <a:p>
                <a:r>
                  <a:rPr lang="en-US" dirty="0"/>
                  <a:t>Bandwidth and sampling  </a:t>
                </a:r>
              </a:p>
              <a:p>
                <a:pPr lvl="1"/>
                <a:r>
                  <a:rPr lang="en-US" dirty="0"/>
                  <a:t>High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high sampling rate, less compression</a:t>
                </a:r>
              </a:p>
              <a:p>
                <a:pPr lvl="1"/>
                <a:r>
                  <a:rPr lang="en-US" dirty="0"/>
                  <a:t>Low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low sampling rate, higher compression 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80751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Effect of decay constant  </a:t>
                </a:r>
              </a:p>
              <a:p>
                <a:r>
                  <a:rPr lang="en-US" dirty="0"/>
                  <a:t>Consider the </a:t>
                </a:r>
                <a:r>
                  <a:rPr lang="en-US" b="1" dirty="0"/>
                  <a:t>decay time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Choice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determines the bandwidth:</a:t>
                </a:r>
              </a:p>
              <a:p>
                <a:pPr lvl="1"/>
                <a:r>
                  <a:rPr lang="en-US" dirty="0"/>
                  <a:t>Large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longer memory, lower bandwidth</a:t>
                </a:r>
              </a:p>
              <a:p>
                <a:pPr lvl="1"/>
                <a:r>
                  <a:rPr lang="en-US" dirty="0"/>
                  <a:t>Small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shorter memory, higher bandwidth </a:t>
                </a:r>
              </a:p>
              <a:p>
                <a:r>
                  <a:rPr lang="en-US" dirty="0"/>
                  <a:t>Bandwidth and sampling  </a:t>
                </a:r>
              </a:p>
              <a:p>
                <a:pPr lvl="1"/>
                <a:r>
                  <a:rPr lang="en-US" dirty="0"/>
                  <a:t>High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high sampling rate, less compression</a:t>
                </a:r>
              </a:p>
              <a:p>
                <a:pPr lvl="1"/>
                <a:r>
                  <a:rPr lang="en-US" dirty="0"/>
                  <a:t>Low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low sampling rate, higher compression 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12383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Second order exponential smoothing</a:t>
                </a:r>
              </a:p>
              <a:p>
                <a:r>
                  <a:rPr lang="en-US" dirty="0"/>
                  <a:t>Second order exponential smoothing accounts for trend  </a:t>
                </a:r>
              </a:p>
              <a:p>
                <a:r>
                  <a:rPr lang="en-US" dirty="0"/>
                  <a:t>Start with initial conditions for smoothed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smoothed slope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update at each time step, with smooth coefficient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slope smoothing coefficient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≤1, 0≤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Third order exponential smoothing adds seasonal term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2120162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7B91D-A415-5792-855E-06CC34017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F5A2D-5230-DA9A-25FA-B5E69536E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100381"/>
            <a:ext cx="10515600" cy="5558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evaluate the effect of filtering and decimation of time series? </a:t>
            </a:r>
          </a:p>
          <a:p>
            <a:r>
              <a:rPr lang="en-US" dirty="0"/>
              <a:t>Evaluated the differences between original series and the filtered/decimated series  </a:t>
            </a:r>
          </a:p>
          <a:p>
            <a:r>
              <a:rPr lang="en-US" dirty="0"/>
              <a:t>What does the difference series look like  </a:t>
            </a:r>
          </a:p>
          <a:p>
            <a:pPr lvl="1"/>
            <a:r>
              <a:rPr lang="en-US" dirty="0"/>
              <a:t>How does the magnitude of the errors compare to original values?  </a:t>
            </a:r>
          </a:p>
          <a:p>
            <a:pPr lvl="1"/>
            <a:r>
              <a:rPr lang="en-US" dirty="0"/>
              <a:t>Are the errors fairly uniformly distributed?   </a:t>
            </a:r>
          </a:p>
          <a:p>
            <a:r>
              <a:rPr lang="en-US" dirty="0"/>
              <a:t>Error metrics</a:t>
            </a:r>
          </a:p>
          <a:p>
            <a:pPr lvl="1"/>
            <a:r>
              <a:rPr lang="en-US" dirty="0"/>
              <a:t>RMSE  </a:t>
            </a:r>
          </a:p>
          <a:p>
            <a:pPr lvl="1"/>
            <a:r>
              <a:rPr lang="en-US" dirty="0"/>
              <a:t>MAE</a:t>
            </a:r>
          </a:p>
          <a:p>
            <a:pPr lvl="1"/>
            <a:r>
              <a:rPr lang="en-US" dirty="0"/>
              <a:t>Etc.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036E439-EF53-994E-9510-D7CDD6B5037E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Evaluating Stream Filtering</a:t>
            </a:r>
          </a:p>
        </p:txBody>
      </p:sp>
    </p:spTree>
    <p:extLst>
      <p:ext uri="{BB962C8B-B14F-4D97-AF65-F5344CB8AC3E}">
        <p14:creationId xmlns:p14="http://schemas.microsoft.com/office/powerpoint/2010/main" val="21116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Discrete streaming data is common  </a:t>
            </a:r>
          </a:p>
          <a:p>
            <a:r>
              <a:rPr lang="en-US" dirty="0"/>
              <a:t>Clicks on a web site</a:t>
            </a:r>
          </a:p>
          <a:p>
            <a:r>
              <a:rPr lang="en-US" dirty="0"/>
              <a:t>Key-value lookups</a:t>
            </a:r>
          </a:p>
          <a:p>
            <a:r>
              <a:rPr lang="en-US" dirty="0"/>
              <a:t>Sensors count events </a:t>
            </a:r>
          </a:p>
          <a:p>
            <a:pPr lvl="1"/>
            <a:r>
              <a:rPr lang="en-US" dirty="0"/>
              <a:t>Clicks on </a:t>
            </a:r>
            <a:r>
              <a:rPr lang="en-US"/>
              <a:t>web sites </a:t>
            </a:r>
          </a:p>
          <a:p>
            <a:pPr lvl="1"/>
            <a:r>
              <a:rPr lang="en-US"/>
              <a:t>Vehicles </a:t>
            </a:r>
            <a:r>
              <a:rPr lang="en-US" dirty="0"/>
              <a:t>passing </a:t>
            </a:r>
          </a:p>
          <a:p>
            <a:pPr lvl="1"/>
            <a:r>
              <a:rPr lang="en-US" dirty="0"/>
              <a:t>People entering a building</a:t>
            </a:r>
          </a:p>
          <a:p>
            <a:pPr lvl="1"/>
            <a:r>
              <a:rPr lang="en-US" dirty="0"/>
              <a:t>Wildlife sightings </a:t>
            </a:r>
          </a:p>
          <a:p>
            <a:pPr lvl="1"/>
            <a:r>
              <a:rPr lang="en-US" dirty="0"/>
              <a:t>Transactions 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And many more…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134777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types of operations can we do with discrete event data? </a:t>
            </a:r>
          </a:p>
          <a:p>
            <a:r>
              <a:rPr lang="en-US" b="1" dirty="0"/>
              <a:t>Filter events </a:t>
            </a:r>
            <a:r>
              <a:rPr lang="en-US" dirty="0"/>
              <a:t>to only process those of interest</a:t>
            </a:r>
          </a:p>
          <a:p>
            <a:r>
              <a:rPr lang="en-US" b="1" dirty="0"/>
              <a:t>Count events </a:t>
            </a:r>
            <a:r>
              <a:rPr lang="en-US" dirty="0"/>
              <a:t>in a time window</a:t>
            </a:r>
          </a:p>
          <a:p>
            <a:r>
              <a:rPr lang="en-US" dirty="0"/>
              <a:t>Unique types of events occurring in time window, or </a:t>
            </a:r>
            <a:r>
              <a:rPr lang="en-US" b="1" dirty="0"/>
              <a:t>cardinality</a:t>
            </a:r>
          </a:p>
          <a:p>
            <a:r>
              <a:rPr lang="en-US" dirty="0"/>
              <a:t>Can concatenate operations, for example:</a:t>
            </a:r>
          </a:p>
          <a:p>
            <a:pPr lvl="1"/>
            <a:r>
              <a:rPr lang="en-US" dirty="0"/>
              <a:t>Filter events by type</a:t>
            </a:r>
          </a:p>
          <a:p>
            <a:pPr lvl="1"/>
            <a:r>
              <a:rPr lang="en-US" dirty="0"/>
              <a:t>Count events </a:t>
            </a:r>
          </a:p>
          <a:p>
            <a:pPr lvl="1"/>
            <a:r>
              <a:rPr lang="en-US" dirty="0"/>
              <a:t>Find cardinality of filtered stream</a:t>
            </a:r>
          </a:p>
          <a:p>
            <a:pPr lvl="1"/>
            <a:r>
              <a:rPr lang="en-US" dirty="0"/>
              <a:t>Query specific events</a:t>
            </a:r>
          </a:p>
          <a:p>
            <a:pPr lvl="1"/>
            <a:r>
              <a:rPr lang="en-US" dirty="0"/>
              <a:t>Etc.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396434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What limits discrete event data analytics? </a:t>
            </a:r>
          </a:p>
          <a:p>
            <a:r>
              <a:rPr lang="en-US" dirty="0"/>
              <a:t>Consider volume of events:</a:t>
            </a:r>
          </a:p>
          <a:p>
            <a:pPr lvl="1"/>
            <a:r>
              <a:rPr lang="en-US" dirty="0"/>
              <a:t>Storing all events is prohibitive </a:t>
            </a:r>
          </a:p>
          <a:p>
            <a:pPr lvl="1"/>
            <a:r>
              <a:rPr lang="en-US" dirty="0"/>
              <a:t>Want to push processing as far to periphery as possible  </a:t>
            </a:r>
          </a:p>
          <a:p>
            <a:r>
              <a:rPr lang="en-US" dirty="0"/>
              <a:t>Use computationally and memory efficient approximate algorithms</a:t>
            </a:r>
          </a:p>
          <a:p>
            <a:pPr lvl="1"/>
            <a:r>
              <a:rPr lang="en-US" b="1" dirty="0"/>
              <a:t>Accept some error in exchange for orders of magnitude improvement in memory and computation </a:t>
            </a:r>
          </a:p>
          <a:p>
            <a:pPr lvl="1"/>
            <a:r>
              <a:rPr lang="en-US" dirty="0"/>
              <a:t>For large volume streams approximations generally converge toward exact values</a:t>
            </a:r>
          </a:p>
          <a:p>
            <a:r>
              <a:rPr lang="en-US" dirty="0"/>
              <a:t>Many algorithms have been developed </a:t>
            </a:r>
          </a:p>
          <a:p>
            <a:pPr lvl="1"/>
            <a:r>
              <a:rPr lang="en-US" dirty="0"/>
              <a:t>Bloom filter and quotient filter for event type history</a:t>
            </a:r>
          </a:p>
          <a:p>
            <a:pPr lvl="1"/>
            <a:r>
              <a:rPr lang="en-US" dirty="0"/>
              <a:t>Count-min-sketch algorithm for event counts</a:t>
            </a:r>
          </a:p>
          <a:p>
            <a:pPr lvl="1"/>
            <a:r>
              <a:rPr lang="en-US" dirty="0" err="1"/>
              <a:t>Flajolet</a:t>
            </a:r>
            <a:r>
              <a:rPr lang="en-US" dirty="0"/>
              <a:t>-Martin and hyper-log-log algorithms for cardinality </a:t>
            </a:r>
          </a:p>
          <a:p>
            <a:pPr lvl="1"/>
            <a:r>
              <a:rPr lang="en-US" dirty="0"/>
              <a:t>Etc.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104142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Often need to exclude events </a:t>
            </a:r>
          </a:p>
          <a:p>
            <a:r>
              <a:rPr lang="en-US" dirty="0"/>
              <a:t>Messages from IP addresses not on an authorized list  </a:t>
            </a:r>
          </a:p>
          <a:p>
            <a:r>
              <a:rPr lang="en-US" dirty="0"/>
              <a:t>Is the originating phone one of our accounts? </a:t>
            </a:r>
          </a:p>
          <a:p>
            <a:r>
              <a:rPr lang="en-US" dirty="0"/>
              <a:t>Is this a sensor reading we need to process? </a:t>
            </a:r>
          </a:p>
          <a:p>
            <a:r>
              <a:rPr lang="en-US" dirty="0"/>
              <a:t>Has an event already occurred previously? </a:t>
            </a:r>
          </a:p>
          <a:p>
            <a:r>
              <a:rPr lang="en-US" dirty="0"/>
              <a:t>Etc.</a:t>
            </a:r>
          </a:p>
          <a:p>
            <a:r>
              <a:rPr lang="en-US" dirty="0"/>
              <a:t>The majority of traffic is often filtered in stream processing 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27288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Filtering streaming data     </a:t>
            </a:r>
            <a:endParaRPr lang="en-US" sz="3200" b="1" dirty="0"/>
          </a:p>
          <a:p>
            <a:r>
              <a:rPr lang="en-US" dirty="0"/>
              <a:t>How can we filter a stream of events? </a:t>
            </a:r>
          </a:p>
          <a:p>
            <a:pPr lvl="1"/>
            <a:r>
              <a:rPr lang="en-US" dirty="0"/>
              <a:t>Hash table look-up?</a:t>
            </a:r>
          </a:p>
          <a:p>
            <a:pPr lvl="1"/>
            <a:r>
              <a:rPr lang="en-US" dirty="0"/>
              <a:t>B-tree structure? </a:t>
            </a:r>
          </a:p>
          <a:p>
            <a:r>
              <a:rPr lang="en-US" dirty="0"/>
              <a:t>Above works at small scale  </a:t>
            </a:r>
          </a:p>
          <a:p>
            <a:pPr lvl="1"/>
            <a:r>
              <a:rPr lang="en-US" dirty="0"/>
              <a:t>Need to store hash for each allowed value or state</a:t>
            </a:r>
          </a:p>
          <a:p>
            <a:r>
              <a:rPr lang="en-US" dirty="0"/>
              <a:t>Must maintain lookup in main memory for speed</a:t>
            </a:r>
          </a:p>
          <a:p>
            <a:r>
              <a:rPr lang="en-US" dirty="0"/>
              <a:t>A </a:t>
            </a:r>
            <a:r>
              <a:rPr lang="en-US" b="1" dirty="0">
                <a:hlinkClick r:id="rId2"/>
              </a:rPr>
              <a:t>Bloom filter </a:t>
            </a:r>
            <a:r>
              <a:rPr lang="en-US" dirty="0"/>
              <a:t>is a highly space-efficient lookup</a:t>
            </a:r>
          </a:p>
          <a:p>
            <a:pPr lvl="1"/>
            <a:r>
              <a:rPr lang="en-US" b="1" dirty="0"/>
              <a:t>No false negative </a:t>
            </a:r>
            <a:r>
              <a:rPr lang="en-US" dirty="0"/>
              <a:t>event</a:t>
            </a:r>
          </a:p>
          <a:p>
            <a:pPr lvl="1"/>
            <a:r>
              <a:rPr lang="en-US" dirty="0"/>
              <a:t>Some </a:t>
            </a:r>
            <a:r>
              <a:rPr lang="en-US" b="1" dirty="0"/>
              <a:t>probability of false positive </a:t>
            </a:r>
            <a:r>
              <a:rPr lang="en-US" dirty="0"/>
              <a:t>– hash collision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54184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1" y="1324928"/>
            <a:ext cx="6903321" cy="542794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New book on massive scale streaming analytics </a:t>
            </a:r>
          </a:p>
          <a:p>
            <a:r>
              <a:rPr lang="en-US" sz="3200" dirty="0">
                <a:hlinkClick r:id="rId2"/>
              </a:rPr>
              <a:t>Algorithms for Massive Datasets, </a:t>
            </a:r>
            <a:r>
              <a:rPr lang="en-US" dirty="0" err="1">
                <a:hlinkClick r:id="rId2"/>
              </a:rPr>
              <a:t>Medjedovic</a:t>
            </a:r>
            <a:r>
              <a:rPr lang="en-US" dirty="0">
                <a:hlinkClick r:id="rId2"/>
              </a:rPr>
              <a:t>, </a:t>
            </a:r>
            <a:r>
              <a:rPr lang="en-US" dirty="0" err="1">
                <a:hlinkClick r:id="rId2"/>
              </a:rPr>
              <a:t>Tahirovic</a:t>
            </a:r>
            <a:r>
              <a:rPr lang="en-US" dirty="0">
                <a:hlinkClick r:id="rId2"/>
              </a:rPr>
              <a:t>, and </a:t>
            </a:r>
            <a:r>
              <a:rPr lang="en-US" dirty="0" err="1">
                <a:hlinkClick r:id="rId2"/>
              </a:rPr>
              <a:t>Dedovic</a:t>
            </a:r>
            <a:r>
              <a:rPr lang="en-US" dirty="0">
                <a:hlinkClick r:id="rId2"/>
              </a:rPr>
              <a:t>, Manning, 202</a:t>
            </a:r>
            <a:r>
              <a:rPr lang="en-US" dirty="0"/>
              <a:t>2</a:t>
            </a:r>
            <a:endParaRPr lang="en-US" sz="3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203AD4-4884-5D0A-EDDC-437D2820F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534" y="1547208"/>
            <a:ext cx="342900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8343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or</a:t>
                </a:r>
                <a:r>
                  <a:rPr lang="en-US" b="1" dirty="0"/>
                  <a:t> bitmap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1936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stCxn id="2" idx="3"/>
            <a:endCxn id="33" idx="1"/>
          </p:cNvCxnSpPr>
          <p:nvPr/>
        </p:nvCxnSpPr>
        <p:spPr>
          <a:xfrm flipV="1">
            <a:off x="8116182" y="626077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4" idx="1"/>
          </p:cNvCxnSpPr>
          <p:nvPr/>
        </p:nvCxnSpPr>
        <p:spPr>
          <a:xfrm>
            <a:off x="8116181" y="1822915"/>
            <a:ext cx="2253268" cy="31183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>
            <a:off x="8116180" y="2446356"/>
            <a:ext cx="2253270" cy="259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9610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have hash collisions 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stCxn id="2" idx="3"/>
            <a:endCxn id="33" idx="1"/>
          </p:cNvCxnSpPr>
          <p:nvPr/>
        </p:nvCxnSpPr>
        <p:spPr>
          <a:xfrm flipV="1">
            <a:off x="8116182" y="626077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4" idx="1"/>
          </p:cNvCxnSpPr>
          <p:nvPr/>
        </p:nvCxnSpPr>
        <p:spPr>
          <a:xfrm>
            <a:off x="8116181" y="1822915"/>
            <a:ext cx="2253268" cy="31183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>
            <a:off x="8116180" y="2446356"/>
            <a:ext cx="2253270" cy="259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683725-853E-4D65-9AF7-8FB8BC74EE69}"/>
                  </a:ext>
                </a:extLst>
              </p:cNvPr>
              <p:cNvSpPr txBox="1"/>
              <p:nvPr/>
            </p:nvSpPr>
            <p:spPr>
              <a:xfrm>
                <a:off x="6600888" y="3397112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683725-853E-4D65-9AF7-8FB8BC74E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8" y="3397112"/>
                <a:ext cx="1515291" cy="5600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1A1596-B991-4EA1-8172-F227EE7D9CC6}"/>
                  </a:ext>
                </a:extLst>
              </p:cNvPr>
              <p:cNvSpPr txBox="1"/>
              <p:nvPr/>
            </p:nvSpPr>
            <p:spPr>
              <a:xfrm>
                <a:off x="6600887" y="4020553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1A1596-B991-4EA1-8172-F227EE7D9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7" y="4020553"/>
                <a:ext cx="1515291" cy="5600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5761BC-68EC-4A98-9D3F-751882FA9073}"/>
                  </a:ext>
                </a:extLst>
              </p:cNvPr>
              <p:cNvSpPr txBox="1"/>
              <p:nvPr/>
            </p:nvSpPr>
            <p:spPr>
              <a:xfrm>
                <a:off x="6600886" y="4643994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5761BC-68EC-4A98-9D3F-751882FA9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6" y="4643994"/>
                <a:ext cx="1515291" cy="5600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F579D0-2996-4559-81A5-DE1B618CB8CA}"/>
              </a:ext>
            </a:extLst>
          </p:cNvPr>
          <p:cNvCxnSpPr>
            <a:stCxn id="38" idx="3"/>
          </p:cNvCxnSpPr>
          <p:nvPr/>
        </p:nvCxnSpPr>
        <p:spPr>
          <a:xfrm flipV="1">
            <a:off x="8116179" y="3103760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CE34402-F84B-4D4B-9209-984EE92F7BCC}"/>
              </a:ext>
            </a:extLst>
          </p:cNvPr>
          <p:cNvCxnSpPr>
            <a:cxnSpLocks/>
            <a:stCxn id="41" idx="3"/>
            <a:endCxn id="14" idx="1"/>
          </p:cNvCxnSpPr>
          <p:nvPr/>
        </p:nvCxnSpPr>
        <p:spPr>
          <a:xfrm flipV="1">
            <a:off x="8116178" y="3712974"/>
            <a:ext cx="2253272" cy="5876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3242E62-6C30-4B6B-883D-247997FB4450}"/>
              </a:ext>
            </a:extLst>
          </p:cNvPr>
          <p:cNvCxnSpPr>
            <a:cxnSpLocks/>
            <a:stCxn id="42" idx="3"/>
            <a:endCxn id="33" idx="1"/>
          </p:cNvCxnSpPr>
          <p:nvPr/>
        </p:nvCxnSpPr>
        <p:spPr>
          <a:xfrm flipV="1">
            <a:off x="8116177" y="626077"/>
            <a:ext cx="2253272" cy="42979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6261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7"/>
                <a:ext cx="5518591" cy="54729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have hash collisions </a:t>
                </a:r>
              </a:p>
              <a:p>
                <a:r>
                  <a:rPr lang="en-US" dirty="0"/>
                  <a:t>Lookups use same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</a:t>
                </a:r>
              </a:p>
              <a:p>
                <a:pPr lvl="1"/>
                <a:r>
                  <a:rPr lang="en-US" dirty="0"/>
                  <a:t>Look up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 match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have not seen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7"/>
                <a:ext cx="5518591" cy="5472983"/>
              </a:xfrm>
              <a:blipFill>
                <a:blip r:embed="rId2"/>
                <a:stretch>
                  <a:fillRect l="-2208" t="-1782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cxnSpLocks/>
          </p:cNvCxnSpPr>
          <p:nvPr/>
        </p:nvCxnSpPr>
        <p:spPr>
          <a:xfrm>
            <a:off x="8116180" y="1199475"/>
            <a:ext cx="2253268" cy="1321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3" idx="1"/>
          </p:cNvCxnSpPr>
          <p:nvPr/>
        </p:nvCxnSpPr>
        <p:spPr>
          <a:xfrm>
            <a:off x="8116181" y="1822915"/>
            <a:ext cx="2253268" cy="25029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14" idx="1"/>
          </p:cNvCxnSpPr>
          <p:nvPr/>
        </p:nvCxnSpPr>
        <p:spPr>
          <a:xfrm>
            <a:off x="8116180" y="2446356"/>
            <a:ext cx="2253270" cy="12666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D249323B-20F4-4D26-B143-0F82D58B6578}"/>
              </a:ext>
            </a:extLst>
          </p:cNvPr>
          <p:cNvSpPr/>
          <p:nvPr/>
        </p:nvSpPr>
        <p:spPr>
          <a:xfrm>
            <a:off x="10314306" y="4053962"/>
            <a:ext cx="680478" cy="54378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733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53307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What are the properties of a Bloom filter? </a:t>
                </a:r>
                <a:endParaRPr lang="en-US" b="1" dirty="0"/>
              </a:p>
              <a:p>
                <a:r>
                  <a:rPr lang="en-US" dirty="0"/>
                  <a:t>Probability of false negative = 0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no Type I Errors!</a:t>
                </a:r>
              </a:p>
              <a:p>
                <a:pPr lvl="1"/>
                <a:r>
                  <a:rPr lang="en-US" dirty="0"/>
                  <a:t>Any 0s from hash functions is negative result  </a:t>
                </a:r>
              </a:p>
              <a:p>
                <a:r>
                  <a:rPr lang="en-US" dirty="0"/>
                  <a:t>What is the probability of Type II Error? </a:t>
                </a:r>
              </a:p>
              <a:p>
                <a:pPr lvl="1"/>
                <a:r>
                  <a:rPr lang="en-US" dirty="0"/>
                  <a:t>For a good hash function the probability of selecting a bit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 probability of a hash collision between 2 hashes: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𝑐𝑜𝑙𝑙𝑖𝑠𝑖𝑜𝑛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The probability of Type II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requires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collisions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Approximation improves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533072"/>
              </a:xfrm>
              <a:blipFill>
                <a:blip r:embed="rId2"/>
                <a:stretch>
                  <a:fillRect l="-1217" t="-1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62438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Alternatives to Bloom filter</a:t>
            </a:r>
            <a:endParaRPr lang="en-US" b="1" dirty="0"/>
          </a:p>
          <a:p>
            <a:r>
              <a:rPr lang="en-US" dirty="0"/>
              <a:t>Bloom filter developed by Burton Bloom in 1970  </a:t>
            </a:r>
          </a:p>
          <a:p>
            <a:r>
              <a:rPr lang="en-US" dirty="0"/>
              <a:t>Many improvements:</a:t>
            </a:r>
          </a:p>
          <a:p>
            <a:pPr lvl="1"/>
            <a:r>
              <a:rPr lang="en-US" dirty="0"/>
              <a:t>Lower Type II Error  </a:t>
            </a:r>
          </a:p>
          <a:p>
            <a:pPr lvl="1"/>
            <a:r>
              <a:rPr lang="en-US" dirty="0"/>
              <a:t>Less memory </a:t>
            </a:r>
          </a:p>
          <a:p>
            <a:r>
              <a:rPr lang="en-US" dirty="0"/>
              <a:t>Variations capable of deletes: </a:t>
            </a:r>
          </a:p>
          <a:p>
            <a:pPr lvl="1"/>
            <a:r>
              <a:rPr lang="en-US" dirty="0"/>
              <a:t>Each bit location has a counter </a:t>
            </a:r>
          </a:p>
          <a:p>
            <a:pPr lvl="1"/>
            <a:r>
              <a:rPr lang="en-US" dirty="0"/>
              <a:t>When event type is deleted a bit is deleted from each hash location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2535128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Alternatives to Bloom filter</a:t>
            </a:r>
            <a:endParaRPr lang="en-US" b="1" dirty="0"/>
          </a:p>
          <a:p>
            <a:r>
              <a:rPr lang="en-US" dirty="0"/>
              <a:t>Variation capable of deletes: </a:t>
            </a:r>
          </a:p>
          <a:p>
            <a:pPr lvl="1"/>
            <a:r>
              <a:rPr lang="en-US" dirty="0"/>
              <a:t>Each bit location has a counter </a:t>
            </a:r>
          </a:p>
          <a:p>
            <a:pPr lvl="1"/>
            <a:r>
              <a:rPr lang="en-US" dirty="0"/>
              <a:t>When event type is deleted a bit is deleted from each hash location </a:t>
            </a:r>
          </a:p>
          <a:p>
            <a:r>
              <a:rPr lang="en-US" dirty="0">
                <a:hlinkClick r:id="rId3"/>
              </a:rPr>
              <a:t>Quotient filter </a:t>
            </a:r>
            <a:r>
              <a:rPr lang="en-US" dirty="0"/>
              <a:t>uses sophisticated hashing scheme </a:t>
            </a:r>
          </a:p>
          <a:p>
            <a:pPr lvl="1"/>
            <a:r>
              <a:rPr lang="en-US" dirty="0"/>
              <a:t>Generally lower false positive rate</a:t>
            </a:r>
          </a:p>
          <a:p>
            <a:pPr lvl="1"/>
            <a:r>
              <a:rPr lang="en-US" dirty="0"/>
              <a:t>Manages counts in buckets</a:t>
            </a:r>
          </a:p>
          <a:p>
            <a:pPr lvl="1"/>
            <a:r>
              <a:rPr lang="en-US" dirty="0"/>
              <a:t>Better use of memory and computation compared to Bloom filter   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Find details for quotient filter in </a:t>
            </a:r>
            <a:r>
              <a:rPr lang="en-US" sz="2000" dirty="0">
                <a:hlinkClick r:id="rId4"/>
              </a:rPr>
              <a:t>Algorithms and Structures for Massive Data Sets, </a:t>
            </a:r>
            <a:r>
              <a:rPr lang="en-US" sz="2000" dirty="0" err="1">
                <a:hlinkClick r:id="rId4"/>
              </a:rPr>
              <a:t>Medjodovic</a:t>
            </a:r>
            <a:r>
              <a:rPr lang="en-US" sz="2000" dirty="0">
                <a:hlinkClick r:id="rId4"/>
              </a:rPr>
              <a:t>, et al., 2022, Manning</a:t>
            </a:r>
            <a:r>
              <a:rPr lang="en-US" sz="2000" dirty="0"/>
              <a:t>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20997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6643910" cy="55330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Event filter with deletes</a:t>
                </a:r>
              </a:p>
              <a:p>
                <a:r>
                  <a:rPr lang="en-US" dirty="0"/>
                  <a:t>Start with hash table for event identifiers,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Maintain counts of event identifiers by hash value,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Addition is +1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Delete is -1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Must prevent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6643910" cy="5533072"/>
              </a:xfrm>
              <a:blipFill>
                <a:blip r:embed="rId3"/>
                <a:stretch>
                  <a:fillRect l="-1927" t="-1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56144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645C1B-71EA-B275-E5CD-F3F64D98946F}"/>
              </a:ext>
            </a:extLst>
          </p:cNvPr>
          <p:cNvSpPr/>
          <p:nvPr/>
        </p:nvSpPr>
        <p:spPr>
          <a:xfrm rot="5400000">
            <a:off x="8619863" y="3402104"/>
            <a:ext cx="449506" cy="1258314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5F2672-3BAD-3375-DB0C-58E08991F6A0}"/>
              </a:ext>
            </a:extLst>
          </p:cNvPr>
          <p:cNvSpPr/>
          <p:nvPr/>
        </p:nvSpPr>
        <p:spPr>
          <a:xfrm>
            <a:off x="8215459" y="417257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9B4FCEC-581B-9B0A-DF87-420593254141}"/>
                  </a:ext>
                </a:extLst>
              </p:cNvPr>
              <p:cNvSpPr/>
              <p:nvPr/>
            </p:nvSpPr>
            <p:spPr>
              <a:xfrm>
                <a:off x="8215459" y="448522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9B4FCEC-581B-9B0A-DF87-4205932541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4485226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t="-1961" b="-352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6D7451F-CF30-AE38-2644-D3DC7B749B97}"/>
                  </a:ext>
                </a:extLst>
              </p:cNvPr>
              <p:cNvSpPr/>
              <p:nvPr/>
            </p:nvSpPr>
            <p:spPr>
              <a:xfrm>
                <a:off x="8215459" y="418247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6D7451F-CF30-AE38-2644-D3DC7B749B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4182473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C87E43F4-EC5C-7CB8-A301-DB1BAFD2E592}"/>
              </a:ext>
            </a:extLst>
          </p:cNvPr>
          <p:cNvSpPr/>
          <p:nvPr/>
        </p:nvSpPr>
        <p:spPr>
          <a:xfrm>
            <a:off x="8215459" y="2565814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16E2362-6627-D4DC-EE2B-B023E55016A2}"/>
                  </a:ext>
                </a:extLst>
              </p:cNvPr>
              <p:cNvSpPr/>
              <p:nvPr/>
            </p:nvSpPr>
            <p:spPr>
              <a:xfrm>
                <a:off x="8215459" y="256581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16E2362-6627-D4DC-EE2B-B023E55016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2565815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t="-1923"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092DFFB-2867-1B70-C3ED-66E2BCD0C100}"/>
                  </a:ext>
                </a:extLst>
              </p:cNvPr>
              <p:cNvSpPr/>
              <p:nvPr/>
            </p:nvSpPr>
            <p:spPr>
              <a:xfrm>
                <a:off x="8215459" y="2878461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092DFFB-2867-1B70-C3ED-66E2BCD0C1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2878461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EEFB2E-BBA9-A365-99FB-5C211F2E75C8}"/>
                  </a:ext>
                </a:extLst>
              </p:cNvPr>
              <p:cNvSpPr/>
              <p:nvPr/>
            </p:nvSpPr>
            <p:spPr>
              <a:xfrm>
                <a:off x="8215459" y="319110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EEFB2E-BBA9-A365-99FB-5C211F2E75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3191109"/>
                <a:ext cx="1258314" cy="302753"/>
              </a:xfrm>
              <a:prstGeom prst="rect">
                <a:avLst/>
              </a:prstGeom>
              <a:blipFill>
                <a:blip r:embed="rId8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D9BF4489-B47C-CF6A-2E4E-76AD2471E007}"/>
              </a:ext>
            </a:extLst>
          </p:cNvPr>
          <p:cNvSpPr/>
          <p:nvPr/>
        </p:nvSpPr>
        <p:spPr>
          <a:xfrm rot="5400000">
            <a:off x="9878177" y="3402104"/>
            <a:ext cx="449506" cy="1258314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89D07DA-75D4-E931-E522-96E2E69F6AB2}"/>
              </a:ext>
            </a:extLst>
          </p:cNvPr>
          <p:cNvSpPr/>
          <p:nvPr/>
        </p:nvSpPr>
        <p:spPr>
          <a:xfrm>
            <a:off x="9473773" y="417257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8FFB4A3-A4C8-D90C-3F15-A22CAF5334EC}"/>
                  </a:ext>
                </a:extLst>
              </p:cNvPr>
              <p:cNvSpPr/>
              <p:nvPr/>
            </p:nvSpPr>
            <p:spPr>
              <a:xfrm>
                <a:off x="9473773" y="448522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8FFB4A3-A4C8-D90C-3F15-A22CAF5334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4485226"/>
                <a:ext cx="1258314" cy="302753"/>
              </a:xfrm>
              <a:prstGeom prst="rect">
                <a:avLst/>
              </a:prstGeom>
              <a:blipFill>
                <a:blip r:embed="rId9"/>
                <a:stretch>
                  <a:fillRect b="-117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5FEAEC6-D61B-4A01-1931-66C335D00F3E}"/>
                  </a:ext>
                </a:extLst>
              </p:cNvPr>
              <p:cNvSpPr/>
              <p:nvPr/>
            </p:nvSpPr>
            <p:spPr>
              <a:xfrm>
                <a:off x="9473773" y="418247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5FEAEC6-D61B-4A01-1931-66C335D00F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4182473"/>
                <a:ext cx="1258314" cy="302753"/>
              </a:xfrm>
              <a:prstGeom prst="rect">
                <a:avLst/>
              </a:prstGeom>
              <a:blipFill>
                <a:blip r:embed="rId10"/>
                <a:stretch>
                  <a:fillRect b="-13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38E55AB0-B384-C347-A1FB-C072660483EF}"/>
              </a:ext>
            </a:extLst>
          </p:cNvPr>
          <p:cNvSpPr/>
          <p:nvPr/>
        </p:nvSpPr>
        <p:spPr>
          <a:xfrm>
            <a:off x="9473773" y="2565814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D599076-FD22-7C5E-AE74-55ED5D5729CB}"/>
                  </a:ext>
                </a:extLst>
              </p:cNvPr>
              <p:cNvSpPr/>
              <p:nvPr/>
            </p:nvSpPr>
            <p:spPr>
              <a:xfrm>
                <a:off x="9473773" y="256581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D599076-FD22-7C5E-AE74-55ED5D5729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2565815"/>
                <a:ext cx="1258314" cy="302753"/>
              </a:xfrm>
              <a:prstGeom prst="rect">
                <a:avLst/>
              </a:prstGeom>
              <a:blipFill>
                <a:blip r:embed="rId11"/>
                <a:stretch>
                  <a:fillRect b="-13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D946F2D-5D71-3BE2-55E2-E00648B06E9A}"/>
                  </a:ext>
                </a:extLst>
              </p:cNvPr>
              <p:cNvSpPr/>
              <p:nvPr/>
            </p:nvSpPr>
            <p:spPr>
              <a:xfrm>
                <a:off x="9473773" y="2878461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D946F2D-5D71-3BE2-55E2-E00648B06E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2878461"/>
                <a:ext cx="1258314" cy="302753"/>
              </a:xfrm>
              <a:prstGeom prst="rect">
                <a:avLst/>
              </a:prstGeom>
              <a:blipFill>
                <a:blip r:embed="rId12"/>
                <a:stretch>
                  <a:fillRect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87EAC46-79F7-918E-D32E-A5B3B798176B}"/>
                  </a:ext>
                </a:extLst>
              </p:cNvPr>
              <p:cNvSpPr/>
              <p:nvPr/>
            </p:nvSpPr>
            <p:spPr>
              <a:xfrm>
                <a:off x="9473773" y="319110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87EAC46-79F7-918E-D32E-A5B3B79817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3191109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37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 animBg="1"/>
      <p:bldP spid="19" grpId="0" animBg="1"/>
      <p:bldP spid="20" grpId="0" animBg="1"/>
      <p:bldP spid="26" grpId="0" animBg="1"/>
      <p:bldP spid="27" grpId="0" animBg="1"/>
      <p:bldP spid="28" grpId="0" animBg="1"/>
      <p:bldP spid="30" grpId="0" animBg="1"/>
      <p:bldP spid="31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693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Quotient filter </a:t>
            </a:r>
            <a:r>
              <a:rPr lang="en-US" dirty="0"/>
              <a:t>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108747"/>
                <a:ext cx="4584405" cy="43965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Quotient filter is based on a binary hash function,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</m:d>
                  </m:oMath>
                </a14:m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binary hash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bits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Divide the hash into a quotient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bits and a remainder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bits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08747"/>
                <a:ext cx="4584405" cy="4396501"/>
              </a:xfrm>
              <a:prstGeom prst="rect">
                <a:avLst/>
              </a:prstGeom>
              <a:blipFill>
                <a:blip r:embed="rId3"/>
                <a:stretch>
                  <a:fillRect l="-2793" t="-2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4D62FC44-A2A7-E9F1-F5E0-8FA81D9B8C6E}"/>
              </a:ext>
            </a:extLst>
          </p:cNvPr>
          <p:cNvSpPr/>
          <p:nvPr/>
        </p:nvSpPr>
        <p:spPr>
          <a:xfrm>
            <a:off x="9046664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D01093-BEC0-3B0F-1D0C-B275D419F783}"/>
              </a:ext>
            </a:extLst>
          </p:cNvPr>
          <p:cNvSpPr/>
          <p:nvPr/>
        </p:nvSpPr>
        <p:spPr>
          <a:xfrm>
            <a:off x="9039482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/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/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E9ECC5E5-9AF4-79CA-DDCE-1658C0F7F285}"/>
              </a:ext>
            </a:extLst>
          </p:cNvPr>
          <p:cNvSpPr/>
          <p:nvPr/>
        </p:nvSpPr>
        <p:spPr>
          <a:xfrm>
            <a:off x="10304978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422440-121D-2A57-8671-2F1587976B21}"/>
              </a:ext>
            </a:extLst>
          </p:cNvPr>
          <p:cNvSpPr/>
          <p:nvPr/>
        </p:nvSpPr>
        <p:spPr>
          <a:xfrm>
            <a:off x="10297796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/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001010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/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661E2A1F-FD64-F86F-692B-2AC09D0A3668}"/>
              </a:ext>
            </a:extLst>
          </p:cNvPr>
          <p:cNvSpPr txBox="1"/>
          <p:nvPr/>
        </p:nvSpPr>
        <p:spPr>
          <a:xfrm>
            <a:off x="8830341" y="2742102"/>
            <a:ext cx="146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Quotient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9EC40A-AB78-294E-B2FD-5C837DB923BB}"/>
              </a:ext>
            </a:extLst>
          </p:cNvPr>
          <p:cNvSpPr txBox="1"/>
          <p:nvPr/>
        </p:nvSpPr>
        <p:spPr>
          <a:xfrm>
            <a:off x="10297796" y="2759758"/>
            <a:ext cx="154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Remainder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/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=10001001010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/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=10011000111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/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=10011111111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18E624B-E579-5436-7EB2-628C7A025FDC}"/>
                  </a:ext>
                </a:extLst>
              </p:cNvPr>
              <p:cNvSpPr txBox="1"/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=10101101101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18E624B-E579-5436-7EB2-628C7A025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/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=10110000111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/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=00111111110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blipFill>
                <a:blip r:embed="rId1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/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/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1DF6716-E8C7-D543-F7B6-13CA3D21EC9F}"/>
                  </a:ext>
                </a:extLst>
              </p:cNvPr>
              <p:cNvSpPr/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1DF6716-E8C7-D543-F7B6-13CA3D21EC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79C7BCE-D941-BE3F-B217-C852E2B52C4C}"/>
                  </a:ext>
                </a:extLst>
              </p:cNvPr>
              <p:cNvSpPr/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79C7BCE-D941-BE3F-B217-C852E2B52C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/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/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/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blipFill>
                <a:blip r:embed="rId20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/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blipFill>
                <a:blip r:embed="rId21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644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005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1A2ED5-7137-E3B3-7B38-B32CF29A670F}"/>
              </a:ext>
            </a:extLst>
          </p:cNvPr>
          <p:cNvSpPr/>
          <p:nvPr/>
        </p:nvSpPr>
        <p:spPr>
          <a:xfrm>
            <a:off x="9046664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16C91A-4CB9-AACD-04C5-986072932429}"/>
              </a:ext>
            </a:extLst>
          </p:cNvPr>
          <p:cNvSpPr/>
          <p:nvPr/>
        </p:nvSpPr>
        <p:spPr>
          <a:xfrm>
            <a:off x="9039482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51F7936-A5D8-7176-488C-51D50E8BC8B2}"/>
                  </a:ext>
                </a:extLst>
              </p:cNvPr>
              <p:cNvSpPr/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51F7936-A5D8-7176-488C-51D50E8BC8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F8819D-7542-9CF1-1BE4-CE0FE65700FF}"/>
                  </a:ext>
                </a:extLst>
              </p:cNvPr>
              <p:cNvSpPr/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F8819D-7542-9CF1-1BE4-CE0FE65700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27089B98-C466-A9BF-F229-9C1D30667252}"/>
              </a:ext>
            </a:extLst>
          </p:cNvPr>
          <p:cNvSpPr/>
          <p:nvPr/>
        </p:nvSpPr>
        <p:spPr>
          <a:xfrm>
            <a:off x="10304978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216362-217E-AF7F-21CD-915F8D515D43}"/>
              </a:ext>
            </a:extLst>
          </p:cNvPr>
          <p:cNvSpPr/>
          <p:nvPr/>
        </p:nvSpPr>
        <p:spPr>
          <a:xfrm>
            <a:off x="10297796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29F09C5-7C7F-8077-4383-9EBE2365993D}"/>
                  </a:ext>
                </a:extLst>
              </p:cNvPr>
              <p:cNvSpPr/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001010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29F09C5-7C7F-8077-4383-9EBE236599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C29514F-F3C9-BBB8-A2B4-3BB1D4EF6492}"/>
                  </a:ext>
                </a:extLst>
              </p:cNvPr>
              <p:cNvSpPr/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C29514F-F3C9-BBB8-A2B4-3BB1D4EF64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18BCA582-5571-F9C0-080D-242BB9368D06}"/>
              </a:ext>
            </a:extLst>
          </p:cNvPr>
          <p:cNvSpPr txBox="1"/>
          <p:nvPr/>
        </p:nvSpPr>
        <p:spPr>
          <a:xfrm>
            <a:off x="8830341" y="2742102"/>
            <a:ext cx="146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Quotient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90D569-3207-94ED-A8A6-D0C7C7F6C588}"/>
              </a:ext>
            </a:extLst>
          </p:cNvPr>
          <p:cNvSpPr txBox="1"/>
          <p:nvPr/>
        </p:nvSpPr>
        <p:spPr>
          <a:xfrm>
            <a:off x="10297796" y="2759758"/>
            <a:ext cx="154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Remainder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ADB48E-AA00-7D79-F51C-FC01BC23D0FD}"/>
                  </a:ext>
                </a:extLst>
              </p:cNvPr>
              <p:cNvSpPr txBox="1"/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=10001001010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ADB48E-AA00-7D79-F51C-FC01BC23D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69EC445-7BD5-E65C-AC22-71FCA044B527}"/>
                  </a:ext>
                </a:extLst>
              </p:cNvPr>
              <p:cNvSpPr txBox="1"/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=10011000111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69EC445-7BD5-E65C-AC22-71FCA044B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40D8508-854A-9B43-1631-58D3DE46B0E4}"/>
                  </a:ext>
                </a:extLst>
              </p:cNvPr>
              <p:cNvSpPr txBox="1"/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=10011111111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⇏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40D8508-854A-9B43-1631-58D3DE46B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3867577-69FA-B397-29FF-4F6427C33C4E}"/>
                  </a:ext>
                </a:extLst>
              </p:cNvPr>
              <p:cNvSpPr txBox="1"/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=10101101101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3867577-69FA-B397-29FF-4F6427C33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48E63F-6662-6A37-3BE1-3BE0610493E9}"/>
                  </a:ext>
                </a:extLst>
              </p:cNvPr>
              <p:cNvSpPr txBox="1"/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=10110000111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48E63F-6662-6A37-3BE1-3BE061049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3F5B14-46B0-CDD7-C381-D77CFE74D674}"/>
                  </a:ext>
                </a:extLst>
              </p:cNvPr>
              <p:cNvSpPr txBox="1"/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=00111111110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3F5B14-46B0-CDD7-C381-D77CFE74D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A0F1591-61C1-1B72-654E-EEA77C6B9058}"/>
                  </a:ext>
                </a:extLst>
              </p:cNvPr>
              <p:cNvSpPr/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A0F1591-61C1-1B72-654E-EEA77C6B90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0B77091-AD9C-C4FB-A2F3-5779CC6E0A78}"/>
                  </a:ext>
                </a:extLst>
              </p:cNvPr>
              <p:cNvSpPr/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0B77091-AD9C-C4FB-A2F3-5779CC6E0A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79157E9-78A6-A557-F812-7D605B4AB627}"/>
                  </a:ext>
                </a:extLst>
              </p:cNvPr>
              <p:cNvSpPr/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79157E9-78A6-A557-F812-7D605B4AB6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147BB53-2AFE-724F-D819-A269C0A9E63B}"/>
                  </a:ext>
                </a:extLst>
              </p:cNvPr>
              <p:cNvSpPr/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147BB53-2AFE-724F-D819-A269C0A9E6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4B3FA7E-3659-EAC3-27B0-AE1936003D71}"/>
                  </a:ext>
                </a:extLst>
              </p:cNvPr>
              <p:cNvSpPr/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4B3FA7E-3659-EAC3-27B0-AE1936003D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DD3CE7B-A7DD-07B8-86DE-48F42DC27198}"/>
                  </a:ext>
                </a:extLst>
              </p:cNvPr>
              <p:cNvSpPr/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DD3CE7B-A7DD-07B8-86DE-48F42DC271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C78AF52-B701-C7A7-3235-7826B4EF1A39}"/>
                  </a:ext>
                </a:extLst>
              </p:cNvPr>
              <p:cNvSpPr/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C78AF52-B701-C7A7-3235-7826B4EF1A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8AD32B2-7B89-1F2C-EFCB-893AC922ED52}"/>
                  </a:ext>
                </a:extLst>
              </p:cNvPr>
              <p:cNvSpPr/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8AD32B2-7B89-1F2C-EFCB-893AC922ED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blipFill>
                <a:blip r:embed="rId20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7BB06DE-AF76-5C7D-05E6-A34A38F4FB53}"/>
              </a:ext>
            </a:extLst>
          </p:cNvPr>
          <p:cNvSpPr txBox="1">
            <a:spLocks/>
          </p:cNvSpPr>
          <p:nvPr/>
        </p:nvSpPr>
        <p:spPr>
          <a:xfrm>
            <a:off x="838200" y="2108747"/>
            <a:ext cx="4584405" cy="4396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b="1" dirty="0"/>
              <a:t>quotient</a:t>
            </a:r>
            <a:r>
              <a:rPr lang="en-US" dirty="0"/>
              <a:t> defines a hash bucket</a:t>
            </a:r>
          </a:p>
          <a:p>
            <a:r>
              <a:rPr lang="en-US" dirty="0"/>
              <a:t>The </a:t>
            </a:r>
            <a:r>
              <a:rPr lang="en-US" b="1" dirty="0"/>
              <a:t>remainder</a:t>
            </a:r>
            <a:r>
              <a:rPr lang="en-US" dirty="0"/>
              <a:t> is the value </a:t>
            </a:r>
          </a:p>
          <a:p>
            <a:r>
              <a:rPr lang="en-US" dirty="0"/>
              <a:t>Notice the </a:t>
            </a:r>
            <a:r>
              <a:rPr lang="en-US" b="1" dirty="0"/>
              <a:t>hash collision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BD66A78-8121-2A8B-4F8C-6E12C4E60EA9}"/>
              </a:ext>
            </a:extLst>
          </p:cNvPr>
          <p:cNvCxnSpPr>
            <a:cxnSpLocks/>
          </p:cNvCxnSpPr>
          <p:nvPr/>
        </p:nvCxnSpPr>
        <p:spPr>
          <a:xfrm>
            <a:off x="4864395" y="3816908"/>
            <a:ext cx="821297" cy="720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173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42794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Data volumes can be massive   </a:t>
            </a:r>
          </a:p>
          <a:p>
            <a:r>
              <a:rPr lang="en-US" dirty="0"/>
              <a:t>Example – small scale    </a:t>
            </a:r>
          </a:p>
          <a:p>
            <a:pPr lvl="1"/>
            <a:r>
              <a:rPr lang="en-US" dirty="0"/>
              <a:t>US Geological Survey maintains about 13,500 stream gages    </a:t>
            </a:r>
          </a:p>
          <a:p>
            <a:pPr lvl="1"/>
            <a:r>
              <a:rPr lang="en-US" dirty="0"/>
              <a:t>Average of 4 types of sensors per station  </a:t>
            </a:r>
          </a:p>
          <a:p>
            <a:pPr lvl="1"/>
            <a:r>
              <a:rPr lang="en-US" dirty="0"/>
              <a:t>Each measurement is 4 bytes - 16 bytes total per sample</a:t>
            </a:r>
          </a:p>
          <a:p>
            <a:pPr lvl="1"/>
            <a:r>
              <a:rPr lang="en-US" dirty="0"/>
              <a:t>Each gage collects data sample every 15 mins    </a:t>
            </a:r>
          </a:p>
          <a:p>
            <a:pPr lvl="1"/>
            <a:r>
              <a:rPr lang="en-US" dirty="0"/>
              <a:t>Data uploaded every 4 hours – 6 sets of measurements per day – 1,536 bytes  </a:t>
            </a:r>
          </a:p>
          <a:p>
            <a:pPr lvl="1"/>
            <a:r>
              <a:rPr lang="en-US" dirty="0"/>
              <a:t>Total of 5.4 M bytes per day for network</a:t>
            </a:r>
          </a:p>
          <a:p>
            <a:pPr lvl="1"/>
            <a:r>
              <a:rPr lang="en-US" dirty="0"/>
              <a:t> 2 G bytes per year for archive </a:t>
            </a:r>
          </a:p>
          <a:p>
            <a:r>
              <a:rPr lang="en-US" dirty="0"/>
              <a:t>But, network bandwidth is limited </a:t>
            </a:r>
          </a:p>
          <a:p>
            <a:pPr lvl="1"/>
            <a:r>
              <a:rPr lang="en-US" dirty="0"/>
              <a:t>Sensors often connected by point-to-point wireless connections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401865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Quotient filter </a:t>
            </a:r>
            <a:r>
              <a:rPr lang="en-US" dirty="0"/>
              <a:t>is memory and computationally efficient  </a:t>
            </a:r>
          </a:p>
          <a:p>
            <a:r>
              <a:rPr lang="en-US" dirty="0"/>
              <a:t>Two key concepts used to manage hash collisions in quotient filters</a:t>
            </a:r>
          </a:p>
          <a:p>
            <a:r>
              <a:rPr lang="en-US" dirty="0"/>
              <a:t>A </a:t>
            </a:r>
            <a:r>
              <a:rPr lang="en-US" b="1" dirty="0"/>
              <a:t>run</a:t>
            </a:r>
            <a:r>
              <a:rPr lang="en-US" dirty="0"/>
              <a:t> is a consecutive sequence of slots occupied with remainders with the same quotient</a:t>
            </a:r>
          </a:p>
          <a:p>
            <a:r>
              <a:rPr lang="en-US" dirty="0"/>
              <a:t>A  </a:t>
            </a:r>
            <a:r>
              <a:rPr lang="en-US" b="1" dirty="0"/>
              <a:t>cluster</a:t>
            </a:r>
            <a:r>
              <a:rPr lang="en-US" dirty="0"/>
              <a:t> is a continuous sequence of one or more runs </a:t>
            </a:r>
          </a:p>
          <a:p>
            <a:pPr lvl="1"/>
            <a:r>
              <a:rPr lang="en-US" dirty="0"/>
              <a:t>Performance of quotient filter relies on the empirical evidence for the prevalence of short clusters    </a:t>
            </a:r>
          </a:p>
          <a:p>
            <a:r>
              <a:rPr lang="en-US" b="1" dirty="0"/>
              <a:t>Linear probing </a:t>
            </a:r>
            <a:r>
              <a:rPr lang="en-US" dirty="0"/>
              <a:t>is used to find open slots   </a:t>
            </a:r>
          </a:p>
          <a:p>
            <a:pPr lvl="1"/>
            <a:r>
              <a:rPr lang="en-US" dirty="0"/>
              <a:t>Remainders with the same quotient are stored consecutively  </a:t>
            </a:r>
          </a:p>
          <a:p>
            <a:pPr lvl="1"/>
            <a:r>
              <a:rPr lang="en-US" dirty="0"/>
              <a:t>Remainders with same quotient are stored in sort order to improve search efficiency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91244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7BB06DE-AF76-5C7D-05E6-A34A38F4FB53}"/>
              </a:ext>
            </a:extLst>
          </p:cNvPr>
          <p:cNvSpPr txBox="1">
            <a:spLocks/>
          </p:cNvSpPr>
          <p:nvPr/>
        </p:nvSpPr>
        <p:spPr>
          <a:xfrm>
            <a:off x="800986" y="1716837"/>
            <a:ext cx="7027336" cy="4965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Quotient filters use three bits to manage linear probing to resolve hash collisions</a:t>
            </a:r>
          </a:p>
          <a:p>
            <a:r>
              <a:rPr lang="en-US" b="1" dirty="0"/>
              <a:t>Run Continued </a:t>
            </a:r>
            <a:r>
              <a:rPr lang="en-US" dirty="0"/>
              <a:t>bit is set when the slot is occupied but not the first element of the run   </a:t>
            </a:r>
          </a:p>
          <a:p>
            <a:r>
              <a:rPr lang="en-US" b="1" dirty="0"/>
              <a:t>Is Occupied</a:t>
            </a:r>
            <a:r>
              <a:rPr lang="en-US" dirty="0"/>
              <a:t> bit is set when the slot is occupied by some other hash from another location   </a:t>
            </a:r>
          </a:p>
          <a:p>
            <a:r>
              <a:rPr lang="en-US" b="1" dirty="0"/>
              <a:t>Is Shifted </a:t>
            </a:r>
            <a:r>
              <a:rPr lang="en-US" dirty="0"/>
              <a:t>bit is set to indicate the value in the slot is from another bucket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BE99404-657D-559A-AF18-072825E704C3}"/>
                  </a:ext>
                </a:extLst>
              </p:cNvPr>
              <p:cNvSpPr/>
              <p:nvPr/>
            </p:nvSpPr>
            <p:spPr>
              <a:xfrm>
                <a:off x="8793669" y="4148491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BE99404-657D-559A-AF18-072825E704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3669" y="4148491"/>
                <a:ext cx="426566" cy="302753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1230471-0A69-E963-8702-CB79BF6C2699}"/>
              </a:ext>
            </a:extLst>
          </p:cNvPr>
          <p:cNvSpPr txBox="1"/>
          <p:nvPr/>
        </p:nvSpPr>
        <p:spPr>
          <a:xfrm rot="5400000">
            <a:off x="7410666" y="2735298"/>
            <a:ext cx="2392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Bucket Occupied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0CBEC5-BF46-5AC2-8E58-F27735CC7316}"/>
              </a:ext>
            </a:extLst>
          </p:cNvPr>
          <p:cNvSpPr txBox="1"/>
          <p:nvPr/>
        </p:nvSpPr>
        <p:spPr>
          <a:xfrm rot="5400000">
            <a:off x="7028203" y="2913631"/>
            <a:ext cx="2392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Run Continued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51E5A3-F557-7642-DFF2-C8DF2CCB676B}"/>
              </a:ext>
            </a:extLst>
          </p:cNvPr>
          <p:cNvSpPr txBox="1"/>
          <p:nvPr/>
        </p:nvSpPr>
        <p:spPr>
          <a:xfrm rot="5400000">
            <a:off x="8238740" y="3151919"/>
            <a:ext cx="1459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Is Shifted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7F0162-A5E3-662F-F3CE-88BDFCD09CFA}"/>
              </a:ext>
            </a:extLst>
          </p:cNvPr>
          <p:cNvSpPr/>
          <p:nvPr/>
        </p:nvSpPr>
        <p:spPr>
          <a:xfrm>
            <a:off x="9241781" y="5375059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475C2D-116A-B744-97CC-6AAFE2083577}"/>
              </a:ext>
            </a:extLst>
          </p:cNvPr>
          <p:cNvSpPr/>
          <p:nvPr/>
        </p:nvSpPr>
        <p:spPr>
          <a:xfrm>
            <a:off x="9227417" y="4151145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11030F3-F102-225A-4BC0-A34F8A31B88A}"/>
                  </a:ext>
                </a:extLst>
              </p:cNvPr>
              <p:cNvSpPr/>
              <p:nvPr/>
            </p:nvSpPr>
            <p:spPr>
              <a:xfrm>
                <a:off x="9227417" y="415114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11030F3-F102-225A-4BC0-A34F8A31B8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4151146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2A74668-3870-E422-4CC3-1E31EB5980F5}"/>
                  </a:ext>
                </a:extLst>
              </p:cNvPr>
              <p:cNvSpPr/>
              <p:nvPr/>
            </p:nvSpPr>
            <p:spPr>
              <a:xfrm>
                <a:off x="9227417" y="446379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2A74668-3870-E422-4CC3-1E31EB5980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4463792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D9B76409-1D02-CB61-6B1C-FBD3E9F074BC}"/>
              </a:ext>
            </a:extLst>
          </p:cNvPr>
          <p:cNvSpPr/>
          <p:nvPr/>
        </p:nvSpPr>
        <p:spPr>
          <a:xfrm>
            <a:off x="10500095" y="5375059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B78C94E-6974-B282-16DE-A26B9A7C97F4}"/>
              </a:ext>
            </a:extLst>
          </p:cNvPr>
          <p:cNvSpPr/>
          <p:nvPr/>
        </p:nvSpPr>
        <p:spPr>
          <a:xfrm>
            <a:off x="10485731" y="4151145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8761BAE-DB02-30ED-5AF7-35257A784926}"/>
                  </a:ext>
                </a:extLst>
              </p:cNvPr>
              <p:cNvSpPr/>
              <p:nvPr/>
            </p:nvSpPr>
            <p:spPr>
              <a:xfrm>
                <a:off x="10485731" y="415114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001010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8761BAE-DB02-30ED-5AF7-35257A7849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5731" y="4151146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57BEB4E-33FB-40D0-083F-4AE82C1B9E82}"/>
                  </a:ext>
                </a:extLst>
              </p:cNvPr>
              <p:cNvSpPr/>
              <p:nvPr/>
            </p:nvSpPr>
            <p:spPr>
              <a:xfrm>
                <a:off x="10485731" y="446379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57BEB4E-33FB-40D0-083F-4AE82C1B9E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5731" y="4463792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E928574-24E5-498F-835A-DB3A4AC09BAB}"/>
                  </a:ext>
                </a:extLst>
              </p:cNvPr>
              <p:cNvSpPr/>
              <p:nvPr/>
            </p:nvSpPr>
            <p:spPr>
              <a:xfrm>
                <a:off x="9227417" y="476428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0100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E928574-24E5-498F-835A-DB3A4AC09B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4764286"/>
                <a:ext cx="1258314" cy="302753"/>
              </a:xfrm>
              <a:prstGeom prst="rect">
                <a:avLst/>
              </a:prstGeom>
              <a:blipFill>
                <a:blip r:embed="rId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1E88AB4-27D1-B78D-BAAA-F9BF1B91CA26}"/>
                  </a:ext>
                </a:extLst>
              </p:cNvPr>
              <p:cNvSpPr/>
              <p:nvPr/>
            </p:nvSpPr>
            <p:spPr>
              <a:xfrm>
                <a:off x="10506465" y="477149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1E88AB4-27D1-B78D-BAAA-F9BF1B91CA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6465" y="4771492"/>
                <a:ext cx="1258314" cy="302753"/>
              </a:xfrm>
              <a:prstGeom prst="rect">
                <a:avLst/>
              </a:prstGeom>
              <a:blipFill>
                <a:blip r:embed="rId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616CAE3-8F69-0AB9-93D0-9A1631E59A05}"/>
                  </a:ext>
                </a:extLst>
              </p:cNvPr>
              <p:cNvSpPr/>
              <p:nvPr/>
            </p:nvSpPr>
            <p:spPr>
              <a:xfrm>
                <a:off x="9227417" y="5057890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616CAE3-8F69-0AB9-93D0-9A1631E59A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5057890"/>
                <a:ext cx="1258314" cy="302753"/>
              </a:xfrm>
              <a:prstGeom prst="rect">
                <a:avLst/>
              </a:prstGeom>
              <a:blipFill>
                <a:blip r:embed="rId10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00102D1-0230-93FF-F8AF-4145B1055C1E}"/>
                  </a:ext>
                </a:extLst>
              </p:cNvPr>
              <p:cNvSpPr/>
              <p:nvPr/>
            </p:nvSpPr>
            <p:spPr>
              <a:xfrm>
                <a:off x="10492913" y="506396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00102D1-0230-93FF-F8AF-4145B1055C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2913" y="5063964"/>
                <a:ext cx="1258314" cy="302753"/>
              </a:xfrm>
              <a:prstGeom prst="rect">
                <a:avLst/>
              </a:prstGeom>
              <a:blipFill>
                <a:blip r:embed="rId11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C371798-94BA-1571-DC24-839B1734E887}"/>
                  </a:ext>
                </a:extLst>
              </p:cNvPr>
              <p:cNvSpPr/>
              <p:nvPr/>
            </p:nvSpPr>
            <p:spPr>
              <a:xfrm>
                <a:off x="10513647" y="536234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C371798-94BA-1571-DC24-839B1734E8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647" y="5362349"/>
                <a:ext cx="1258314" cy="302753"/>
              </a:xfrm>
              <a:prstGeom prst="rect">
                <a:avLst/>
              </a:prstGeom>
              <a:blipFill>
                <a:blip r:embed="rId12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1645C09-4A42-0B21-3D07-EA8033EFA638}"/>
                  </a:ext>
                </a:extLst>
              </p:cNvPr>
              <p:cNvSpPr/>
              <p:nvPr/>
            </p:nvSpPr>
            <p:spPr>
              <a:xfrm>
                <a:off x="10528011" y="568275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1645C09-4A42-0B21-3D07-EA8033EFA6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8011" y="5682759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B328CDE-1277-97C5-BC5F-87ED725C893B}"/>
                  </a:ext>
                </a:extLst>
              </p:cNvPr>
              <p:cNvSpPr/>
              <p:nvPr/>
            </p:nvSpPr>
            <p:spPr>
              <a:xfrm>
                <a:off x="9255333" y="540140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B328CDE-1277-97C5-BC5F-87ED725C89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333" y="5401405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5F7129A-955C-9682-20E3-B542A320EF10}"/>
                  </a:ext>
                </a:extLst>
              </p:cNvPr>
              <p:cNvSpPr/>
              <p:nvPr/>
            </p:nvSpPr>
            <p:spPr>
              <a:xfrm>
                <a:off x="9276876" y="570532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5F7129A-955C-9682-20E3-B542A320EF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6876" y="5705324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DC270471-41AC-D380-9C65-6FEB6768F342}"/>
              </a:ext>
            </a:extLst>
          </p:cNvPr>
          <p:cNvSpPr txBox="1"/>
          <p:nvPr/>
        </p:nvSpPr>
        <p:spPr>
          <a:xfrm>
            <a:off x="9039009" y="3731203"/>
            <a:ext cx="146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Quotient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C7D334D-3199-9B7A-0D2D-3837E7BF2690}"/>
              </a:ext>
            </a:extLst>
          </p:cNvPr>
          <p:cNvSpPr txBox="1"/>
          <p:nvPr/>
        </p:nvSpPr>
        <p:spPr>
          <a:xfrm>
            <a:off x="10506464" y="3748859"/>
            <a:ext cx="154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Remainder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F9D4E44-68A3-77A3-E786-5DC0A6BBD4D9}"/>
                  </a:ext>
                </a:extLst>
              </p:cNvPr>
              <p:cNvSpPr/>
              <p:nvPr/>
            </p:nvSpPr>
            <p:spPr>
              <a:xfrm>
                <a:off x="8383289" y="4147240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F9D4E44-68A3-77A3-E786-5DC0A6BBD4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289" y="4147240"/>
                <a:ext cx="419385" cy="302753"/>
              </a:xfrm>
              <a:prstGeom prst="rect">
                <a:avLst/>
              </a:prstGeom>
              <a:blipFill>
                <a:blip r:embed="rId1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E9B754D-42F0-191D-C1FC-EFB0A2432962}"/>
                  </a:ext>
                </a:extLst>
              </p:cNvPr>
              <p:cNvSpPr/>
              <p:nvPr/>
            </p:nvSpPr>
            <p:spPr>
              <a:xfrm>
                <a:off x="8014380" y="4145989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E9B754D-42F0-191D-C1FC-EFB0A2432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380" y="4145989"/>
                <a:ext cx="361727" cy="302753"/>
              </a:xfrm>
              <a:prstGeom prst="rect">
                <a:avLst/>
              </a:prstGeom>
              <a:blipFill>
                <a:blip r:embed="rId1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42E89CA-3F54-BE95-60FB-7DA86E35502A}"/>
                  </a:ext>
                </a:extLst>
              </p:cNvPr>
              <p:cNvSpPr/>
              <p:nvPr/>
            </p:nvSpPr>
            <p:spPr>
              <a:xfrm>
                <a:off x="8795295" y="4448912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42E89CA-3F54-BE95-60FB-7DA86E3550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5295" y="4448912"/>
                <a:ext cx="426566" cy="302753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5DAAE93-E3F4-2FEA-F785-CBFB2815F87F}"/>
                  </a:ext>
                </a:extLst>
              </p:cNvPr>
              <p:cNvSpPr/>
              <p:nvPr/>
            </p:nvSpPr>
            <p:spPr>
              <a:xfrm>
                <a:off x="8384915" y="4447661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5DAAE93-E3F4-2FEA-F785-CBFB2815F8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915" y="4447661"/>
                <a:ext cx="419385" cy="302753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DE5F5B7-6BEC-281B-6E13-149623CD39DA}"/>
                  </a:ext>
                </a:extLst>
              </p:cNvPr>
              <p:cNvSpPr/>
              <p:nvPr/>
            </p:nvSpPr>
            <p:spPr>
              <a:xfrm>
                <a:off x="8016006" y="4446410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DE5F5B7-6BEC-281B-6E13-149623CD39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006" y="4446410"/>
                <a:ext cx="361727" cy="302753"/>
              </a:xfrm>
              <a:prstGeom prst="rect">
                <a:avLst/>
              </a:prstGeom>
              <a:blipFill>
                <a:blip r:embed="rId20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229E4C6-2F4C-9C56-63C5-644915C2332F}"/>
                  </a:ext>
                </a:extLst>
              </p:cNvPr>
              <p:cNvSpPr/>
              <p:nvPr/>
            </p:nvSpPr>
            <p:spPr>
              <a:xfrm>
                <a:off x="8808847" y="4755332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229E4C6-2F4C-9C56-63C5-644915C233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8847" y="4755332"/>
                <a:ext cx="426566" cy="302753"/>
              </a:xfrm>
              <a:prstGeom prst="rect">
                <a:avLst/>
              </a:prstGeom>
              <a:blipFill>
                <a:blip r:embed="rId21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9FF6DF3-E92B-D38E-15D5-08DFD2C348AE}"/>
                  </a:ext>
                </a:extLst>
              </p:cNvPr>
              <p:cNvSpPr/>
              <p:nvPr/>
            </p:nvSpPr>
            <p:spPr>
              <a:xfrm>
                <a:off x="8398467" y="4754081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9FF6DF3-E92B-D38E-15D5-08DFD2C348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467" y="4754081"/>
                <a:ext cx="419385" cy="302753"/>
              </a:xfrm>
              <a:prstGeom prst="rect">
                <a:avLst/>
              </a:prstGeom>
              <a:blipFill>
                <a:blip r:embed="rId22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9A37509-77B7-3881-3ECF-71B6F387A0BF}"/>
                  </a:ext>
                </a:extLst>
              </p:cNvPr>
              <p:cNvSpPr/>
              <p:nvPr/>
            </p:nvSpPr>
            <p:spPr>
              <a:xfrm>
                <a:off x="8029558" y="4752830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9A37509-77B7-3881-3ECF-71B6F387A0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558" y="4752830"/>
                <a:ext cx="361727" cy="302753"/>
              </a:xfrm>
              <a:prstGeom prst="rect">
                <a:avLst/>
              </a:prstGeom>
              <a:blipFill>
                <a:blip r:embed="rId23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CC43CA1-5559-EEAD-FF08-52BD3F3C8962}"/>
                  </a:ext>
                </a:extLst>
              </p:cNvPr>
              <p:cNvSpPr/>
              <p:nvPr/>
            </p:nvSpPr>
            <p:spPr>
              <a:xfrm>
                <a:off x="8801665" y="5063279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CC43CA1-5559-EEAD-FF08-52BD3F3C8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665" y="5063279"/>
                <a:ext cx="426566" cy="302753"/>
              </a:xfrm>
              <a:prstGeom prst="rect">
                <a:avLst/>
              </a:prstGeom>
              <a:blipFill>
                <a:blip r:embed="rId24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298AF09-0551-0C83-2661-0854872ABFEF}"/>
                  </a:ext>
                </a:extLst>
              </p:cNvPr>
              <p:cNvSpPr/>
              <p:nvPr/>
            </p:nvSpPr>
            <p:spPr>
              <a:xfrm>
                <a:off x="8391285" y="5062028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298AF09-0551-0C83-2661-0854872ABF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1285" y="5062028"/>
                <a:ext cx="419385" cy="302753"/>
              </a:xfrm>
              <a:prstGeom prst="rect">
                <a:avLst/>
              </a:prstGeom>
              <a:blipFill>
                <a:blip r:embed="rId2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1DB7E31-BF87-FD4B-CF92-24040148F269}"/>
                  </a:ext>
                </a:extLst>
              </p:cNvPr>
              <p:cNvSpPr/>
              <p:nvPr/>
            </p:nvSpPr>
            <p:spPr>
              <a:xfrm>
                <a:off x="8022376" y="5060777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1DB7E31-BF87-FD4B-CF92-24040148F2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376" y="5060777"/>
                <a:ext cx="361727" cy="302753"/>
              </a:xfrm>
              <a:prstGeom prst="rect">
                <a:avLst/>
              </a:prstGeom>
              <a:blipFill>
                <a:blip r:embed="rId2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6915627-86B8-44C2-3648-18831C90DF89}"/>
                  </a:ext>
                </a:extLst>
              </p:cNvPr>
              <p:cNvSpPr/>
              <p:nvPr/>
            </p:nvSpPr>
            <p:spPr>
              <a:xfrm>
                <a:off x="8808847" y="5380448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6915627-86B8-44C2-3648-18831C90DF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8847" y="5380448"/>
                <a:ext cx="426566" cy="302753"/>
              </a:xfrm>
              <a:prstGeom prst="rect">
                <a:avLst/>
              </a:prstGeom>
              <a:blipFill>
                <a:blip r:embed="rId27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3DC0FAF2-EBCA-A27E-F8D5-CB738CB5C200}"/>
                  </a:ext>
                </a:extLst>
              </p:cNvPr>
              <p:cNvSpPr/>
              <p:nvPr/>
            </p:nvSpPr>
            <p:spPr>
              <a:xfrm>
                <a:off x="8398467" y="5379197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3DC0FAF2-EBCA-A27E-F8D5-CB738CB5C2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467" y="5379197"/>
                <a:ext cx="419385" cy="302753"/>
              </a:xfrm>
              <a:prstGeom prst="rect">
                <a:avLst/>
              </a:prstGeom>
              <a:blipFill>
                <a:blip r:embed="rId28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1F541AC8-A568-406F-2A11-45DE677FDF8A}"/>
                  </a:ext>
                </a:extLst>
              </p:cNvPr>
              <p:cNvSpPr/>
              <p:nvPr/>
            </p:nvSpPr>
            <p:spPr>
              <a:xfrm>
                <a:off x="8029558" y="5377946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1F541AC8-A568-406F-2A11-45DE677FDF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558" y="5377946"/>
                <a:ext cx="361727" cy="302753"/>
              </a:xfrm>
              <a:prstGeom prst="rect">
                <a:avLst/>
              </a:prstGeom>
              <a:blipFill>
                <a:blip r:embed="rId29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30B02E6-1B9F-FE08-818A-231C83C0196C}"/>
                  </a:ext>
                </a:extLst>
              </p:cNvPr>
              <p:cNvSpPr/>
              <p:nvPr/>
            </p:nvSpPr>
            <p:spPr>
              <a:xfrm>
                <a:off x="8800851" y="5674918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30B02E6-1B9F-FE08-818A-231C83C019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0851" y="5674918"/>
                <a:ext cx="426566" cy="302753"/>
              </a:xfrm>
              <a:prstGeom prst="rect">
                <a:avLst/>
              </a:prstGeom>
              <a:blipFill>
                <a:blip r:embed="rId30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BB779B9-AC79-0F10-BE76-1C8A37C1FD14}"/>
                  </a:ext>
                </a:extLst>
              </p:cNvPr>
              <p:cNvSpPr/>
              <p:nvPr/>
            </p:nvSpPr>
            <p:spPr>
              <a:xfrm>
                <a:off x="8390471" y="5673667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BB779B9-AC79-0F10-BE76-1C8A37C1FD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0471" y="5673667"/>
                <a:ext cx="419385" cy="302753"/>
              </a:xfrm>
              <a:prstGeom prst="rect">
                <a:avLst/>
              </a:prstGeom>
              <a:blipFill>
                <a:blip r:embed="rId31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7F0EE82-B621-A538-F821-127A33FBB5FD}"/>
                  </a:ext>
                </a:extLst>
              </p:cNvPr>
              <p:cNvSpPr/>
              <p:nvPr/>
            </p:nvSpPr>
            <p:spPr>
              <a:xfrm>
                <a:off x="8021562" y="5672416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7F0EE82-B621-A538-F821-127A33FBB5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1562" y="5672416"/>
                <a:ext cx="361727" cy="302753"/>
              </a:xfrm>
              <a:prstGeom prst="rect">
                <a:avLst/>
              </a:prstGeom>
              <a:blipFill>
                <a:blip r:embed="rId32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2547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11" grpId="0"/>
      <p:bldP spid="12" grpId="0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557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5AF48-CB5A-9978-EB1F-EEF91CF22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219" y="1669313"/>
            <a:ext cx="5996398" cy="51230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6302" y="2233153"/>
                <a:ext cx="5267796" cy="44653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Example of linear probing for quotient filter </a:t>
                </a:r>
              </a:p>
              <a:p>
                <a:r>
                  <a:rPr lang="en-US" sz="2400" b="1" dirty="0"/>
                  <a:t>State 1</a:t>
                </a:r>
                <a:r>
                  <a:rPr lang="en-US" sz="2400" dirty="0"/>
                  <a:t>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6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600" dirty="0"/>
                  <a:t> </a:t>
                </a:r>
                <a:r>
                  <a:rPr lang="en-US" sz="2400" dirty="0"/>
                  <a:t>to quotient filter </a:t>
                </a:r>
              </a:p>
              <a:p>
                <a:r>
                  <a:rPr lang="en-US" sz="2400" dirty="0"/>
                  <a:t>3 elements in </a:t>
                </a:r>
                <a:r>
                  <a:rPr lang="en-US" sz="2400" b="1" dirty="0"/>
                  <a:t>3 runs </a:t>
                </a:r>
                <a:r>
                  <a:rPr lang="en-US" sz="2400" dirty="0"/>
                  <a:t>and </a:t>
                </a:r>
                <a:r>
                  <a:rPr lang="en-US" sz="2400" b="1" dirty="0"/>
                  <a:t>3 clusters   </a:t>
                </a:r>
              </a:p>
              <a:p>
                <a:r>
                  <a:rPr lang="en-US" sz="2400" dirty="0"/>
                  <a:t>Set </a:t>
                </a:r>
                <a:r>
                  <a:rPr lang="en-US" sz="2400" b="1" dirty="0"/>
                  <a:t>is occupied </a:t>
                </a:r>
                <a:r>
                  <a:rPr lang="en-US" sz="2400" dirty="0"/>
                  <a:t>bit for each 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02" y="2233153"/>
                <a:ext cx="5267796" cy="4465360"/>
              </a:xfrm>
              <a:prstGeom prst="rect">
                <a:avLst/>
              </a:prstGeom>
              <a:blipFill>
                <a:blip r:embed="rId4"/>
                <a:stretch>
                  <a:fillRect l="-1736" t="-1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3A5811E2-369D-6B60-DF95-0B2652ADC6E5}"/>
              </a:ext>
            </a:extLst>
          </p:cNvPr>
          <p:cNvSpPr/>
          <p:nvPr/>
        </p:nvSpPr>
        <p:spPr>
          <a:xfrm>
            <a:off x="6068782" y="3088757"/>
            <a:ext cx="767953" cy="4784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214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557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5AF48-CB5A-9978-EB1F-EEF91CF22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219" y="1669313"/>
            <a:ext cx="5996398" cy="51230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0986" y="2233153"/>
                <a:ext cx="5267796" cy="44653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5100" dirty="0"/>
                  <a:t>Example of linear probing for quotient filter </a:t>
                </a:r>
              </a:p>
              <a:p>
                <a:r>
                  <a:rPr lang="en-US" sz="5100" b="1" dirty="0"/>
                  <a:t>State 2</a:t>
                </a:r>
                <a:r>
                  <a:rPr lang="en-US" sz="5100" dirty="0"/>
                  <a:t>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5100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creating </a:t>
                </a:r>
                <a:r>
                  <a:rPr lang="en-US" sz="5100" b="1" dirty="0"/>
                  <a:t>hash collisions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has </a:t>
                </a:r>
                <a:r>
                  <a:rPr lang="en-US" sz="5100" b="1" dirty="0"/>
                  <a:t>is occupied </a:t>
                </a:r>
                <a:r>
                  <a:rPr lang="en-US" sz="5100" dirty="0"/>
                  <a:t>set, so prob one position to right to find slot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n-US" sz="51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</a:t>
                </a:r>
                <a:r>
                  <a:rPr lang="en-US" sz="5100" b="1" dirty="0"/>
                  <a:t>continues run </a:t>
                </a:r>
                <a:r>
                  <a:rPr lang="en-US" sz="5100" dirty="0"/>
                  <a:t>so set </a:t>
                </a:r>
                <a:r>
                  <a:rPr lang="en-US" sz="5100" b="1" dirty="0"/>
                  <a:t>is occupied</a:t>
                </a:r>
                <a:r>
                  <a:rPr lang="en-US" sz="5100" dirty="0"/>
                  <a:t>, </a:t>
                </a:r>
                <a:r>
                  <a:rPr lang="en-US" sz="5100" b="1" dirty="0"/>
                  <a:t>is continuation </a:t>
                </a:r>
                <a:r>
                  <a:rPr lang="en-US" sz="5100" dirty="0"/>
                  <a:t>and </a:t>
                </a:r>
                <a:r>
                  <a:rPr lang="en-US" sz="5100" b="1" dirty="0"/>
                  <a:t>is shifted</a:t>
                </a:r>
                <a:r>
                  <a:rPr lang="en-US" sz="5100" dirty="0"/>
                  <a:t> bits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slot </a:t>
                </a:r>
                <a:r>
                  <a:rPr lang="en-US" sz="5100" b="1" dirty="0"/>
                  <a:t>is occupied</a:t>
                </a:r>
                <a:r>
                  <a:rPr lang="en-US" sz="5100" dirty="0"/>
                  <a:t>, by previous run, so probe one position to right, start </a:t>
                </a:r>
                <a:r>
                  <a:rPr lang="en-US" sz="5100" b="1" dirty="0"/>
                  <a:t>new run in cluster</a:t>
                </a:r>
                <a:r>
                  <a:rPr lang="en-US" sz="5100" dirty="0"/>
                  <a:t> and set </a:t>
                </a:r>
                <a:r>
                  <a:rPr lang="en-US" sz="5100" b="1" dirty="0"/>
                  <a:t>is shifted </a:t>
                </a:r>
                <a:r>
                  <a:rPr lang="en-US" sz="5100" dirty="0"/>
                  <a:t>bit</a:t>
                </a:r>
                <a:endParaRPr lang="en-US" sz="5100" b="1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86" y="2233153"/>
                <a:ext cx="5267796" cy="4465360"/>
              </a:xfrm>
              <a:prstGeom prst="rect">
                <a:avLst/>
              </a:prstGeom>
              <a:blipFill>
                <a:blip r:embed="rId4"/>
                <a:stretch>
                  <a:fillRect l="-1734" t="-3138" r="-2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3009D14F-5F80-7326-684F-9755610B5CE2}"/>
              </a:ext>
            </a:extLst>
          </p:cNvPr>
          <p:cNvSpPr/>
          <p:nvPr/>
        </p:nvSpPr>
        <p:spPr>
          <a:xfrm>
            <a:off x="6096000" y="4230860"/>
            <a:ext cx="767953" cy="4784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654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557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5AF48-CB5A-9978-EB1F-EEF91CF22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219" y="1669313"/>
            <a:ext cx="5996398" cy="51230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0986" y="1716837"/>
                <a:ext cx="5267796" cy="49657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Example of linear probing for quotient filter </a:t>
                </a:r>
              </a:p>
              <a:p>
                <a:r>
                  <a:rPr lang="en-US" b="1" dirty="0"/>
                  <a:t>State 3</a:t>
                </a:r>
                <a:r>
                  <a:rPr lang="en-US" dirty="0"/>
                  <a:t>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to first run </a:t>
                </a:r>
              </a:p>
              <a:p>
                <a:pPr lvl="1"/>
                <a:r>
                  <a:rPr lang="en-US" dirty="0"/>
                  <a:t>Is occupied bit is unset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b="1" dirty="0"/>
                  <a:t>Recessive linear probing </a:t>
                </a:r>
                <a:r>
                  <a:rPr lang="en-US" dirty="0"/>
                  <a:t>shifts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to right, and all are now in </a:t>
                </a:r>
                <a:r>
                  <a:rPr lang="en-US" b="1" dirty="0"/>
                  <a:t>same cluster 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is now in </a:t>
                </a:r>
                <a:r>
                  <a:rPr lang="en-US" b="1" dirty="0"/>
                  <a:t>first cluster and run </a:t>
                </a:r>
                <a:r>
                  <a:rPr lang="en-US" dirty="0"/>
                  <a:t>with </a:t>
                </a:r>
                <a:r>
                  <a:rPr lang="en-US" b="1" dirty="0"/>
                  <a:t>is occupied </a:t>
                </a:r>
                <a:r>
                  <a:rPr lang="en-US" dirty="0"/>
                  <a:t>bit set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in one run</a:t>
                </a:r>
              </a:p>
              <a:p>
                <a:pPr lvl="1"/>
                <a:r>
                  <a:rPr lang="en-US" dirty="0"/>
                  <a:t>Set status bits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86" y="1716837"/>
                <a:ext cx="5267796" cy="4965726"/>
              </a:xfrm>
              <a:prstGeom prst="rect">
                <a:avLst/>
              </a:prstGeom>
              <a:blipFill>
                <a:blip r:embed="rId4"/>
                <a:stretch>
                  <a:fillRect l="-2312" t="-2088" r="-3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BC014049-B347-5630-86DF-BD1FBFF834C1}"/>
              </a:ext>
            </a:extLst>
          </p:cNvPr>
          <p:cNvSpPr/>
          <p:nvPr/>
        </p:nvSpPr>
        <p:spPr>
          <a:xfrm>
            <a:off x="6096000" y="5353492"/>
            <a:ext cx="767953" cy="4784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02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Merging</a:t>
            </a:r>
            <a:r>
              <a:rPr lang="en-US" dirty="0"/>
              <a:t> and </a:t>
            </a:r>
            <a:r>
              <a:rPr lang="en-US" b="1" dirty="0"/>
              <a:t>resizing</a:t>
            </a:r>
            <a:r>
              <a:rPr lang="en-US" dirty="0"/>
              <a:t> the quotient filter</a:t>
            </a:r>
          </a:p>
          <a:p>
            <a:r>
              <a:rPr lang="en-US" dirty="0"/>
              <a:t>Quotient filters can be merged by adding remainders of one filter to the bins defined by the quotients of another filter </a:t>
            </a:r>
          </a:p>
          <a:p>
            <a:pPr lvl="1"/>
            <a:r>
              <a:rPr lang="en-US" dirty="0"/>
              <a:t>Merging filters allows simple aggregation    </a:t>
            </a:r>
          </a:p>
          <a:p>
            <a:pPr lvl="1"/>
            <a:r>
              <a:rPr lang="en-US" dirty="0"/>
              <a:t>Quotients must have same number of bits, or can resize, so quotients match</a:t>
            </a:r>
          </a:p>
          <a:p>
            <a:pPr lvl="1"/>
            <a:r>
              <a:rPr lang="en-US" dirty="0"/>
              <a:t>Need to ensure table is large enough to prevent quotient (hash) collisions.    </a:t>
            </a:r>
          </a:p>
          <a:p>
            <a:r>
              <a:rPr lang="en-US" dirty="0"/>
              <a:t>Merging filters is useful for aggregation over multiple time periods </a:t>
            </a:r>
          </a:p>
          <a:p>
            <a:r>
              <a:rPr lang="en-US" dirty="0"/>
              <a:t>Can easily double the size of a quotient filter   </a:t>
            </a:r>
          </a:p>
          <a:p>
            <a:pPr lvl="1"/>
            <a:r>
              <a:rPr lang="en-US" dirty="0"/>
              <a:t>Most significant bit of reminder becomes least significant bit of quotient</a:t>
            </a:r>
          </a:p>
          <a:p>
            <a:pPr lvl="1"/>
            <a:r>
              <a:rPr lang="en-US" dirty="0"/>
              <a:t>Adding a bit to the quotient doubles the size of the filter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24426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847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Many applications of large scale event counting</a:t>
            </a:r>
          </a:p>
          <a:p>
            <a:r>
              <a:rPr lang="en-US" dirty="0"/>
              <a:t>Events can be counted offline or online </a:t>
            </a:r>
          </a:p>
          <a:p>
            <a:pPr lvl="1"/>
            <a:r>
              <a:rPr lang="en-US" dirty="0"/>
              <a:t>Counting events by scanning massive databases offline   </a:t>
            </a:r>
          </a:p>
          <a:p>
            <a:pPr lvl="1"/>
            <a:r>
              <a:rPr lang="en-US" dirty="0"/>
              <a:t>Counting events in streams in time windows – our focus here</a:t>
            </a:r>
          </a:p>
          <a:p>
            <a:r>
              <a:rPr lang="en-US" dirty="0"/>
              <a:t>Applications   </a:t>
            </a:r>
          </a:p>
          <a:p>
            <a:pPr lvl="1"/>
            <a:r>
              <a:rPr lang="en-US" dirty="0"/>
              <a:t>Count vehicles in highway sensors    </a:t>
            </a:r>
          </a:p>
          <a:p>
            <a:pPr lvl="1"/>
            <a:r>
              <a:rPr lang="en-US" dirty="0"/>
              <a:t>Count trade volume in capital markets </a:t>
            </a:r>
          </a:p>
          <a:p>
            <a:pPr lvl="1"/>
            <a:r>
              <a:rPr lang="en-US" dirty="0"/>
              <a:t>Counts of packets to find suspicious activity in networks </a:t>
            </a:r>
          </a:p>
          <a:p>
            <a:pPr lvl="1"/>
            <a:r>
              <a:rPr lang="en-US" dirty="0"/>
              <a:t>Counts of transactions to find fraudulent activity   </a:t>
            </a:r>
          </a:p>
          <a:p>
            <a:pPr lvl="1"/>
            <a:r>
              <a:rPr lang="en-US" dirty="0"/>
              <a:t>……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422122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algorithm efficiently counts events  </a:t>
            </a:r>
            <a:endParaRPr lang="en-US" b="1" dirty="0"/>
          </a:p>
          <a:p>
            <a:r>
              <a:rPr lang="en-US" dirty="0"/>
              <a:t>A </a:t>
            </a:r>
            <a:r>
              <a:rPr lang="en-US" b="1" dirty="0"/>
              <a:t>sketch</a:t>
            </a:r>
            <a:r>
              <a:rPr lang="en-US" dirty="0"/>
              <a:t> is a minimal representation of a data structure   </a:t>
            </a:r>
          </a:p>
          <a:p>
            <a:r>
              <a:rPr lang="en-US" dirty="0"/>
              <a:t>A full count table needs an entry for every possible event identifier   </a:t>
            </a:r>
          </a:p>
          <a:p>
            <a:pPr lvl="1"/>
            <a:r>
              <a:rPr lang="en-US" dirty="0"/>
              <a:t>Size is unbounded</a:t>
            </a:r>
          </a:p>
          <a:p>
            <a:pPr lvl="1"/>
            <a:r>
              <a:rPr lang="en-US" dirty="0"/>
              <a:t>Unmanageable for large event set</a:t>
            </a:r>
          </a:p>
          <a:p>
            <a:r>
              <a:rPr lang="en-US" dirty="0"/>
              <a:t>We need a better approach!    </a:t>
            </a:r>
          </a:p>
          <a:p>
            <a:r>
              <a:rPr lang="en-US" dirty="0"/>
              <a:t>Create a </a:t>
            </a:r>
            <a:r>
              <a:rPr lang="en-US" b="1" dirty="0"/>
              <a:t>sketch</a:t>
            </a:r>
            <a:r>
              <a:rPr lang="en-US" dirty="0"/>
              <a:t> of the counts using hash tables    </a:t>
            </a:r>
          </a:p>
          <a:p>
            <a:pPr lvl="1"/>
            <a:r>
              <a:rPr lang="en-US" b="1" dirty="0"/>
              <a:t>Count is approximated </a:t>
            </a:r>
            <a:r>
              <a:rPr lang="en-US" dirty="0"/>
              <a:t>by  the sketch   </a:t>
            </a:r>
          </a:p>
          <a:p>
            <a:pPr lvl="1"/>
            <a:r>
              <a:rPr lang="en-US" dirty="0"/>
              <a:t>Data structure is of </a:t>
            </a:r>
            <a:r>
              <a:rPr lang="en-US" b="1" dirty="0"/>
              <a:t>fixed compact size</a:t>
            </a:r>
            <a:r>
              <a:rPr lang="en-US" dirty="0"/>
              <a:t>!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87039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7"/>
            <a:ext cx="10515600" cy="214377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compact 2-dimensional data structure</a:t>
            </a:r>
          </a:p>
          <a:p>
            <a:r>
              <a:rPr lang="en-US" dirty="0"/>
              <a:t>Depth, </a:t>
            </a:r>
            <a:r>
              <a:rPr lang="en-US" i="1" dirty="0"/>
              <a:t>d</a:t>
            </a:r>
            <a:r>
              <a:rPr lang="en-US" dirty="0"/>
              <a:t>, hash functions, typically 10s </a:t>
            </a:r>
          </a:p>
          <a:p>
            <a:r>
              <a:rPr lang="en-US" dirty="0"/>
              <a:t>Width, </a:t>
            </a:r>
            <a:r>
              <a:rPr lang="en-US" i="1" dirty="0"/>
              <a:t>w</a:t>
            </a:r>
            <a:r>
              <a:rPr lang="en-US" dirty="0"/>
              <a:t>, buckets, typically 1000s   </a:t>
            </a:r>
            <a:endParaRPr lang="en-US" b="1" dirty="0"/>
          </a:p>
          <a:p>
            <a:r>
              <a:rPr lang="en-US" dirty="0"/>
              <a:t>Compact data structure size leads to hash collisions  </a:t>
            </a:r>
          </a:p>
          <a:p>
            <a:pPr lvl="1"/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643145" y="4469405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4469405"/>
                <a:ext cx="1019908" cy="461665"/>
              </a:xfrm>
              <a:prstGeom prst="rect">
                <a:avLst/>
              </a:prstGeom>
              <a:blipFill>
                <a:blip r:embed="rId2"/>
                <a:stretch>
                  <a:fillRect l="-1796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643145" y="4919690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4919690"/>
                <a:ext cx="1019908" cy="461665"/>
              </a:xfrm>
              <a:prstGeom prst="rect">
                <a:avLst/>
              </a:prstGeom>
              <a:blipFill>
                <a:blip r:embed="rId3"/>
                <a:stretch>
                  <a:fillRect l="-1796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643145" y="5369975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5369975"/>
                <a:ext cx="1019908" cy="461665"/>
              </a:xfrm>
              <a:prstGeom prst="rect">
                <a:avLst/>
              </a:prstGeom>
              <a:blipFill>
                <a:blip r:embed="rId4"/>
                <a:stretch>
                  <a:fillRect l="-1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643145" y="5820260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5820260"/>
                <a:ext cx="1019908" cy="461665"/>
              </a:xfrm>
              <a:prstGeom prst="rect">
                <a:avLst/>
              </a:prstGeom>
              <a:blipFill>
                <a:blip r:embed="rId5"/>
                <a:stretch>
                  <a:fillRect l="-1796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843086"/>
              </p:ext>
            </p:extLst>
          </p:nvPr>
        </p:nvGraphicFramePr>
        <p:xfrm>
          <a:off x="3770514" y="4082544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FA28E64-333A-4387-E5FC-A77C30999DFB}"/>
              </a:ext>
            </a:extLst>
          </p:cNvPr>
          <p:cNvSpPr txBox="1"/>
          <p:nvPr/>
        </p:nvSpPr>
        <p:spPr>
          <a:xfrm>
            <a:off x="357144" y="5000643"/>
            <a:ext cx="1987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Depth, </a:t>
            </a:r>
            <a:r>
              <a:rPr lang="en-US" sz="2400" i="1" dirty="0"/>
              <a:t>d</a:t>
            </a:r>
            <a:r>
              <a:rPr lang="en-US" sz="2400" dirty="0"/>
              <a:t>, hash functions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9DA85E0-978C-52BE-6CB8-1A7D33E9ABFD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350675" y="4456796"/>
            <a:ext cx="0" cy="54384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B0DD11-C18A-F999-3D58-7F2EDEBFBFEF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350675" y="5831640"/>
            <a:ext cx="6351" cy="53690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9F213C9-E40A-FC07-2914-3F1523E740F4}"/>
              </a:ext>
            </a:extLst>
          </p:cNvPr>
          <p:cNvSpPr txBox="1"/>
          <p:nvPr/>
        </p:nvSpPr>
        <p:spPr>
          <a:xfrm>
            <a:off x="6565979" y="3544791"/>
            <a:ext cx="2537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Width, </a:t>
            </a:r>
            <a:r>
              <a:rPr lang="en-US" sz="2400" i="1" dirty="0"/>
              <a:t>w</a:t>
            </a:r>
            <a:r>
              <a:rPr lang="en-US" sz="2400" dirty="0"/>
              <a:t>, buckets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AA2D7EF-2029-3900-DF49-6F0BF05A8D04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9103048" y="3775624"/>
            <a:ext cx="2795466" cy="1233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DF951D2-E896-1262-1904-D73C4F8B6DB2}"/>
              </a:ext>
            </a:extLst>
          </p:cNvPr>
          <p:cNvCxnSpPr>
            <a:cxnSpLocks/>
          </p:cNvCxnSpPr>
          <p:nvPr/>
        </p:nvCxnSpPr>
        <p:spPr>
          <a:xfrm flipH="1" flipV="1">
            <a:off x="3770514" y="3775623"/>
            <a:ext cx="2676769" cy="61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68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algorithm efficiently counts events  </a:t>
            </a:r>
            <a:endParaRPr lang="en-US" b="1" dirty="0"/>
          </a:p>
          <a:p>
            <a:r>
              <a:rPr lang="en-US" dirty="0"/>
              <a:t>A sketch is a minimal representation of a data structure   </a:t>
            </a:r>
          </a:p>
          <a:p>
            <a:r>
              <a:rPr lang="en-US" dirty="0"/>
              <a:t>The count-min-sketch algorithm uses </a:t>
            </a:r>
            <a:r>
              <a:rPr lang="en-US" b="1" dirty="0"/>
              <a:t>probabilistic sampling  </a:t>
            </a:r>
          </a:p>
          <a:p>
            <a:r>
              <a:rPr lang="en-US" dirty="0"/>
              <a:t>Counts of events are added to the hash buckets sketch data structure</a:t>
            </a:r>
          </a:p>
          <a:p>
            <a:r>
              <a:rPr lang="en-US" dirty="0"/>
              <a:t>If no hash collisions, event counts in buckets for event identifier are exact</a:t>
            </a:r>
          </a:p>
          <a:p>
            <a:r>
              <a:rPr lang="en-US" dirty="0"/>
              <a:t>With inevitable </a:t>
            </a:r>
            <a:r>
              <a:rPr lang="en-US" b="1" dirty="0"/>
              <a:t>hash collisions use minimum count </a:t>
            </a:r>
            <a:r>
              <a:rPr lang="en-US" dirty="0"/>
              <a:t>in the hash buckets for the event identifier  </a:t>
            </a:r>
          </a:p>
          <a:p>
            <a:pPr lvl="1"/>
            <a:r>
              <a:rPr lang="en-US" dirty="0"/>
              <a:t>Never get an under-count</a:t>
            </a:r>
          </a:p>
          <a:p>
            <a:pPr lvl="1"/>
            <a:r>
              <a:rPr lang="en-US" dirty="0"/>
              <a:t>Get and over-count with some probability  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352672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Data volumes can be massive   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Example – Large scale    </a:t>
            </a:r>
          </a:p>
          <a:p>
            <a:pPr lvl="1"/>
            <a:r>
              <a:rPr lang="en-US" dirty="0"/>
              <a:t>Power company with real-time energy monitoring of 10</a:t>
            </a:r>
            <a:r>
              <a:rPr lang="en-US" baseline="30000" dirty="0"/>
              <a:t>7</a:t>
            </a:r>
            <a:r>
              <a:rPr lang="en-US" dirty="0"/>
              <a:t> customer sites    </a:t>
            </a:r>
          </a:p>
          <a:p>
            <a:pPr lvl="1"/>
            <a:r>
              <a:rPr lang="en-US" dirty="0"/>
              <a:t>4 bytes every 10 </a:t>
            </a:r>
            <a:r>
              <a:rPr lang="en-US" dirty="0" err="1"/>
              <a:t>ms</a:t>
            </a:r>
            <a:r>
              <a:rPr lang="en-US" dirty="0"/>
              <a:t> per customer  </a:t>
            </a:r>
          </a:p>
          <a:p>
            <a:pPr lvl="1"/>
            <a:r>
              <a:rPr lang="en-US" dirty="0"/>
              <a:t>34,560 bytes per customer per day   </a:t>
            </a:r>
          </a:p>
          <a:p>
            <a:pPr lvl="1"/>
            <a:r>
              <a:rPr lang="en-US" dirty="0"/>
              <a:t>346 M bytes total per day </a:t>
            </a:r>
          </a:p>
          <a:p>
            <a:pPr lvl="1"/>
            <a:r>
              <a:rPr lang="en-US" dirty="0"/>
              <a:t>126 T bytes per year  </a:t>
            </a:r>
          </a:p>
          <a:p>
            <a:r>
              <a:rPr lang="en-US" dirty="0"/>
              <a:t>Network bandwidth is limited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385437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</a:t>
            </a:r>
            <a:r>
              <a:rPr lang="en-US" i="1" dirty="0"/>
              <a:t>(identifier, occurrences) </a:t>
            </a:r>
          </a:p>
          <a:p>
            <a:r>
              <a:rPr lang="en-US" b="1" dirty="0"/>
              <a:t>Event </a:t>
            </a:r>
            <a:r>
              <a:rPr lang="en-US" b="1" i="1" dirty="0"/>
              <a:t>(u,1)</a:t>
            </a:r>
            <a:r>
              <a:rPr lang="en-US" dirty="0"/>
              <a:t>, add 1 to buckets indexed by hash functions for key </a:t>
            </a:r>
            <a:r>
              <a:rPr lang="en-US" i="1" dirty="0"/>
              <a:t>u</a:t>
            </a:r>
            <a:r>
              <a:rPr lang="en-US" dirty="0"/>
              <a:t> 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812917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774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7"/>
            <a:ext cx="10515600" cy="22164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(v,2)</a:t>
            </a:r>
            <a:r>
              <a:rPr lang="en-US" dirty="0"/>
              <a:t>, add 2 to buckets indexed by hash functions, hash collision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493742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7719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(w,1)</a:t>
            </a:r>
            <a:r>
              <a:rPr lang="en-US" dirty="0"/>
              <a:t>, add 1 to buckets, hash collision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172519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3763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(x,3)</a:t>
            </a:r>
            <a:r>
              <a:rPr lang="en-US" dirty="0"/>
              <a:t>, add 3 to buckets, multiple hash collisions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319368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3459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(y,2)</a:t>
            </a:r>
            <a:r>
              <a:rPr lang="en-US" dirty="0"/>
              <a:t>, add 2 to buckets, hash collision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741995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3517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7230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Best estimate of count is </a:t>
            </a:r>
            <a:r>
              <a:rPr lang="en-US" b="1" dirty="0"/>
              <a:t>minimum of counts in buckets </a:t>
            </a:r>
            <a:r>
              <a:rPr lang="en-US" dirty="0"/>
              <a:t>of sketch data structure </a:t>
            </a:r>
          </a:p>
          <a:p>
            <a:r>
              <a:rPr lang="en-US" dirty="0"/>
              <a:t>Count-min-sketch algorithm finds upper bound on count</a:t>
            </a:r>
          </a:p>
          <a:p>
            <a:r>
              <a:rPr lang="en-US" b="1" dirty="0"/>
              <a:t>Actual count may be less than estimate</a:t>
            </a:r>
            <a:r>
              <a:rPr lang="en-US" dirty="0"/>
              <a:t>, </a:t>
            </a:r>
            <a:r>
              <a:rPr lang="en-US" b="1" dirty="0"/>
              <a:t>never greater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3206262" y="3587262"/>
                <a:ext cx="5099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62" y="3587262"/>
                <a:ext cx="509954" cy="461665"/>
              </a:xfrm>
              <a:prstGeom prst="rect">
                <a:avLst/>
              </a:prstGeom>
              <a:blipFill>
                <a:blip r:embed="rId2"/>
                <a:stretch>
                  <a:fillRect l="-1190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3206261" y="4037547"/>
                <a:ext cx="509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61" y="4037547"/>
                <a:ext cx="509955" cy="461665"/>
              </a:xfrm>
              <a:prstGeom prst="rect">
                <a:avLst/>
              </a:prstGeom>
              <a:blipFill>
                <a:blip r:embed="rId3"/>
                <a:stretch>
                  <a:fillRect l="-238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3206260" y="4487832"/>
                <a:ext cx="5099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60" y="4487832"/>
                <a:ext cx="509956" cy="461665"/>
              </a:xfrm>
              <a:prstGeom prst="rect">
                <a:avLst/>
              </a:prstGeom>
              <a:blipFill>
                <a:blip r:embed="rId4"/>
                <a:stretch>
                  <a:fillRect l="-238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3206259" y="4938117"/>
                <a:ext cx="5099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59" y="4938117"/>
                <a:ext cx="509957" cy="461665"/>
              </a:xfrm>
              <a:prstGeom prst="rect">
                <a:avLst/>
              </a:prstGeom>
              <a:blipFill>
                <a:blip r:embed="rId5"/>
                <a:stretch>
                  <a:fillRect l="-238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151747"/>
              </p:ext>
            </p:extLst>
          </p:nvPr>
        </p:nvGraphicFramePr>
        <p:xfrm>
          <a:off x="3823677" y="3200401"/>
          <a:ext cx="5080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589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93995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6A970E8-543D-D81B-8ECB-BEA426900423}"/>
              </a:ext>
            </a:extLst>
          </p:cNvPr>
          <p:cNvSpPr txBox="1"/>
          <p:nvPr/>
        </p:nvSpPr>
        <p:spPr>
          <a:xfrm>
            <a:off x="1869831" y="5457218"/>
            <a:ext cx="181707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Min count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48E08C-C114-CB33-0776-3D29E4A68C5F}"/>
              </a:ext>
            </a:extLst>
          </p:cNvPr>
          <p:cNvSpPr txBox="1"/>
          <p:nvPr/>
        </p:nvSpPr>
        <p:spPr>
          <a:xfrm>
            <a:off x="1869831" y="5939044"/>
            <a:ext cx="181707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Actual count</a:t>
            </a:r>
          </a:p>
        </p:txBody>
      </p:sp>
    </p:spTree>
    <p:extLst>
      <p:ext uri="{BB962C8B-B14F-4D97-AF65-F5344CB8AC3E}">
        <p14:creationId xmlns:p14="http://schemas.microsoft.com/office/powerpoint/2010/main" val="40079273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</a:t>
                </a:r>
                <a:endParaRPr lang="en-US" b="1" dirty="0"/>
              </a:p>
              <a:p>
                <a:r>
                  <a:rPr lang="en-US" dirty="0"/>
                  <a:t>With inevitable </a:t>
                </a:r>
                <a:r>
                  <a:rPr lang="en-US" b="1" dirty="0"/>
                  <a:t>hash collisions use minimum count </a:t>
                </a:r>
                <a:r>
                  <a:rPr lang="en-US" dirty="0"/>
                  <a:t>in the hash buckets for the event identifier  </a:t>
                </a:r>
              </a:p>
              <a:p>
                <a:r>
                  <a:rPr lang="en-US" dirty="0"/>
                  <a:t>Over time slot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the stream is comprised of event tuples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is the total sum of frequencies in the stream, over time slot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2934155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</a:t>
                </a:r>
                <a:endParaRPr lang="en-US" b="1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a desired error bound,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with probability,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work out the required size of the data structure, given expected hash collisions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Count-min-sketch has a trade-off between error and space requirement</a:t>
                </a:r>
              </a:p>
              <a:p>
                <a:r>
                  <a:rPr lang="en-US" dirty="0"/>
                  <a:t>For required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the data structure requires memory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</m:den>
                                  </m:f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  <a:blipFill>
                <a:blip r:embed="rId2"/>
                <a:stretch>
                  <a:fillRect l="-1217" t="-2444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3576439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  </a:t>
                </a:r>
                <a:endParaRPr lang="en-US" b="1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Notice that the upper bound on error is the product of the sum of total counts,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and the error fraction,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bound is probabilistic </a:t>
                </a:r>
              </a:p>
              <a:p>
                <a:pPr lvl="1"/>
                <a:r>
                  <a:rPr lang="en-US" dirty="0"/>
                  <a:t>Bound can be exceeded with probability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The worst case error is unbonded 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  <a:blipFill>
                <a:blip r:embed="rId2"/>
                <a:stretch>
                  <a:fillRect l="-1217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167582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Applications of cardinality – counting distinct events</a:t>
            </a:r>
            <a:endParaRPr lang="en-US" b="1" dirty="0"/>
          </a:p>
          <a:p>
            <a:r>
              <a:rPr lang="en-US" dirty="0"/>
              <a:t>Unique IP addresses accessing a server – 4 billion possibilities</a:t>
            </a:r>
          </a:p>
          <a:p>
            <a:r>
              <a:rPr lang="en-US" dirty="0"/>
              <a:t>Number of Facebook users accessing a service – about 3 billion</a:t>
            </a:r>
          </a:p>
          <a:p>
            <a:r>
              <a:rPr lang="en-US" dirty="0"/>
              <a:t>Number of unique inventory items processed – billions  </a:t>
            </a:r>
          </a:p>
          <a:p>
            <a:r>
              <a:rPr lang="en-US" dirty="0"/>
              <a:t>Etc.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83580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Results must be updated as new values arrive   </a:t>
            </a:r>
          </a:p>
          <a:p>
            <a:r>
              <a:rPr lang="en-US" dirty="0"/>
              <a:t>How to treat older values?  </a:t>
            </a:r>
          </a:p>
          <a:p>
            <a:pPr lvl="1"/>
            <a:r>
              <a:rPr lang="en-US" dirty="0"/>
              <a:t>How much should older values weight in the analytic results?  </a:t>
            </a:r>
          </a:p>
          <a:p>
            <a:pPr lvl="1"/>
            <a:r>
              <a:rPr lang="en-US" dirty="0"/>
              <a:t>How much storage capacity is required for the history?   </a:t>
            </a:r>
          </a:p>
          <a:p>
            <a:r>
              <a:rPr lang="en-US" dirty="0"/>
              <a:t>We can filter massive streams  </a:t>
            </a:r>
          </a:p>
          <a:p>
            <a:pPr lvl="1"/>
            <a:r>
              <a:rPr lang="en-US" dirty="0"/>
              <a:t>Reduce volume of stream data for processing   </a:t>
            </a:r>
          </a:p>
          <a:p>
            <a:pPr lvl="1"/>
            <a:r>
              <a:rPr lang="en-US" dirty="0"/>
              <a:t>Use filtered values to update analytics      </a:t>
            </a:r>
          </a:p>
          <a:p>
            <a:r>
              <a:rPr lang="en-US" dirty="0"/>
              <a:t>Idea: compute and store only summary statistics?  </a:t>
            </a:r>
          </a:p>
          <a:p>
            <a:pPr lvl="1"/>
            <a:r>
              <a:rPr lang="en-US" dirty="0"/>
              <a:t>Massive reduction in volume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407409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How to determine cardinality? </a:t>
            </a:r>
            <a:endParaRPr lang="en-US" sz="3200" b="1" dirty="0"/>
          </a:p>
          <a:p>
            <a:r>
              <a:rPr lang="en-US" dirty="0"/>
              <a:t>Maintain table of unique identifiers? </a:t>
            </a:r>
          </a:p>
          <a:p>
            <a:pPr lvl="1"/>
            <a:r>
              <a:rPr lang="en-US" dirty="0"/>
              <a:t>Table can grow without bounds </a:t>
            </a:r>
          </a:p>
          <a:p>
            <a:pPr lvl="1"/>
            <a:r>
              <a:rPr lang="en-US" dirty="0"/>
              <a:t>Need billions of entries for many applications</a:t>
            </a:r>
          </a:p>
          <a:p>
            <a:pPr lvl="1"/>
            <a:r>
              <a:rPr lang="en-US" dirty="0"/>
              <a:t>Not scalable! </a:t>
            </a:r>
          </a:p>
          <a:p>
            <a:r>
              <a:rPr lang="en-US" dirty="0"/>
              <a:t>We need a better approach</a:t>
            </a:r>
          </a:p>
          <a:p>
            <a:pPr lvl="1"/>
            <a:r>
              <a:rPr lang="en-US" dirty="0"/>
              <a:t>Use properties of binary hashes   </a:t>
            </a:r>
          </a:p>
          <a:p>
            <a:pPr lvl="1"/>
            <a:r>
              <a:rPr lang="en-US" dirty="0"/>
              <a:t>Probabilistic sampling algorithm: </a:t>
            </a:r>
            <a:r>
              <a:rPr lang="en-US" dirty="0" err="1">
                <a:hlinkClick r:id="rId2"/>
              </a:rPr>
              <a:t>Flajolet</a:t>
            </a:r>
            <a:r>
              <a:rPr lang="en-US" dirty="0">
                <a:hlinkClick r:id="rId2"/>
              </a:rPr>
              <a:t>-Martin algorithm, 1985 </a:t>
            </a:r>
            <a:endParaRPr lang="en-US" dirty="0"/>
          </a:p>
          <a:p>
            <a:pPr lvl="1"/>
            <a:r>
              <a:rPr lang="en-US" dirty="0"/>
              <a:t>Improved approach: </a:t>
            </a:r>
            <a:r>
              <a:rPr lang="en-US" dirty="0" err="1">
                <a:hlinkClick r:id="rId3"/>
              </a:rPr>
              <a:t>HyperLogLog</a:t>
            </a:r>
            <a:r>
              <a:rPr lang="en-US" dirty="0">
                <a:hlinkClick r:id="rId3"/>
              </a:rPr>
              <a:t> algorithm, </a:t>
            </a:r>
            <a:r>
              <a:rPr lang="en-US" dirty="0" err="1">
                <a:hlinkClick r:id="rId3"/>
              </a:rPr>
              <a:t>Flajolet</a:t>
            </a:r>
            <a:r>
              <a:rPr lang="en-US" dirty="0">
                <a:hlinkClick r:id="rId3"/>
              </a:rPr>
              <a:t> et.al. 2007</a:t>
            </a:r>
            <a:r>
              <a:rPr lang="en-US" dirty="0"/>
              <a:t>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418554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Many approximate counting algorithms used for streaming data</a:t>
            </a:r>
            <a:endParaRPr lang="en-US" dirty="0"/>
          </a:p>
          <a:p>
            <a:r>
              <a:rPr lang="en-US" dirty="0"/>
              <a:t>Generally built on probability analysis of bit map hashes</a:t>
            </a:r>
          </a:p>
          <a:p>
            <a:r>
              <a:rPr lang="en-US" dirty="0" err="1"/>
              <a:t>Flajolet</a:t>
            </a:r>
            <a:r>
              <a:rPr lang="en-US" dirty="0"/>
              <a:t>-Martin algorithm proposed 1985</a:t>
            </a:r>
          </a:p>
          <a:p>
            <a:pPr lvl="1"/>
            <a:r>
              <a:rPr lang="en-US" dirty="0"/>
              <a:t>Improvement: </a:t>
            </a:r>
            <a:r>
              <a:rPr lang="en-US" dirty="0" err="1"/>
              <a:t>LogLog</a:t>
            </a:r>
            <a:r>
              <a:rPr lang="en-US" dirty="0"/>
              <a:t> algorithm, </a:t>
            </a:r>
            <a:r>
              <a:rPr lang="en-US" dirty="0">
                <a:hlinkClick r:id="rId2"/>
              </a:rPr>
              <a:t>Durand and </a:t>
            </a:r>
            <a:r>
              <a:rPr lang="en-US" dirty="0" err="1">
                <a:hlinkClick r:id="rId2"/>
              </a:rPr>
              <a:t>Flajolet</a:t>
            </a:r>
            <a:r>
              <a:rPr lang="en-US" dirty="0">
                <a:hlinkClick r:id="rId2"/>
              </a:rPr>
              <a:t>, 2003 </a:t>
            </a:r>
            <a:endParaRPr lang="en-US" dirty="0"/>
          </a:p>
          <a:p>
            <a:pPr lvl="1"/>
            <a:r>
              <a:rPr lang="en-US" dirty="0"/>
              <a:t>Improvement: </a:t>
            </a:r>
            <a:r>
              <a:rPr lang="en-US" dirty="0" err="1">
                <a:hlinkClick r:id="rId3"/>
              </a:rPr>
              <a:t>HyperLogLog</a:t>
            </a:r>
            <a:r>
              <a:rPr lang="en-US" dirty="0">
                <a:hlinkClick r:id="rId3"/>
              </a:rPr>
              <a:t> algorithm </a:t>
            </a:r>
            <a:r>
              <a:rPr lang="en-US"/>
              <a:t>more accurate, 2007</a:t>
            </a:r>
            <a:endParaRPr lang="en-US" dirty="0"/>
          </a:p>
          <a:p>
            <a:r>
              <a:rPr lang="en-US" dirty="0"/>
              <a:t>For a review of many variations discrete events for large-scale streams see Chapter 5 of </a:t>
            </a:r>
            <a:r>
              <a:rPr lang="en-US" dirty="0">
                <a:hlinkClick r:id="rId4"/>
              </a:rPr>
              <a:t>Algorithms and Structures for Massive Data Sets, </a:t>
            </a:r>
            <a:r>
              <a:rPr lang="en-US" dirty="0" err="1">
                <a:hlinkClick r:id="rId4"/>
              </a:rPr>
              <a:t>Medjodovic</a:t>
            </a:r>
            <a:r>
              <a:rPr lang="en-US" dirty="0">
                <a:hlinkClick r:id="rId4"/>
              </a:rPr>
              <a:t>, et al., 2022, Manning</a:t>
            </a:r>
            <a:r>
              <a:rPr lang="en-US" dirty="0"/>
              <a:t>  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- Cardinality</a:t>
            </a:r>
          </a:p>
        </p:txBody>
      </p:sp>
    </p:spTree>
    <p:extLst>
      <p:ext uri="{BB962C8B-B14F-4D97-AF65-F5344CB8AC3E}">
        <p14:creationId xmlns:p14="http://schemas.microsoft.com/office/powerpoint/2010/main" val="59200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3068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Consider the binary hash,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dirty="0"/>
                  <a:t>, of length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for identifier,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Each hash has some number of trailing zeros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≤#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𝑡𝑟𝑎𝑖𝑙𝑖𝑛𝑔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𝑧𝑒𝑟𝑜𝑠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Example, with hash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dirty="0"/>
                  <a:t> and cardinality of 3 for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=011100100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=0111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Minimum number of trailing 0s = 1</a:t>
                </a:r>
              </a:p>
              <a:p>
                <a:pPr marL="457200" lvl="1" indent="0">
                  <a:buNone/>
                </a:pPr>
                <a:r>
                  <a:rPr lang="en-US" dirty="0"/>
                  <a:t>Estimate of cardinality for this hash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0.77351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=2.6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≈3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306829"/>
              </a:xfrm>
              <a:blipFill>
                <a:blip r:embed="rId2"/>
                <a:stretch>
                  <a:fillRect l="-1507" t="-2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77630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2597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Why do the least significant 0 bits approximate log cardinality? </a:t>
                </a:r>
              </a:p>
              <a:p>
                <a:r>
                  <a:rPr lang="en-US" dirty="0"/>
                  <a:t>Consider a uniformly distributed binary hash function </a:t>
                </a:r>
              </a:p>
              <a:p>
                <a:pPr lvl="1"/>
                <a:r>
                  <a:rPr lang="en-US" dirty="0"/>
                  <a:t>Least significant bit,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is like a sequence of flipping a fair coin: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𝑡𝑎𝑖𝑙𝑠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𝑟𝑜𝑤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h𝑒𝑎𝑑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 Or, probability of least significant bit,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Example: assume uniform distribution of binary hash values  </a:t>
                </a:r>
              </a:p>
              <a:p>
                <a:pPr lvl="1"/>
                <a:r>
                  <a:rPr lang="en-US" dirty="0"/>
                  <a:t>For least significant bit,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least significant 2 bits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1/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=1/4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least significant 3 bits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=1/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=1/8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Etc.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259746"/>
              </a:xfrm>
              <a:blipFill>
                <a:blip r:embed="rId2"/>
                <a:stretch>
                  <a:fillRect l="-1507" t="-2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19838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84F5F2-3FB5-15A7-F606-163B7BCEC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F0720-B6B3-AD51-1032-3AA091DFDB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Use binary hash values of event identifiers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maps input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binary representation,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has range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0;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/>
                  <a:t>, a binary string of length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bit hash is written: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sub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𝑏𝑖𝑡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𝑏𝑖𝑡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𝑏𝑖𝑡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F0720-B6B3-AD51-1032-3AA091DFDB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507" t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73A305B4-DB56-0457-D7EE-6987988BA60E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76895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B9DE4-61F4-EFDF-EFA5-DD6A84A0B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A1415E-5F79-BA37-0603-090C7FDC3F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bit hash is written: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𝑏𝑖𝑡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𝑏𝑖𝑡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𝑏𝑖𝑡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least significant 1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≥0,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𝑏𝑖𝑡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A1415E-5F79-BA37-0603-090C7FDC3F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507" t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48F6F3E9-01BD-D2B7-F4A7-ADF4479B635B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21361836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6633B5-B869-0855-D8E6-461A18F78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75C6A-6263-A9C8-A730-6C4162D159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The least significant 1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≥0,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𝑏𝑖𝑡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Assuming a uniform distribution of bits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𝑝𝑟𝑜𝑏𝑎𝑏𝑖𝑙𝑖𝑡𝑦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𝑡𝑟𝑖𝑎𝑙𝑖𝑛𝑔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75C6A-6263-A9C8-A730-6C4162D159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507" t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46870A41-DB6E-516A-0641-9FC8658E57F8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02961608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The least significant 1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r>
                  <a:rPr lang="en-US" b="0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𝑏𝑖𝑡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Example with 5 bit hash: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=10011, 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=1001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=32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 special case: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0000, 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77361702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20650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set of events M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Initialize bitmap of 0s of length L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x in M: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calculate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𝑏𝑖𝑡𝑚𝑎𝑝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least significant nonzero bit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cardinality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den>
                    </m:f>
                  </m:oMath>
                </a14:m>
                <a:endParaRPr lang="en-US" b="0" i="1" dirty="0">
                  <a:latin typeface="Courier New" panose="02070309020205020404" pitchFamily="49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Where the bias correction,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=0.77351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206501"/>
              </a:xfrm>
              <a:blipFill>
                <a:blip r:embed="rId2"/>
                <a:stretch>
                  <a:fillRect l="-1507" t="-3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38697922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Improving accuracy of </a:t>
                </a:r>
                <a:r>
                  <a:rPr lang="en-US" dirty="0" err="1"/>
                  <a:t>Flajolet</a:t>
                </a:r>
                <a:r>
                  <a:rPr lang="en-US" dirty="0"/>
                  <a:t>-Martin algorithm</a:t>
                </a:r>
              </a:p>
              <a:p>
                <a:r>
                  <a:rPr lang="en-US" dirty="0"/>
                  <a:t>Accuracy of single estimate is poor</a:t>
                </a:r>
              </a:p>
              <a:p>
                <a:r>
                  <a:rPr lang="en-US" dirty="0"/>
                  <a:t>Idea; use multiple hash functions    </a:t>
                </a:r>
              </a:p>
              <a:p>
                <a:r>
                  <a:rPr lang="en-US" dirty="0"/>
                  <a:t>Cannot simply average results from multiple hash functions </a:t>
                </a:r>
              </a:p>
              <a:p>
                <a:pPr lvl="1"/>
                <a:r>
                  <a:rPr lang="en-US" dirty="0"/>
                  <a:t>Mean heavily influenced by outliers   </a:t>
                </a:r>
              </a:p>
              <a:p>
                <a:pPr lvl="1"/>
                <a:r>
                  <a:rPr lang="en-US" dirty="0"/>
                  <a:t>Median is more robust, but biased    </a:t>
                </a:r>
              </a:p>
              <a:p>
                <a:r>
                  <a:rPr lang="en-US" dirty="0"/>
                  <a:t>Solution:  </a:t>
                </a:r>
              </a:p>
              <a:p>
                <a:pPr lvl="1"/>
                <a:r>
                  <a:rPr lang="en-US" dirty="0"/>
                  <a:t>The </a:t>
                </a:r>
                <a:r>
                  <a:rPr lang="en-US" dirty="0" err="1">
                    <a:hlinkClick r:id="rId2"/>
                  </a:rPr>
                  <a:t>hyperloglog</a:t>
                </a:r>
                <a:r>
                  <a:rPr lang="en-US" dirty="0">
                    <a:hlinkClick r:id="rId2"/>
                  </a:rPr>
                  <a:t> algorithm of </a:t>
                </a:r>
                <a:r>
                  <a:rPr lang="en-US" dirty="0" err="1">
                    <a:hlinkClick r:id="rId2"/>
                  </a:rPr>
                  <a:t>Flajolet</a:t>
                </a:r>
                <a:r>
                  <a:rPr lang="en-US" dirty="0">
                    <a:hlinkClick r:id="rId2"/>
                  </a:rPr>
                  <a:t>, et. al, 2007</a:t>
                </a:r>
                <a:endParaRPr lang="en-US" dirty="0"/>
              </a:p>
              <a:p>
                <a:pPr lvl="1"/>
                <a:r>
                  <a:rPr lang="en-US" dirty="0"/>
                  <a:t>Split hash function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groups </a:t>
                </a:r>
              </a:p>
              <a:p>
                <a:pPr lvl="1"/>
                <a:r>
                  <a:rPr lang="en-US" dirty="0"/>
                  <a:t>Compute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max values</a:t>
                </a:r>
              </a:p>
              <a:p>
                <a:pPr lvl="1"/>
                <a:r>
                  <a:rPr lang="en-US" dirty="0"/>
                  <a:t>Take </a:t>
                </a:r>
                <a:r>
                  <a:rPr lang="en-US" dirty="0">
                    <a:hlinkClick r:id="rId3"/>
                  </a:rPr>
                  <a:t>harmonic mean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maximums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4"/>
                <a:stretch>
                  <a:fillRect l="-1217" t="-1966" b="-1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84873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144" y="1121422"/>
            <a:ext cx="4816492" cy="5636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Components of stream analytics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Multiple </a:t>
            </a:r>
            <a:r>
              <a:rPr lang="en-US" sz="2400" b="1" dirty="0"/>
              <a:t>input streams </a:t>
            </a:r>
            <a:r>
              <a:rPr lang="en-US" sz="2400" dirty="0"/>
              <a:t>– potentially different data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Network bandwidth often limited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Real-time </a:t>
            </a:r>
            <a:r>
              <a:rPr lang="en-US" sz="2400" b="1" dirty="0"/>
              <a:t>stream processor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Real-time stream analytics </a:t>
            </a:r>
            <a:r>
              <a:rPr lang="en-US" sz="2400" b="1" dirty="0"/>
              <a:t>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Limited working storage</a:t>
            </a:r>
            <a:r>
              <a:rPr lang="en-US" sz="2400" dirty="0"/>
              <a:t> for real-time processing 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Ad-Hoc query </a:t>
            </a:r>
            <a:r>
              <a:rPr lang="en-US" sz="2400" dirty="0"/>
              <a:t>capability – typically limited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Long-term </a:t>
            </a:r>
            <a:r>
              <a:rPr lang="en-US" sz="2400" b="1" dirty="0"/>
              <a:t>archival storage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  <p:sp>
        <p:nvSpPr>
          <p:cNvPr id="4" name="Footer Placeholder 18">
            <a:extLst>
              <a:ext uri="{FF2B5EF4-FFF2-40B4-BE49-F238E27FC236}">
                <a16:creationId xmlns:a16="http://schemas.microsoft.com/office/drawing/2014/main" id="{75EC02B1-885C-4C88-856F-12191C17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7F81AE0-D05E-4D33-83B0-3B85526BB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504" y="2013479"/>
            <a:ext cx="2057400" cy="1828800"/>
          </a:xfrm>
          <a:prstGeom prst="rect">
            <a:avLst/>
          </a:prstGeom>
          <a:solidFill>
            <a:srgbClr val="339966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400" b="1" dirty="0">
                <a:latin typeface="Arial" pitchFamily="34" charset="0"/>
                <a:cs typeface="Arial" pitchFamily="34" charset="0"/>
              </a:rPr>
              <a:t>Processor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9E988F44-8169-4785-BFE3-00D20D96C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6980" y="4550403"/>
            <a:ext cx="1219200" cy="1676400"/>
          </a:xfrm>
          <a:prstGeom prst="can">
            <a:avLst>
              <a:gd name="adj" fmla="val 34375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Limited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Working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9" name="Line 4">
            <a:extLst>
              <a:ext uri="{FF2B5EF4-FFF2-40B4-BE49-F238E27FC236}">
                <a16:creationId xmlns:a16="http://schemas.microsoft.com/office/drawing/2014/main" id="{8B628F77-2BB7-4811-9544-F6FFCFCAA1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39504" y="3636003"/>
            <a:ext cx="7620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FEB312B8-3B25-4539-A128-515C7850708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23944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Line 6">
            <a:extLst>
              <a:ext uri="{FF2B5EF4-FFF2-40B4-BE49-F238E27FC236}">
                <a16:creationId xmlns:a16="http://schemas.microsoft.com/office/drawing/2014/main" id="{3CE67D50-B772-43BA-8D06-7F8D0F8BBBF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29278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Line 7">
            <a:extLst>
              <a:ext uri="{FF2B5EF4-FFF2-40B4-BE49-F238E27FC236}">
                <a16:creationId xmlns:a16="http://schemas.microsoft.com/office/drawing/2014/main" id="{20302AF6-9301-4FC1-BF4A-5D8B26C3A0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34612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34CF8D37-126D-4928-B5D1-D5C230987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6169" y="2165879"/>
            <a:ext cx="223651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1, 5, 2, 7, 0, 9, 3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  a, r, v, t, y, h, b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0, 0, 1, 0, 1, 1, 0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               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time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Streams Entering.</a:t>
            </a:r>
          </a:p>
          <a:p>
            <a:pPr algn="ctr"/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Each is stream is 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composed of 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elements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tuples</a:t>
            </a:r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B70F990C-79AB-41A9-ABE2-7BE35669E6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43904" y="3749846"/>
            <a:ext cx="117546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B770C673-A7DC-4450-AFA5-90E0FB2AC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9104" y="1008472"/>
            <a:ext cx="10438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Ad-Hoc</a:t>
            </a:r>
          </a:p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Queries</a:t>
            </a:r>
          </a:p>
        </p:txBody>
      </p:sp>
      <p:sp>
        <p:nvSpPr>
          <p:cNvPr id="16" name="Line 11">
            <a:extLst>
              <a:ext uri="{FF2B5EF4-FFF2-40B4-BE49-F238E27FC236}">
                <a16:creationId xmlns:a16="http://schemas.microsoft.com/office/drawing/2014/main" id="{D220F095-33D9-4DFB-AFE4-E6A4719C6016}"/>
              </a:ext>
            </a:extLst>
          </p:cNvPr>
          <p:cNvSpPr>
            <a:spLocks noChangeShapeType="1"/>
          </p:cNvSpPr>
          <p:nvPr/>
        </p:nvSpPr>
        <p:spPr bwMode="auto">
          <a:xfrm>
            <a:off x="9206304" y="1578603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2">
            <a:extLst>
              <a:ext uri="{FF2B5EF4-FFF2-40B4-BE49-F238E27FC236}">
                <a16:creationId xmlns:a16="http://schemas.microsoft.com/office/drawing/2014/main" id="{521FB31B-66BC-4506-A136-290FFB5C4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5428" y="2713566"/>
            <a:ext cx="9412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Output</a:t>
            </a:r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F08B25D9-387A-4670-A3C0-75772C905E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96904" y="2927879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AutoShape 15">
            <a:extLst>
              <a:ext uri="{FF2B5EF4-FFF2-40B4-BE49-F238E27FC236}">
                <a16:creationId xmlns:a16="http://schemas.microsoft.com/office/drawing/2014/main" id="{774BDFEE-E9C1-4094-81E6-2CA81B8AC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2980" y="4931403"/>
            <a:ext cx="1676400" cy="1676400"/>
          </a:xfrm>
          <a:prstGeom prst="can">
            <a:avLst>
              <a:gd name="adj" fmla="val 28409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Archival</a:t>
            </a:r>
          </a:p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20" name="Line 16">
            <a:extLst>
              <a:ext uri="{FF2B5EF4-FFF2-40B4-BE49-F238E27FC236}">
                <a16:creationId xmlns:a16="http://schemas.microsoft.com/office/drawing/2014/main" id="{A795599F-9276-47EC-B6ED-3ED7EA665015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8704" y="3636003"/>
            <a:ext cx="12954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C1BEF69B-DA2E-4ECB-83C2-2F1734688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3904" y="2089679"/>
            <a:ext cx="1066800" cy="685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Standing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Queries</a:t>
            </a:r>
          </a:p>
        </p:txBody>
      </p:sp>
    </p:spTree>
    <p:extLst>
      <p:ext uri="{BB962C8B-B14F-4D97-AF65-F5344CB8AC3E}">
        <p14:creationId xmlns:p14="http://schemas.microsoft.com/office/powerpoint/2010/main" val="256096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 animBg="1"/>
      <p:bldP spid="20" grpId="0" animBg="1"/>
      <p:bldP spid="21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r>
                  <a:rPr lang="en-US" dirty="0"/>
                  <a:t>Need to generate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independent samples </a:t>
                </a:r>
                <a:r>
                  <a:rPr lang="en-US" dirty="0"/>
                  <a:t>for stochastic averaging </a:t>
                </a:r>
              </a:p>
              <a:p>
                <a:r>
                  <a:rPr lang="en-US" dirty="0"/>
                  <a:t>Idea; 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hash functions   </a:t>
                </a:r>
              </a:p>
              <a:p>
                <a:pPr lvl="1"/>
                <a:r>
                  <a:rPr lang="en-US" dirty="0"/>
                  <a:t>Slow to compute multiple hash functions </a:t>
                </a:r>
              </a:p>
              <a:p>
                <a:pPr lvl="1"/>
                <a:r>
                  <a:rPr lang="en-US" dirty="0"/>
                  <a:t>Storing hash table for each hash function uses too much memory   </a:t>
                </a:r>
              </a:p>
              <a:p>
                <a:r>
                  <a:rPr lang="en-US" dirty="0"/>
                  <a:t>Solution; use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bits of binary hash function to create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dirty="0"/>
                  <a:t> buckets</a:t>
                </a:r>
              </a:p>
              <a:p>
                <a:pPr lvl="1"/>
                <a:r>
                  <a:rPr lang="en-US" dirty="0"/>
                  <a:t>Store least significant bits in bucket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9207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693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Probabilistic sampling and stochastic averaging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108747"/>
                <a:ext cx="5722088" cy="43965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Hash table for probabilistic sampling </a:t>
                </a:r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binary hash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bits to address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buckets, typically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≥16=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LSB in each bucket to compute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08747"/>
                <a:ext cx="5722088" cy="4396501"/>
              </a:xfrm>
              <a:prstGeom prst="rect">
                <a:avLst/>
              </a:prstGeom>
              <a:blipFill>
                <a:blip r:embed="rId3"/>
                <a:stretch>
                  <a:fillRect l="-2239" t="-2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4D62FC44-A2A7-E9F1-F5E0-8FA81D9B8C6E}"/>
              </a:ext>
            </a:extLst>
          </p:cNvPr>
          <p:cNvSpPr/>
          <p:nvPr/>
        </p:nvSpPr>
        <p:spPr>
          <a:xfrm>
            <a:off x="9493231" y="466598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D01093-BEC0-3B0F-1D0C-B275D419F783}"/>
              </a:ext>
            </a:extLst>
          </p:cNvPr>
          <p:cNvSpPr/>
          <p:nvPr/>
        </p:nvSpPr>
        <p:spPr>
          <a:xfrm>
            <a:off x="9486049" y="3155921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/>
              <p:nvPr/>
            </p:nvSpPr>
            <p:spPr>
              <a:xfrm>
                <a:off x="9486049" y="315592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155922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/>
              <p:nvPr/>
            </p:nvSpPr>
            <p:spPr>
              <a:xfrm>
                <a:off x="9486049" y="34685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468568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E9ECC5E5-9AF4-79CA-DDCE-1658C0F7F285}"/>
              </a:ext>
            </a:extLst>
          </p:cNvPr>
          <p:cNvSpPr/>
          <p:nvPr/>
        </p:nvSpPr>
        <p:spPr>
          <a:xfrm>
            <a:off x="10751545" y="466598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422440-121D-2A57-8671-2F1587976B21}"/>
              </a:ext>
            </a:extLst>
          </p:cNvPr>
          <p:cNvSpPr/>
          <p:nvPr/>
        </p:nvSpPr>
        <p:spPr>
          <a:xfrm>
            <a:off x="10744363" y="3155921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/>
              <p:nvPr/>
            </p:nvSpPr>
            <p:spPr>
              <a:xfrm>
                <a:off x="10744363" y="315592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363" y="3155922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/>
              <p:nvPr/>
            </p:nvSpPr>
            <p:spPr>
              <a:xfrm>
                <a:off x="10744363" y="34685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363" y="3468568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661E2A1F-FD64-F86F-692B-2AC09D0A3668}"/>
              </a:ext>
            </a:extLst>
          </p:cNvPr>
          <p:cNvSpPr txBox="1"/>
          <p:nvPr/>
        </p:nvSpPr>
        <p:spPr>
          <a:xfrm>
            <a:off x="9493228" y="2694256"/>
            <a:ext cx="1251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Bucket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9EC40A-AB78-294E-B2FD-5C837DB923BB}"/>
              </a:ext>
            </a:extLst>
          </p:cNvPr>
          <p:cNvSpPr txBox="1"/>
          <p:nvPr/>
        </p:nvSpPr>
        <p:spPr>
          <a:xfrm>
            <a:off x="10744363" y="2711912"/>
            <a:ext cx="1258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LSB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/>
              <p:nvPr/>
            </p:nvSpPr>
            <p:spPr>
              <a:xfrm>
                <a:off x="6282470" y="307716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=1000100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470" y="3077163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/>
              <p:nvPr/>
            </p:nvSpPr>
            <p:spPr>
              <a:xfrm>
                <a:off x="6289651" y="339678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=1010110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651" y="3396788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/>
              <p:nvPr/>
            </p:nvSpPr>
            <p:spPr>
              <a:xfrm>
                <a:off x="6289650" y="371521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=1101111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650" y="3715212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/>
              <p:nvPr/>
            </p:nvSpPr>
            <p:spPr>
              <a:xfrm>
                <a:off x="6296831" y="464325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=0000000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831" y="4643259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/>
              <p:nvPr/>
            </p:nvSpPr>
            <p:spPr>
              <a:xfrm>
                <a:off x="6304013" y="497361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013" y="4973616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/>
              <p:nvPr/>
            </p:nvSpPr>
            <p:spPr>
              <a:xfrm>
                <a:off x="9486049" y="376906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769062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/>
              <p:nvPr/>
            </p:nvSpPr>
            <p:spPr>
              <a:xfrm>
                <a:off x="10765097" y="37762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097" y="3776268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/>
              <p:nvPr/>
            </p:nvSpPr>
            <p:spPr>
              <a:xfrm>
                <a:off x="10765097" y="465327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097" y="4653278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/>
              <p:nvPr/>
            </p:nvSpPr>
            <p:spPr>
              <a:xfrm>
                <a:off x="10779461" y="497368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9461" y="4973688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/>
              <p:nvPr/>
            </p:nvSpPr>
            <p:spPr>
              <a:xfrm>
                <a:off x="9506783" y="46923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783" y="4692334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/>
              <p:nvPr/>
            </p:nvSpPr>
            <p:spPr>
              <a:xfrm>
                <a:off x="9528326" y="499625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8326" y="4996253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58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48" grpId="0"/>
      <p:bldP spid="49" grpId="0"/>
      <p:bldP spid="50" grpId="0"/>
      <p:bldP spid="52" grpId="0"/>
      <p:bldP spid="53" grpId="0"/>
      <p:bldP spid="54" grpId="0" animBg="1"/>
      <p:bldP spid="55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693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Probabilistic sampling and stochastic averaging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108747"/>
                <a:ext cx="5722088" cy="43965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Hash table for probabilistic sampling </a:t>
                </a:r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binary hash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bits for bucket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LSB in each bucket to compute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Sampling is noisy with </a:t>
                </a:r>
                <a:r>
                  <a:rPr lang="en-US" b="1" dirty="0">
                    <a:solidFill>
                      <a:srgbClr val="FF0000"/>
                    </a:solidFill>
                  </a:rPr>
                  <a:t>outliers</a:t>
                </a:r>
                <a:r>
                  <a:rPr lang="en-US" dirty="0"/>
                  <a:t>, high and low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08747"/>
                <a:ext cx="5722088" cy="4396501"/>
              </a:xfrm>
              <a:prstGeom prst="rect">
                <a:avLst/>
              </a:prstGeom>
              <a:blipFill>
                <a:blip r:embed="rId3"/>
                <a:stretch>
                  <a:fillRect l="-2239" t="-2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4D62FC44-A2A7-E9F1-F5E0-8FA81D9B8C6E}"/>
              </a:ext>
            </a:extLst>
          </p:cNvPr>
          <p:cNvSpPr/>
          <p:nvPr/>
        </p:nvSpPr>
        <p:spPr>
          <a:xfrm>
            <a:off x="9493231" y="466598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D01093-BEC0-3B0F-1D0C-B275D419F783}"/>
              </a:ext>
            </a:extLst>
          </p:cNvPr>
          <p:cNvSpPr/>
          <p:nvPr/>
        </p:nvSpPr>
        <p:spPr>
          <a:xfrm>
            <a:off x="9486049" y="3155921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/>
              <p:nvPr/>
            </p:nvSpPr>
            <p:spPr>
              <a:xfrm>
                <a:off x="9486049" y="315592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155922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/>
              <p:nvPr/>
            </p:nvSpPr>
            <p:spPr>
              <a:xfrm>
                <a:off x="9486049" y="34685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468568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E9ECC5E5-9AF4-79CA-DDCE-1658C0F7F285}"/>
              </a:ext>
            </a:extLst>
          </p:cNvPr>
          <p:cNvSpPr/>
          <p:nvPr/>
        </p:nvSpPr>
        <p:spPr>
          <a:xfrm>
            <a:off x="10751545" y="466598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422440-121D-2A57-8671-2F1587976B21}"/>
              </a:ext>
            </a:extLst>
          </p:cNvPr>
          <p:cNvSpPr/>
          <p:nvPr/>
        </p:nvSpPr>
        <p:spPr>
          <a:xfrm>
            <a:off x="10744363" y="3155921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/>
              <p:nvPr/>
            </p:nvSpPr>
            <p:spPr>
              <a:xfrm>
                <a:off x="10744363" y="315592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363" y="3155922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/>
              <p:nvPr/>
            </p:nvSpPr>
            <p:spPr>
              <a:xfrm>
                <a:off x="10744363" y="34685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363" y="3468568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661E2A1F-FD64-F86F-692B-2AC09D0A3668}"/>
              </a:ext>
            </a:extLst>
          </p:cNvPr>
          <p:cNvSpPr txBox="1"/>
          <p:nvPr/>
        </p:nvSpPr>
        <p:spPr>
          <a:xfrm>
            <a:off x="9493228" y="2694256"/>
            <a:ext cx="1251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Bucket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9EC40A-AB78-294E-B2FD-5C837DB923BB}"/>
              </a:ext>
            </a:extLst>
          </p:cNvPr>
          <p:cNvSpPr txBox="1"/>
          <p:nvPr/>
        </p:nvSpPr>
        <p:spPr>
          <a:xfrm>
            <a:off x="10744363" y="2711912"/>
            <a:ext cx="1258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LSB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/>
              <p:nvPr/>
            </p:nvSpPr>
            <p:spPr>
              <a:xfrm>
                <a:off x="6282470" y="307716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=1000100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470" y="3077163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/>
              <p:nvPr/>
            </p:nvSpPr>
            <p:spPr>
              <a:xfrm>
                <a:off x="6289651" y="339678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=1010110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651" y="3396788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/>
              <p:nvPr/>
            </p:nvSpPr>
            <p:spPr>
              <a:xfrm>
                <a:off x="6289650" y="371521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=1101111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650" y="3715212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/>
              <p:nvPr/>
            </p:nvSpPr>
            <p:spPr>
              <a:xfrm>
                <a:off x="6296831" y="464325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=0000000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831" y="4643259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/>
              <p:nvPr/>
            </p:nvSpPr>
            <p:spPr>
              <a:xfrm>
                <a:off x="6304013" y="497361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013" y="4973616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/>
              <p:nvPr/>
            </p:nvSpPr>
            <p:spPr>
              <a:xfrm>
                <a:off x="9486049" y="376906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769062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/>
              <p:nvPr/>
            </p:nvSpPr>
            <p:spPr>
              <a:xfrm>
                <a:off x="10765097" y="37762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𝟏𝟏𝟏𝟏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097" y="3776268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/>
              <p:nvPr/>
            </p:nvSpPr>
            <p:spPr>
              <a:xfrm>
                <a:off x="10765097" y="465327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𝟎𝟎𝟎𝟎</m:t>
                      </m:r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097" y="4653278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/>
              <p:nvPr/>
            </p:nvSpPr>
            <p:spPr>
              <a:xfrm>
                <a:off x="10779461" y="497368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9461" y="4973688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/>
              <p:nvPr/>
            </p:nvSpPr>
            <p:spPr>
              <a:xfrm>
                <a:off x="9506783" y="46923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783" y="4692334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/>
              <p:nvPr/>
            </p:nvSpPr>
            <p:spPr>
              <a:xfrm>
                <a:off x="9528326" y="499625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8326" y="4996253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51029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r>
                  <a:rPr lang="en-US" dirty="0"/>
                  <a:t>Need a stochastic averaging algorithm that is insensitive to outliers from probabilistic sampling    </a:t>
                </a:r>
              </a:p>
              <a:p>
                <a:r>
                  <a:rPr lang="en-US" dirty="0"/>
                  <a:t>Originally used arithmetic mean, but too susceptible to outliers 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LogLog</a:t>
                </a:r>
                <a:r>
                  <a:rPr lang="en-US" dirty="0"/>
                  <a:t> algorithm uses </a:t>
                </a:r>
                <a:r>
                  <a:rPr lang="en-US" b="1" dirty="0"/>
                  <a:t>geometric mean</a:t>
                </a:r>
                <a:r>
                  <a:rPr lang="en-US" dirty="0"/>
                  <a:t>, an improvement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HyperLogLog</a:t>
                </a:r>
                <a:r>
                  <a:rPr lang="en-US" dirty="0"/>
                  <a:t> algorithm uses </a:t>
                </a:r>
                <a:r>
                  <a:rPr lang="en-US" b="1" dirty="0"/>
                  <a:t>harmonic mean</a:t>
                </a:r>
              </a:p>
              <a:p>
                <a:pPr lvl="1"/>
                <a:r>
                  <a:rPr lang="en-US" dirty="0"/>
                  <a:t>Harmonic mean is suitable for heavy-tailed distributions, e.g. outliers</a:t>
                </a:r>
              </a:p>
              <a:p>
                <a:pPr algn="just"/>
                <a:r>
                  <a:rPr lang="en-US" dirty="0"/>
                  <a:t>Harmonic mean of the buckets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29300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pPr algn="just"/>
                <a:r>
                  <a:rPr lang="en-US" dirty="0"/>
                  <a:t>Harmonic mean of the buckets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bias adjusted harmonic mean over all buckets is then  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With bias adjustment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nary>
                                <m:nary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𝑙𝑜𝑔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2+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𝜇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1+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𝜇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 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func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043" t="-3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21217758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369077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r>
                  <a:rPr lang="en-US" dirty="0"/>
                  <a:t>The bias adjusted harmonic mean over all buckets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/>
                  <a:t>With bias adjustment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1+ </m:t>
                                  </m:r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func>
                                        <m:func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 b="0" i="0" smtClean="0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func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r>
                  <a:rPr lang="en-US" dirty="0" err="1"/>
                  <a:t>Flajolet</a:t>
                </a:r>
                <a:r>
                  <a:rPr lang="en-US" dirty="0"/>
                  <a:t> et. al., 2007, recommend the following bias adjustments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=0.673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=0.697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=0.709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0.723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1.079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≥128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 err="1">
                    <a:ea typeface="Cambria Math" panose="02040503050406030204" pitchFamily="18" charset="0"/>
                    <a:hlinkClick r:id="rId2"/>
                  </a:rPr>
                  <a:t>Heule</a:t>
                </a:r>
                <a:r>
                  <a:rPr lang="en-US" dirty="0">
                    <a:ea typeface="Cambria Math" panose="02040503050406030204" pitchFamily="18" charset="0"/>
                    <a:hlinkClick r:id="rId2"/>
                  </a:rPr>
                  <a:t>, et. al., 2013</a:t>
                </a:r>
                <a:r>
                  <a:rPr lang="en-US" dirty="0">
                    <a:ea typeface="Cambria Math" panose="02040503050406030204" pitchFamily="18" charset="0"/>
                  </a:rPr>
                  <a:t>, recommend slightly different bias adjustments the </a:t>
                </a:r>
                <a:r>
                  <a:rPr lang="en-US" dirty="0" err="1">
                    <a:ea typeface="Cambria Math" panose="02040503050406030204" pitchFamily="18" charset="0"/>
                  </a:rPr>
                  <a:t>HyperLogLog</a:t>
                </a:r>
                <a:r>
                  <a:rPr lang="en-US" dirty="0">
                    <a:ea typeface="Cambria Math" panose="02040503050406030204" pitchFamily="18" charset="0"/>
                  </a:rPr>
                  <a:t>++ algorithm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b="0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369077"/>
              </a:xfrm>
              <a:blipFill>
                <a:blip r:embed="rId3"/>
                <a:stretch>
                  <a:fillRect l="-928" t="-2611" b="-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293100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HyperLogLog error and space requirements 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LogLog</a:t>
                </a:r>
                <a:r>
                  <a:rPr lang="en-US" dirty="0"/>
                  <a:t> algorithm, </a:t>
                </a:r>
                <a:r>
                  <a:rPr lang="en-US" dirty="0">
                    <a:hlinkClick r:id="rId2"/>
                  </a:rPr>
                  <a:t>Durand and </a:t>
                </a:r>
                <a:r>
                  <a:rPr lang="en-US" dirty="0" err="1">
                    <a:hlinkClick r:id="rId2"/>
                  </a:rPr>
                  <a:t>Flajolet</a:t>
                </a:r>
                <a:r>
                  <a:rPr lang="en-US" dirty="0">
                    <a:hlinkClick r:id="rId2"/>
                  </a:rPr>
                  <a:t>, 2003</a:t>
                </a:r>
                <a:r>
                  <a:rPr lang="en-US" dirty="0"/>
                  <a:t>, is highly space efficient</a:t>
                </a:r>
              </a:p>
              <a:p>
                <a:r>
                  <a:rPr lang="en-US" dirty="0"/>
                  <a:t>Example; 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en-US" dirty="0"/>
                  <a:t> 8-byte integers counters, required space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8=16384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×8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130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𝐾𝐵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But, we can do better than this! </a:t>
                </a:r>
              </a:p>
              <a:p>
                <a:r>
                  <a:rPr lang="en-US" dirty="0"/>
                  <a:t>If we only need up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/>
                  <a:t> cardinality and , then only need a counter of length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Example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𝑏𝑖𝑡𝑠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total storage requirement is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Example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𝐾𝐵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3"/>
                <a:stretch>
                  <a:fillRect l="-1217" t="-2703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53652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3" y="1324928"/>
                <a:ext cx="3946614" cy="531938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HyperLogLog error and space requirements </a:t>
                </a:r>
              </a:p>
              <a:p>
                <a:r>
                  <a:rPr lang="en-US" dirty="0" err="1"/>
                  <a:t>Flajoet</a:t>
                </a:r>
                <a:r>
                  <a:rPr lang="en-US" dirty="0"/>
                  <a:t>, et. al., 2007, show that the </a:t>
                </a:r>
                <a:r>
                  <a:rPr lang="en-US" b="1" dirty="0"/>
                  <a:t>empirical error </a:t>
                </a:r>
                <a:r>
                  <a:rPr lang="en-US" dirty="0"/>
                  <a:t>of the </a:t>
                </a:r>
                <a:r>
                  <a:rPr lang="en-US" dirty="0" err="1"/>
                  <a:t>HyperLogLog</a:t>
                </a:r>
                <a:r>
                  <a:rPr lang="en-US" dirty="0"/>
                  <a:t> algorithm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1.3/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ra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Example,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1.3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1%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Flajoet</a:t>
                </a:r>
                <a:r>
                  <a:rPr lang="en-US" dirty="0"/>
                  <a:t>, et. al., 2007, show and empirical comparison of algorithms  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3" y="1324928"/>
                <a:ext cx="3946614" cy="5319381"/>
              </a:xfrm>
              <a:blipFill>
                <a:blip r:embed="rId2"/>
                <a:stretch>
                  <a:fillRect l="-3246" t="-2520" r="-3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CAA765-2D33-B6AA-F57D-B9C413799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25" y="1324929"/>
            <a:ext cx="7373149" cy="20364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683843-FAFE-6C7F-2150-6D6BB3583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4779" y="3432678"/>
            <a:ext cx="6907696" cy="339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13463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Aggregating </a:t>
            </a:r>
            <a:r>
              <a:rPr lang="en-US" dirty="0" err="1"/>
              <a:t>HyperLogLog</a:t>
            </a:r>
            <a:r>
              <a:rPr lang="en-US" dirty="0"/>
              <a:t> counters </a:t>
            </a:r>
          </a:p>
          <a:p>
            <a:r>
              <a:rPr lang="en-US" dirty="0" err="1"/>
              <a:t>HyperLogLog</a:t>
            </a:r>
            <a:r>
              <a:rPr lang="en-US" dirty="0"/>
              <a:t> counters can be readily aggregated  </a:t>
            </a:r>
          </a:p>
          <a:p>
            <a:pPr lvl="1"/>
            <a:r>
              <a:rPr lang="en-US" dirty="0"/>
              <a:t>Example; counters by minute aggregated to counters by hour  </a:t>
            </a:r>
          </a:p>
          <a:p>
            <a:pPr lvl="1"/>
            <a:r>
              <a:rPr lang="en-US" dirty="0"/>
              <a:t>Example; counters by day aggregated to weekly or month</a:t>
            </a:r>
          </a:p>
          <a:p>
            <a:r>
              <a:rPr lang="en-US" dirty="0"/>
              <a:t>But, we cannot just sum the total unique events over multiple periods!</a:t>
            </a:r>
          </a:p>
          <a:p>
            <a:pPr lvl="1"/>
            <a:r>
              <a:rPr lang="en-US" dirty="0"/>
              <a:t>Example; A user who is active several days of the month is only active once aggregated over the month   </a:t>
            </a:r>
          </a:p>
          <a:p>
            <a:pPr lvl="1"/>
            <a:r>
              <a:rPr lang="en-US" dirty="0"/>
              <a:t>A simple sum will count the user multiple times</a:t>
            </a:r>
          </a:p>
          <a:p>
            <a:r>
              <a:rPr lang="en-US" dirty="0"/>
              <a:t>Must </a:t>
            </a:r>
            <a:r>
              <a:rPr lang="en-US" b="1" dirty="0"/>
              <a:t>aggregate by union and then sum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75660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Aggregating </a:t>
                </a:r>
                <a:r>
                  <a:rPr lang="en-US" dirty="0" err="1"/>
                  <a:t>HyperLogLog</a:t>
                </a:r>
                <a:r>
                  <a:rPr lang="en-US" dirty="0"/>
                  <a:t> counters </a:t>
                </a:r>
              </a:p>
              <a:p>
                <a:r>
                  <a:rPr lang="en-US" dirty="0"/>
                  <a:t>Must </a:t>
                </a:r>
                <a:r>
                  <a:rPr lang="en-US" b="1" dirty="0"/>
                  <a:t>aggregate by union, </a:t>
                </a:r>
                <a:r>
                  <a:rPr lang="en-US" b="1" i="1" dirty="0"/>
                  <a:t>U</a:t>
                </a:r>
                <a:r>
                  <a:rPr lang="en-US" b="1" dirty="0"/>
                  <a:t>, and then sum</a:t>
                </a:r>
                <a:endParaRPr lang="en-US" dirty="0"/>
              </a:p>
              <a:p>
                <a:r>
                  <a:rPr lang="en-US" dirty="0"/>
                  <a:t>For set of </a:t>
                </a:r>
                <a:r>
                  <a:rPr lang="en-US" i="1" dirty="0"/>
                  <a:t>n</a:t>
                </a:r>
                <a:r>
                  <a:rPr lang="en-US" dirty="0"/>
                  <a:t> HLLs,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h𝑙𝑙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1,2,..,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h𝑙𝑙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1,2,..,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h𝑙𝑙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1,2,..,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, compute union of max bucket values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1,2,..,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h𝑙𝑙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1,2,..,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h𝑙𝑙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1,2,..,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h𝑙𝑙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1,2,..,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Example; union of two HLLs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/>
                  <a:t>,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h𝑙𝑙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1,2,3,4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=[5, 3, 8, 12]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h𝑙𝑙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1,2,3,4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=[5, 10, 3, 5]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1,2,3,4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=[5, 10, 8, 12]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19429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Push most processing to the periphery of network </a:t>
            </a:r>
            <a:endParaRPr lang="en-US" sz="3200" b="1" dirty="0"/>
          </a:p>
          <a:p>
            <a:r>
              <a:rPr lang="en-US" dirty="0"/>
              <a:t>Network bandwidth is major limitation for large networks </a:t>
            </a:r>
          </a:p>
          <a:p>
            <a:pPr lvl="1"/>
            <a:r>
              <a:rPr lang="en-US" dirty="0"/>
              <a:t>Consider IoT application with 100,000 sensors </a:t>
            </a:r>
          </a:p>
          <a:p>
            <a:pPr lvl="1"/>
            <a:r>
              <a:rPr lang="en-US" dirty="0"/>
              <a:t>At 1 sec sampling interval reporting rate is 360 M samples (messages) per hour</a:t>
            </a:r>
          </a:p>
          <a:p>
            <a:pPr lvl="1"/>
            <a:r>
              <a:rPr lang="en-US" dirty="0"/>
              <a:t>Statistic aggregated to 10 min reporting rate is 600 K samples (messages) per hour </a:t>
            </a:r>
          </a:p>
          <a:p>
            <a:r>
              <a:rPr lang="en-US" dirty="0"/>
              <a:t>Many peripheral devices have considerable processing power </a:t>
            </a:r>
          </a:p>
          <a:p>
            <a:pPr lvl="1"/>
            <a:r>
              <a:rPr lang="en-US" dirty="0"/>
              <a:t>We can take advantage of these idle capacity </a:t>
            </a:r>
          </a:p>
          <a:p>
            <a:pPr lvl="1"/>
            <a:r>
              <a:rPr lang="en-US" dirty="0"/>
              <a:t>Greatly reduce load on networks </a:t>
            </a:r>
            <a:r>
              <a:rPr lang="en-US"/>
              <a:t>and central </a:t>
            </a:r>
            <a:r>
              <a:rPr lang="en-US" dirty="0"/>
              <a:t>processing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Processing of Stream Data</a:t>
            </a:r>
          </a:p>
        </p:txBody>
      </p:sp>
    </p:spTree>
    <p:extLst>
      <p:ext uri="{BB962C8B-B14F-4D97-AF65-F5344CB8AC3E}">
        <p14:creationId xmlns:p14="http://schemas.microsoft.com/office/powerpoint/2010/main" val="54747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HyperLogLog++, </a:t>
                </a:r>
                <a:r>
                  <a:rPr lang="en-US" dirty="0" err="1">
                    <a:hlinkClick r:id="rId2"/>
                  </a:rPr>
                  <a:t>Heule</a:t>
                </a:r>
                <a:r>
                  <a:rPr lang="en-US" dirty="0">
                    <a:hlinkClick r:id="rId2"/>
                  </a:rPr>
                  <a:t>, et. al., 2013</a:t>
                </a:r>
                <a:r>
                  <a:rPr lang="en-US" dirty="0"/>
                  <a:t>, from Google Research, incorporates some potential improvements</a:t>
                </a:r>
              </a:p>
              <a:p>
                <a:r>
                  <a:rPr lang="en-US" dirty="0"/>
                  <a:t>64 bit counters with 32 bit hash rather than 32 bit counters</a:t>
                </a:r>
              </a:p>
              <a:p>
                <a:r>
                  <a:rPr lang="en-US" dirty="0"/>
                  <a:t>Initialize registers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rather than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, to prevent 0 from condition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func>
                  </m:oMath>
                </a14:m>
                <a:r>
                  <a:rPr lang="en-US" dirty="0"/>
                  <a:t>    </a:t>
                </a:r>
              </a:p>
              <a:p>
                <a:r>
                  <a:rPr lang="en-US" dirty="0"/>
                  <a:t>Improved bias correction for small cardinality,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Large range correction to account for hash collisions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But, </a:t>
                </a:r>
                <a:r>
                  <a:rPr lang="en-US" dirty="0" err="1"/>
                  <a:t>HyperLogLog</a:t>
                </a:r>
                <a:r>
                  <a:rPr lang="en-US" dirty="0"/>
                  <a:t>++ requires more memory and performance may not actually improve depending on specific application   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3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51562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6237584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HyperLogLog++, </a:t>
            </a:r>
            <a:r>
              <a:rPr lang="en-US" dirty="0" err="1">
                <a:hlinkClick r:id="rId2"/>
              </a:rPr>
              <a:t>Heule</a:t>
            </a:r>
            <a:r>
              <a:rPr lang="en-US" dirty="0">
                <a:hlinkClick r:id="rId2"/>
              </a:rPr>
              <a:t>, et. al., 2013</a:t>
            </a:r>
            <a:r>
              <a:rPr lang="en-US" dirty="0"/>
              <a:t>, from Google Research, incorporates some potential improvements</a:t>
            </a:r>
          </a:p>
          <a:p>
            <a:r>
              <a:rPr lang="en-US" dirty="0"/>
              <a:t>Comparison between algorithms shows </a:t>
            </a:r>
            <a:r>
              <a:rPr lang="en-US" dirty="0" err="1"/>
              <a:t>HyperLogLog</a:t>
            </a:r>
            <a:r>
              <a:rPr lang="en-US" dirty="0"/>
              <a:t> and </a:t>
            </a:r>
            <a:r>
              <a:rPr lang="en-US" dirty="0" err="1"/>
              <a:t>HyperLogLog</a:t>
            </a:r>
            <a:r>
              <a:rPr lang="en-US" dirty="0"/>
              <a:t>++ performance converge </a:t>
            </a:r>
          </a:p>
          <a:p>
            <a:r>
              <a:rPr lang="en-US" dirty="0"/>
              <a:t>Simple linear counting is best a small cardinality  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2154D3-CADE-5B6E-82FB-8AF63E336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657" y="1134762"/>
            <a:ext cx="4541158" cy="552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00234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Goal: provide market and credit risk reports to management and regulators   </a:t>
            </a:r>
          </a:p>
          <a:p>
            <a:r>
              <a:rPr lang="en-US" sz="3200" dirty="0"/>
              <a:t>Global bank with large holdings   </a:t>
            </a:r>
          </a:p>
          <a:p>
            <a:pPr lvl="1"/>
            <a:r>
              <a:rPr lang="en-US" dirty="0"/>
              <a:t>Trading on a 24/7 basis – global markets never sleep!  </a:t>
            </a:r>
          </a:p>
          <a:p>
            <a:pPr lvl="1"/>
            <a:r>
              <a:rPr lang="en-US" dirty="0"/>
              <a:t>Hold illiquid (rarely traded) assets  </a:t>
            </a:r>
          </a:p>
          <a:p>
            <a:r>
              <a:rPr lang="en-US" dirty="0"/>
              <a:t>Regulators require snap shot reports every 4 hours and within 2 hours on demand</a:t>
            </a:r>
          </a:p>
          <a:p>
            <a:pPr lvl="1"/>
            <a:r>
              <a:rPr lang="en-US" dirty="0"/>
              <a:t>Existing batch system required 12+ hours to update reports 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109394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Model training</a:t>
            </a:r>
          </a:p>
          <a:p>
            <a:r>
              <a:rPr lang="en-US" sz="3200" dirty="0"/>
              <a:t>1000s of risk factors to calibrate </a:t>
            </a:r>
          </a:p>
          <a:p>
            <a:pPr lvl="1"/>
            <a:r>
              <a:rPr lang="en-US" sz="2800" dirty="0"/>
              <a:t>Asset type </a:t>
            </a:r>
          </a:p>
          <a:p>
            <a:pPr lvl="1"/>
            <a:r>
              <a:rPr lang="en-US" sz="2800" dirty="0"/>
              <a:t>Industry exposure</a:t>
            </a:r>
          </a:p>
          <a:p>
            <a:pPr lvl="1"/>
            <a:r>
              <a:rPr lang="en-US" sz="2800" dirty="0"/>
              <a:t>Ratings </a:t>
            </a:r>
          </a:p>
          <a:p>
            <a:pPr lvl="1"/>
            <a:r>
              <a:rPr lang="en-US" sz="2800" dirty="0"/>
              <a:t>FX exposure </a:t>
            </a:r>
          </a:p>
          <a:p>
            <a:pPr lvl="1"/>
            <a:r>
              <a:rPr lang="en-US" sz="2800" dirty="0"/>
              <a:t>Interest rate exposure </a:t>
            </a:r>
          </a:p>
          <a:p>
            <a:pPr lvl="1"/>
            <a:r>
              <a:rPr lang="en-US" sz="2800" dirty="0"/>
              <a:t>….</a:t>
            </a:r>
          </a:p>
          <a:p>
            <a:r>
              <a:rPr lang="en-US" sz="3200" dirty="0"/>
              <a:t>Market conditions change rapidly </a:t>
            </a:r>
          </a:p>
          <a:p>
            <a:pPr lvl="1"/>
            <a:r>
              <a:rPr lang="en-US" sz="2800" dirty="0"/>
              <a:t>Must down weight older data</a:t>
            </a:r>
          </a:p>
          <a:p>
            <a:pPr lvl="1"/>
            <a:r>
              <a:rPr lang="en-US" sz="2800" dirty="0"/>
              <a:t>Impute valuations for illiquid assets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297093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Scaling </a:t>
            </a:r>
          </a:p>
          <a:p>
            <a:r>
              <a:rPr lang="en-US" sz="3200" dirty="0"/>
              <a:t>Initial </a:t>
            </a:r>
            <a:r>
              <a:rPr lang="en-US" sz="3200"/>
              <a:t>calibration is </a:t>
            </a:r>
            <a:r>
              <a:rPr lang="en-US" sz="3200" dirty="0"/>
              <a:t>computed in batch    </a:t>
            </a:r>
          </a:p>
          <a:p>
            <a:pPr lvl="1"/>
            <a:r>
              <a:rPr lang="en-US" dirty="0"/>
              <a:t>Not time critical  </a:t>
            </a:r>
          </a:p>
          <a:p>
            <a:r>
              <a:rPr lang="en-US" dirty="0"/>
              <a:t>Running model in production </a:t>
            </a:r>
          </a:p>
          <a:p>
            <a:pPr lvl="1"/>
            <a:r>
              <a:rPr lang="en-US" dirty="0"/>
              <a:t>Batch too slow  </a:t>
            </a:r>
          </a:p>
          <a:p>
            <a:pPr lvl="1"/>
            <a:r>
              <a:rPr lang="en-US" dirty="0"/>
              <a:t>Stream data and update asset holdings (positions) </a:t>
            </a:r>
          </a:p>
          <a:p>
            <a:pPr lvl="1"/>
            <a:r>
              <a:rPr lang="en-US" dirty="0"/>
              <a:t>Incrementally update risk factors  </a:t>
            </a:r>
          </a:p>
          <a:p>
            <a:pPr lvl="1"/>
            <a:r>
              <a:rPr lang="en-US" dirty="0"/>
              <a:t>Upon demand perform aggregation to generate required reports – fast</a:t>
            </a:r>
          </a:p>
          <a:p>
            <a:r>
              <a:rPr lang="en-US" dirty="0"/>
              <a:t>Distribute streaming compute load by asset type on cluster </a:t>
            </a:r>
          </a:p>
          <a:p>
            <a:pPr lvl="1"/>
            <a:r>
              <a:rPr lang="en-US" dirty="0"/>
              <a:t>Trades, prices and other data only go to node where required  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210693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2935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Key points for this lesson</a:t>
            </a:r>
          </a:p>
          <a:p>
            <a:r>
              <a:rPr lang="en-US" sz="3200" dirty="0"/>
              <a:t>Streaming data often arrives at a massive scale</a:t>
            </a:r>
          </a:p>
          <a:p>
            <a:r>
              <a:rPr lang="en-US" sz="3200" dirty="0"/>
              <a:t>Down sample streams with real-number values</a:t>
            </a:r>
          </a:p>
          <a:p>
            <a:pPr lvl="1"/>
            <a:r>
              <a:rPr lang="en-US" dirty="0"/>
              <a:t>Moving averages</a:t>
            </a:r>
          </a:p>
          <a:p>
            <a:pPr lvl="1"/>
            <a:r>
              <a:rPr lang="en-US" dirty="0"/>
              <a:t>Delta coding </a:t>
            </a:r>
          </a:p>
          <a:p>
            <a:pPr lvl="1"/>
            <a:r>
              <a:rPr lang="en-US" dirty="0"/>
              <a:t>Exponential weighting</a:t>
            </a:r>
          </a:p>
          <a:p>
            <a:pPr lvl="1"/>
            <a:r>
              <a:rPr lang="en-US" dirty="0"/>
              <a:t>….</a:t>
            </a:r>
          </a:p>
          <a:p>
            <a:r>
              <a:rPr lang="en-US" dirty="0"/>
              <a:t>Use probabilistic hash algorithms for discrete event streams   </a:t>
            </a:r>
          </a:p>
          <a:p>
            <a:pPr lvl="1"/>
            <a:r>
              <a:rPr lang="en-US" dirty="0"/>
              <a:t>Uniqueness – have we seen this event type before? </a:t>
            </a:r>
          </a:p>
          <a:p>
            <a:pPr lvl="1"/>
            <a:r>
              <a:rPr lang="en-US" dirty="0"/>
              <a:t>Counts – how many of these events in time interval?</a:t>
            </a:r>
          </a:p>
          <a:p>
            <a:pPr lvl="1"/>
            <a:r>
              <a:rPr lang="en-US" dirty="0"/>
              <a:t>Cardinality – how many event types? </a:t>
            </a:r>
          </a:p>
          <a:p>
            <a:pPr lvl="1"/>
            <a:r>
              <a:rPr lang="en-US" dirty="0"/>
              <a:t>…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8319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Goal: terminate calls from fraudulent accounts in real-time</a:t>
            </a:r>
          </a:p>
          <a:p>
            <a:r>
              <a:rPr lang="en-US" sz="3200" dirty="0"/>
              <a:t>Features  </a:t>
            </a:r>
          </a:p>
          <a:p>
            <a:pPr lvl="1"/>
            <a:r>
              <a:rPr lang="en-US" sz="2800" dirty="0"/>
              <a:t>Call history </a:t>
            </a:r>
          </a:p>
          <a:p>
            <a:pPr lvl="1"/>
            <a:r>
              <a:rPr lang="en-US" sz="2800" dirty="0"/>
              <a:t>Phone characteristics</a:t>
            </a:r>
          </a:p>
          <a:p>
            <a:pPr lvl="1"/>
            <a:r>
              <a:rPr lang="en-US" sz="2800" dirty="0"/>
              <a:t>Payment history  </a:t>
            </a:r>
          </a:p>
          <a:p>
            <a:pPr lvl="1"/>
            <a:r>
              <a:rPr lang="en-US" sz="2800" dirty="0"/>
              <a:t>Account types; individual, family, small business, corporate…. </a:t>
            </a:r>
          </a:p>
          <a:p>
            <a:pPr lvl="1"/>
            <a:r>
              <a:rPr lang="en-US" sz="2800" dirty="0"/>
              <a:t>Etc.</a:t>
            </a:r>
          </a:p>
          <a:p>
            <a:r>
              <a:rPr lang="en-US" sz="3200" dirty="0"/>
              <a:t>Fraud detection algorithm</a:t>
            </a:r>
          </a:p>
          <a:p>
            <a:pPr lvl="1"/>
            <a:r>
              <a:rPr lang="en-US" sz="2800" dirty="0"/>
              <a:t>Train in batch</a:t>
            </a:r>
          </a:p>
          <a:p>
            <a:pPr lvl="1"/>
            <a:r>
              <a:rPr lang="en-US" sz="2800" dirty="0"/>
              <a:t>Terminate fraudulent calls in real time in &lt; 1 sec - no billing record ‘residue’ 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333515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20064</TotalTime>
  <Words>6239</Words>
  <Application>Microsoft Office PowerPoint</Application>
  <PresentationFormat>Widescreen</PresentationFormat>
  <Paragraphs>1362</Paragraphs>
  <Slides>85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1" baseType="lpstr">
      <vt:lpstr>Arial</vt:lpstr>
      <vt:lpstr>Calibri</vt:lpstr>
      <vt:lpstr>Calibri Light</vt:lpstr>
      <vt:lpstr>Cambria Math</vt:lpstr>
      <vt:lpstr>Courier New</vt:lpstr>
      <vt:lpstr>Office Theme</vt:lpstr>
      <vt:lpstr>CSCI E-96 Data Mining, Discovery and Exploration Steaming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Stephen Elston</cp:lastModifiedBy>
  <cp:revision>476</cp:revision>
  <cp:lastPrinted>2019-09-03T23:18:19Z</cp:lastPrinted>
  <dcterms:created xsi:type="dcterms:W3CDTF">2019-08-02T23:14:29Z</dcterms:created>
  <dcterms:modified xsi:type="dcterms:W3CDTF">2024-06-13T02:02:52Z</dcterms:modified>
</cp:coreProperties>
</file>