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719" r:id="rId2"/>
    <p:sldId id="604" r:id="rId3"/>
    <p:sldId id="687" r:id="rId4"/>
    <p:sldId id="686" r:id="rId5"/>
    <p:sldId id="672" r:id="rId6"/>
    <p:sldId id="608" r:id="rId7"/>
    <p:sldId id="612" r:id="rId8"/>
    <p:sldId id="607" r:id="rId9"/>
    <p:sldId id="681" r:id="rId10"/>
    <p:sldId id="673" r:id="rId11"/>
    <p:sldId id="674" r:id="rId12"/>
    <p:sldId id="680" r:id="rId13"/>
    <p:sldId id="610" r:id="rId14"/>
    <p:sldId id="611" r:id="rId15"/>
    <p:sldId id="609" r:id="rId16"/>
    <p:sldId id="613" r:id="rId17"/>
    <p:sldId id="616" r:id="rId18"/>
    <p:sldId id="615" r:id="rId19"/>
    <p:sldId id="617" r:id="rId20"/>
    <p:sldId id="618" r:id="rId21"/>
    <p:sldId id="641" r:id="rId22"/>
    <p:sldId id="679" r:id="rId23"/>
    <p:sldId id="685" r:id="rId24"/>
    <p:sldId id="675" r:id="rId25"/>
    <p:sldId id="682" r:id="rId26"/>
    <p:sldId id="6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5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36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0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2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22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1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66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19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2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283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25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9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65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66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016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77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34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437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8834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Unweighted sum of squares and Euclidian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2−4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1−3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Euclidian Norm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=2.83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97579"/>
              </a:xfrm>
              <a:prstGeom prst="rect">
                <a:avLst/>
              </a:prstGeom>
              <a:blipFill>
                <a:blip r:embed="rId4"/>
                <a:stretch>
                  <a:fillRect l="-1528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3405313" y="3533437"/>
            <a:ext cx="1817852" cy="1630635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5066A27-03ED-4C91-9E71-890ECF17A18B}"/>
              </a:ext>
            </a:extLst>
          </p:cNvPr>
          <p:cNvSpPr txBox="1"/>
          <p:nvPr/>
        </p:nvSpPr>
        <p:spPr>
          <a:xfrm>
            <a:off x="6382015" y="5164072"/>
            <a:ext cx="5584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Euclidian Norm is ‘crow-flies’ distance </a:t>
            </a:r>
          </a:p>
        </p:txBody>
      </p:sp>
    </p:spTree>
    <p:extLst>
      <p:ext uri="{BB962C8B-B14F-4D97-AF65-F5344CB8AC3E}">
        <p14:creationId xmlns:p14="http://schemas.microsoft.com/office/powerpoint/2010/main" val="128853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Manhattan Norm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1563920" y="5896166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1563920" y="2512370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3713018" y="5896166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1044374" y="3887257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5122720" y="332456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3304868" y="5164072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3017709" y="5345466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5337699" y="3157229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Norm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2−4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1−3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Manhattan distance is distance traveled on a grid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98" y="2752880"/>
                <a:ext cx="5584552" cy="2308324"/>
              </a:xfrm>
              <a:prstGeom prst="rect">
                <a:avLst/>
              </a:prstGeom>
              <a:blipFill>
                <a:blip r:embed="rId4"/>
                <a:stretch>
                  <a:fillRect l="-1528" t="-2116" r="-109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05758" y="5268510"/>
            <a:ext cx="1691340" cy="0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197098" y="3533437"/>
            <a:ext cx="26067" cy="1735073"/>
          </a:xfrm>
          <a:prstGeom prst="straightConnector1">
            <a:avLst/>
          </a:prstGeom>
          <a:ln w="444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04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Hamming Distance</a:t>
                </a:r>
                <a:r>
                  <a:rPr lang="en-US" dirty="0">
                    <a:latin typeface="+mn-lt"/>
                  </a:rPr>
                  <a:t>: the number of components in which two vectors differ   </a:t>
                </a:r>
              </a:p>
              <a:p>
                <a:r>
                  <a:rPr lang="en-US" dirty="0">
                    <a:latin typeface="+mn-lt"/>
                  </a:rPr>
                  <a:t>Example: Consider two binary vectors: 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 = 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x’ = 0 1 1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1</a:t>
                </a:r>
                <a:r>
                  <a:rPr lang="en-US" dirty="0">
                    <a:latin typeface="+mn-lt"/>
                  </a:rPr>
                  <a:t> 0 0 </a:t>
                </a:r>
                <a:r>
                  <a:rPr lang="en-US" dirty="0">
                    <a:solidFill>
                      <a:srgbClr val="C00000"/>
                    </a:solidFill>
                    <a:latin typeface="+mn-lt"/>
                  </a:rPr>
                  <a:t>0</a:t>
                </a:r>
                <a:r>
                  <a:rPr lang="en-US" dirty="0">
                    <a:latin typeface="+mn-lt"/>
                  </a:rPr>
                  <a:t> 0 1 0 1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two strings: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Hamming distance</a:t>
                </a:r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Hamming distance only defined for vectors of equal length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93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Do all p dimensions matter equally in determining dissimilarity? </a:t>
                </a:r>
              </a:p>
              <a:p>
                <a:r>
                  <a:rPr lang="en-US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can be set for the dimensions of the attributes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 must add to 1.0: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Why not use equal weights?</a:t>
                </a:r>
              </a:p>
              <a:p>
                <a:pPr lvl="1"/>
                <a:r>
                  <a:rPr lang="en-US" dirty="0">
                    <a:latin typeface="+mn-lt"/>
                  </a:rPr>
                  <a:t>Attributes may not have equal importance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Example; are the distance I have to walk and the calories of my take-out order of the same importance in selecting where I get my food? </a:t>
                </a:r>
              </a:p>
              <a:p>
                <a:pPr lvl="1"/>
                <a:r>
                  <a:rPr lang="en-US" dirty="0">
                    <a:latin typeface="+mn-lt"/>
                  </a:rPr>
                  <a:t>Perhaps, the calories matter more to me in determining dissimilarity between restaurants?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3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numeric distance can be computed for numeric variables in p dimensions</a:t>
                </a:r>
              </a:p>
              <a:p>
                <a:r>
                  <a:rPr lang="en-US" dirty="0">
                    <a:latin typeface="+mn-lt"/>
                  </a:rPr>
                  <a:t>Numeric variable generally standardized before performing unsupervised learning</a:t>
                </a:r>
              </a:p>
              <a:p>
                <a:r>
                  <a:rPr lang="en-US" dirty="0">
                    <a:latin typeface="+mn-lt"/>
                  </a:rPr>
                  <a:t>Like many ML methods, the importance of a variable should not be determined by the numeric range</a:t>
                </a:r>
              </a:p>
              <a:p>
                <a:r>
                  <a:rPr lang="en-US" dirty="0">
                    <a:latin typeface="+mn-lt"/>
                  </a:rPr>
                  <a:t>A useful default is to set the weights, </a:t>
                </a:r>
                <a:r>
                  <a:rPr lang="en-US" i="1" dirty="0" err="1">
                    <a:latin typeface="+mn-lt"/>
                  </a:rPr>
                  <a:t>w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 to adjust for the variance and normalization, </a:t>
                </a:r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, for </a:t>
                </a:r>
                <a:r>
                  <a:rPr lang="en-US" i="1" dirty="0">
                    <a:latin typeface="+mn-lt"/>
                  </a:rPr>
                  <a:t>p </a:t>
                </a:r>
                <a:r>
                  <a:rPr lang="en-US" dirty="0">
                    <a:latin typeface="+mn-lt"/>
                  </a:rPr>
                  <a:t>variables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𝑣𝑎𝑟𝑖𝑎𝑛𝑐𝑒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 better, set weights to have meaning from the problem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domain knowledge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6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express dissimilarity metrics for ordinal variables? </a:t>
                </a:r>
              </a:p>
              <a:p>
                <a:pPr lvl="1"/>
                <a:r>
                  <a:rPr lang="en-US" dirty="0">
                    <a:latin typeface="+mn-lt"/>
                  </a:rPr>
                  <a:t>Star ratings, e.g. 1 to 5 stars</a:t>
                </a:r>
              </a:p>
              <a:p>
                <a:pPr lvl="1"/>
                <a:r>
                  <a:rPr lang="en-US" dirty="0">
                    <a:latin typeface="+mn-lt"/>
                  </a:rPr>
                  <a:t>Dollar range, $, $$, $$$, $$$$</a:t>
                </a:r>
              </a:p>
              <a:p>
                <a:r>
                  <a:rPr lang="en-US" dirty="0">
                    <a:latin typeface="+mn-lt"/>
                  </a:rPr>
                  <a:t>Based on </a:t>
                </a:r>
                <a:r>
                  <a:rPr lang="en-US" b="1" dirty="0">
                    <a:latin typeface="+mn-lt"/>
                  </a:rPr>
                  <a:t>rank</a:t>
                </a:r>
                <a:r>
                  <a:rPr lang="en-US" dirty="0">
                    <a:latin typeface="+mn-lt"/>
                  </a:rPr>
                  <a:t> differences</a:t>
                </a:r>
              </a:p>
              <a:p>
                <a:pPr lvl="1"/>
                <a:r>
                  <a:rPr lang="en-US" dirty="0">
                    <a:latin typeface="+mn-lt"/>
                  </a:rPr>
                  <a:t>Let 1 star = 1, 2 star = 2, 3 star = 3, 4 star = 4, and 5 star = 5</a:t>
                </a:r>
              </a:p>
              <a:p>
                <a:pPr lvl="1"/>
                <a:r>
                  <a:rPr lang="en-US" dirty="0">
                    <a:latin typeface="+mn-lt"/>
                  </a:rPr>
                  <a:t>The distance between a 2 star and 4 star restaurant is 2</a:t>
                </a:r>
              </a:p>
              <a:p>
                <a:r>
                  <a:rPr lang="en-US" dirty="0">
                    <a:latin typeface="+mn-lt"/>
                  </a:rPr>
                  <a:t>Or in normalized form with </a:t>
                </a:r>
                <a:r>
                  <a:rPr lang="en-US" i="1" dirty="0">
                    <a:latin typeface="+mn-lt"/>
                  </a:rPr>
                  <a:t>M  </a:t>
                </a:r>
                <a:r>
                  <a:rPr lang="en-US" dirty="0">
                    <a:latin typeface="+mn-lt"/>
                  </a:rPr>
                  <a:t>possible levels, and ranks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 a 5-star scale, the dissimilarity between a 3 star and 5 star restaurant: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3−5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50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express dissimilarity metrics for unordered categorical variables? </a:t>
            </a:r>
          </a:p>
          <a:p>
            <a:r>
              <a:rPr lang="en-US" dirty="0">
                <a:latin typeface="+mn-lt"/>
              </a:rPr>
              <a:t>Use a coding scheme</a:t>
            </a:r>
          </a:p>
          <a:p>
            <a:pPr lvl="1"/>
            <a:r>
              <a:rPr lang="en-US" sz="2800" dirty="0">
                <a:latin typeface="+mn-lt"/>
              </a:rPr>
              <a:t>e.g. a binary scheme, 1 if different categories, 0 if the same</a:t>
            </a:r>
          </a:p>
          <a:p>
            <a:pPr lvl="1"/>
            <a:r>
              <a:rPr lang="en-US" sz="2800" dirty="0">
                <a:latin typeface="+mn-lt"/>
              </a:rPr>
              <a:t>Then normalize</a:t>
            </a:r>
          </a:p>
          <a:p>
            <a:pPr lvl="1"/>
            <a:r>
              <a:rPr lang="en-US" sz="2800" dirty="0">
                <a:latin typeface="+mn-lt"/>
              </a:rPr>
              <a:t>e.g., normalize by dividing by number of categories</a:t>
            </a:r>
          </a:p>
          <a:p>
            <a:r>
              <a:rPr lang="en-US" dirty="0">
                <a:latin typeface="+mn-lt"/>
              </a:rPr>
              <a:t>Example; restaurant type from 5 choices:</a:t>
            </a:r>
          </a:p>
          <a:p>
            <a:pPr lvl="1"/>
            <a:r>
              <a:rPr lang="en-US" sz="2800" dirty="0">
                <a:latin typeface="+mn-lt"/>
              </a:rPr>
              <a:t>Vegetarian, Thai, Mexican, Pizza, Burgers,….</a:t>
            </a:r>
          </a:p>
          <a:p>
            <a:pPr lvl="1"/>
            <a:r>
              <a:rPr lang="en-US" sz="2800" dirty="0">
                <a:latin typeface="+mn-lt"/>
              </a:rPr>
              <a:t>Distance Vegetarian to Burgers = 1/5 = 0.2</a:t>
            </a:r>
          </a:p>
          <a:p>
            <a:pPr lvl="1"/>
            <a:r>
              <a:rPr lang="en-US" sz="2800" dirty="0">
                <a:latin typeface="+mn-lt"/>
              </a:rPr>
              <a:t>Distance Burgers to Burgers = 0</a:t>
            </a:r>
          </a:p>
          <a:p>
            <a:r>
              <a:rPr lang="en-US" dirty="0">
                <a:latin typeface="+mn-lt"/>
              </a:rPr>
              <a:t>Can have more complex scheme if required</a:t>
            </a:r>
          </a:p>
        </p:txBody>
      </p:sp>
    </p:spTree>
    <p:extLst>
      <p:ext uri="{BB962C8B-B14F-4D97-AF65-F5344CB8AC3E}">
        <p14:creationId xmlns:p14="http://schemas.microsoft.com/office/powerpoint/2010/main" val="132559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combine dissimilarities of different types of variables</a:t>
            </a:r>
          </a:p>
          <a:p>
            <a:r>
              <a:rPr lang="en-US" dirty="0">
                <a:latin typeface="+mn-lt"/>
              </a:rPr>
              <a:t>Yes, but with carefully!</a:t>
            </a:r>
          </a:p>
          <a:p>
            <a:r>
              <a:rPr lang="en-US" dirty="0">
                <a:latin typeface="+mn-lt"/>
              </a:rPr>
              <a:t>Scaling important or, some variable types dominate as a result of coding</a:t>
            </a:r>
          </a:p>
          <a:p>
            <a:pPr lvl="1"/>
            <a:r>
              <a:rPr lang="en-US" dirty="0">
                <a:latin typeface="+mn-lt"/>
              </a:rPr>
              <a:t>The numeric range of values must be similar</a:t>
            </a:r>
          </a:p>
          <a:p>
            <a:pPr lvl="1"/>
            <a:r>
              <a:rPr lang="en-US" dirty="0">
                <a:latin typeface="+mn-lt"/>
              </a:rPr>
              <a:t>e.g. We do not want ordinal variables to dominate numeric and categorical</a:t>
            </a:r>
          </a:p>
          <a:p>
            <a:r>
              <a:rPr lang="en-US" dirty="0">
                <a:latin typeface="+mn-lt"/>
              </a:rPr>
              <a:t>But, weighting is problem dependent!</a:t>
            </a:r>
          </a:p>
          <a:p>
            <a:pPr lvl="1"/>
            <a:r>
              <a:rPr lang="en-US" dirty="0">
                <a:latin typeface="+mn-lt"/>
              </a:rPr>
              <a:t>Unfortunately, no simple procedure for correct weighting</a:t>
            </a:r>
          </a:p>
          <a:p>
            <a:pPr lvl="1"/>
            <a:r>
              <a:rPr lang="en-US" dirty="0">
                <a:latin typeface="+mn-lt"/>
              </a:rPr>
              <a:t>Do I care more about the star rating or type of food at a restaurant? </a:t>
            </a:r>
          </a:p>
        </p:txBody>
      </p:sp>
    </p:spTree>
    <p:extLst>
      <p:ext uri="{BB962C8B-B14F-4D97-AF65-F5344CB8AC3E}">
        <p14:creationId xmlns:p14="http://schemas.microsoft.com/office/powerpoint/2010/main" val="22169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100" y="937010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Absolute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[¼ + |0.8-0.3| + |0.7-0.1| + |3-1|/2 + |5-4|/4]/5 = [0.25 + 0.5 + 0.6 + 0.5 + 0.25]/5 = </a:t>
            </a:r>
            <a:r>
              <a:rPr lang="en-US" sz="2400" b="1" dirty="0">
                <a:latin typeface="+mn-lt"/>
              </a:rPr>
              <a:t>0.42</a:t>
            </a:r>
          </a:p>
          <a:p>
            <a:r>
              <a:rPr lang="en-US" dirty="0">
                <a:latin typeface="+mn-lt"/>
              </a:rPr>
              <a:t>Absolute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|0.9-0.8| + |0.6-0.4| + |2-3|/2 + |4-3|/4]/5 = [0 + 0.1 + 0.2 + 0.5 + 0.25]/5 = </a:t>
            </a:r>
            <a:r>
              <a:rPr lang="en-US" sz="2400" b="1" dirty="0">
                <a:latin typeface="+mn-lt"/>
              </a:rPr>
              <a:t>0.21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248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08958" y="896079"/>
            <a:ext cx="11983041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Another example of computing dissimilarity between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Squared dissimilarity between R1 and R4, a Mexican and vegetarian restaurant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+ 0.6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[0.125 + 0.25 + 0.36 + 0.25 + 0.125]/5 = </a:t>
            </a:r>
            <a:r>
              <a:rPr lang="en-US" sz="2400" b="1" dirty="0">
                <a:latin typeface="+mn-lt"/>
              </a:rPr>
              <a:t>0.212</a:t>
            </a:r>
          </a:p>
          <a:p>
            <a:r>
              <a:rPr lang="en-US" dirty="0">
                <a:latin typeface="+mn-lt"/>
              </a:rPr>
              <a:t>Squared dissimilarity between R2 and R3, two pizza places</a:t>
            </a: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[0 + 0.1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+ 0.25</a:t>
            </a:r>
            <a:r>
              <a:rPr lang="en-US" sz="2400" baseline="30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]/5 = [0 + 0.01 + 0.04 + 0.25 + 0.125]/5 = </a:t>
            </a:r>
            <a:r>
              <a:rPr lang="en-US" sz="2400" b="1" dirty="0">
                <a:latin typeface="+mn-lt"/>
              </a:rPr>
              <a:t>0.085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4474478-5A96-4835-8FDF-520632B5D493}"/>
              </a:ext>
            </a:extLst>
          </p:cNvPr>
          <p:cNvGraphicFramePr>
            <a:graphicFrameLocks noGrp="1"/>
          </p:cNvGraphicFramePr>
          <p:nvPr/>
        </p:nvGraphicFramePr>
        <p:xfrm>
          <a:off x="584200" y="1432300"/>
          <a:ext cx="11398842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218">
                  <a:extLst>
                    <a:ext uri="{9D8B030D-6E8A-4147-A177-3AD203B41FA5}">
                      <a16:colId xmlns:a16="http://schemas.microsoft.com/office/drawing/2014/main" val="615816892"/>
                    </a:ext>
                  </a:extLst>
                </a:gridCol>
                <a:gridCol w="2128434">
                  <a:extLst>
                    <a:ext uri="{9D8B030D-6E8A-4147-A177-3AD203B41FA5}">
                      <a16:colId xmlns:a16="http://schemas.microsoft.com/office/drawing/2014/main" val="3425097927"/>
                    </a:ext>
                  </a:extLst>
                </a:gridCol>
                <a:gridCol w="1779453">
                  <a:extLst>
                    <a:ext uri="{9D8B030D-6E8A-4147-A177-3AD203B41FA5}">
                      <a16:colId xmlns:a16="http://schemas.microsoft.com/office/drawing/2014/main" val="1337615558"/>
                    </a:ext>
                  </a:extLst>
                </a:gridCol>
                <a:gridCol w="1829123">
                  <a:extLst>
                    <a:ext uri="{9D8B030D-6E8A-4147-A177-3AD203B41FA5}">
                      <a16:colId xmlns:a16="http://schemas.microsoft.com/office/drawing/2014/main" val="3418966473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3211043608"/>
                    </a:ext>
                  </a:extLst>
                </a:gridCol>
                <a:gridCol w="1899807">
                  <a:extLst>
                    <a:ext uri="{9D8B030D-6E8A-4147-A177-3AD203B41FA5}">
                      <a16:colId xmlns:a16="http://schemas.microsoft.com/office/drawing/2014/main" val="21232086"/>
                    </a:ext>
                  </a:extLst>
                </a:gridCol>
              </a:tblGrid>
              <a:tr h="456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Restaurant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Calories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Price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69915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495456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8364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072735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174170"/>
                  </a:ext>
                </a:extLst>
              </a:tr>
              <a:tr h="456554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109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06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data mining algorithms search for the most similar or dissimilar cases</a:t>
            </a:r>
          </a:p>
          <a:p>
            <a:r>
              <a:rPr lang="en-US" dirty="0">
                <a:latin typeface="+mn-lt"/>
              </a:rPr>
              <a:t>Searching for documents with similar content</a:t>
            </a:r>
          </a:p>
          <a:p>
            <a:r>
              <a:rPr lang="en-US" dirty="0">
                <a:latin typeface="+mn-lt"/>
              </a:rPr>
              <a:t>Finding customers with similar purchasing habits </a:t>
            </a:r>
          </a:p>
          <a:p>
            <a:r>
              <a:rPr lang="en-US" dirty="0">
                <a:latin typeface="+mn-lt"/>
              </a:rPr>
              <a:t>Discover similar mRNA sequences </a:t>
            </a:r>
          </a:p>
          <a:p>
            <a:r>
              <a:rPr lang="en-US" dirty="0">
                <a:latin typeface="+mn-lt"/>
              </a:rPr>
              <a:t>Similarity between two sensor streams</a:t>
            </a:r>
          </a:p>
          <a:p>
            <a:r>
              <a:rPr lang="en-US" dirty="0">
                <a:latin typeface="+mn-lt"/>
              </a:rPr>
              <a:t> Etc. 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How much do different metrics matter?</a:t>
            </a:r>
          </a:p>
          <a:p>
            <a:r>
              <a:rPr lang="en-US" dirty="0">
                <a:latin typeface="+mn-lt"/>
              </a:rPr>
              <a:t>A lot!</a:t>
            </a:r>
          </a:p>
          <a:p>
            <a:r>
              <a:rPr lang="en-US" dirty="0">
                <a:latin typeface="+mn-lt"/>
              </a:rPr>
              <a:t>Compare dissimilarity metrics between the restaurants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squared distance emphasizes larger differences in feature values  </a:t>
            </a:r>
          </a:p>
          <a:p>
            <a:r>
              <a:rPr lang="en-US" dirty="0">
                <a:latin typeface="+mn-lt"/>
              </a:rPr>
              <a:t>Manhattan distance less sensitive to extreme differences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CB42A7F-F831-4FC9-A747-7D416F91E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871498"/>
              </p:ext>
            </p:extLst>
          </p:nvPr>
        </p:nvGraphicFramePr>
        <p:xfrm>
          <a:off x="709478" y="2588217"/>
          <a:ext cx="9638223" cy="1416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2741">
                  <a:extLst>
                    <a:ext uri="{9D8B030D-6E8A-4147-A177-3AD203B41FA5}">
                      <a16:colId xmlns:a16="http://schemas.microsoft.com/office/drawing/2014/main" val="4235277372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2417895486"/>
                    </a:ext>
                  </a:extLst>
                </a:gridCol>
                <a:gridCol w="3212741">
                  <a:extLst>
                    <a:ext uri="{9D8B030D-6E8A-4147-A177-3AD203B41FA5}">
                      <a16:colId xmlns:a16="http://schemas.microsoft.com/office/drawing/2014/main" val="747759040"/>
                    </a:ext>
                  </a:extLst>
                </a:gridCol>
              </a:tblGrid>
              <a:tr h="472147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Mexican – Vegetarian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 Pizza Places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146937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Absolute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392511"/>
                  </a:ext>
                </a:extLst>
              </a:tr>
              <a:tr h="4721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Squared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338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45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and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 we always work with dissimilarity?</a:t>
            </a:r>
          </a:p>
          <a:p>
            <a:r>
              <a:rPr lang="en-US" dirty="0">
                <a:latin typeface="+mn-lt"/>
              </a:rPr>
              <a:t>No! </a:t>
            </a:r>
          </a:p>
          <a:p>
            <a:r>
              <a:rPr lang="en-US" dirty="0">
                <a:latin typeface="+mn-lt"/>
              </a:rPr>
              <a:t>Some methods use measures of </a:t>
            </a:r>
            <a:r>
              <a:rPr lang="en-US" b="1" dirty="0">
                <a:latin typeface="+mn-lt"/>
              </a:rPr>
              <a:t>similarity</a:t>
            </a:r>
          </a:p>
          <a:p>
            <a:r>
              <a:rPr lang="en-US" dirty="0">
                <a:latin typeface="+mn-lt"/>
              </a:rPr>
              <a:t>The closer points in a space are (smaller distance) the more similar they are</a:t>
            </a:r>
          </a:p>
          <a:p>
            <a:r>
              <a:rPr lang="en-US" dirty="0">
                <a:latin typeface="+mn-lt"/>
              </a:rPr>
              <a:t>In many cases, similarity measures can be transform to dissimilarity </a:t>
            </a:r>
            <a:endParaRPr lang="en-US" b="1" dirty="0">
              <a:latin typeface="+mn-lt"/>
            </a:endParaRPr>
          </a:p>
          <a:p>
            <a:r>
              <a:rPr lang="en-US" dirty="0">
                <a:latin typeface="+mn-lt"/>
              </a:rPr>
              <a:t>For data with positive and negative coding similarity must be in the range [-1,1]</a:t>
            </a:r>
          </a:p>
          <a:p>
            <a:pPr lvl="1"/>
            <a:r>
              <a:rPr lang="en-US" dirty="0">
                <a:latin typeface="+mn-lt"/>
              </a:rPr>
              <a:t>Similarity = 1, maximum similarity, points are at the same location in the space</a:t>
            </a:r>
          </a:p>
          <a:p>
            <a:pPr lvl="1"/>
            <a:r>
              <a:rPr lang="en-US" dirty="0">
                <a:latin typeface="+mn-lt"/>
              </a:rPr>
              <a:t>Similarity = 0, points are </a:t>
            </a:r>
            <a:r>
              <a:rPr lang="en-US" b="1" dirty="0">
                <a:latin typeface="+mn-lt"/>
              </a:rPr>
              <a:t>orthogonal</a:t>
            </a:r>
            <a:r>
              <a:rPr lang="en-US" dirty="0">
                <a:latin typeface="+mn-lt"/>
              </a:rPr>
              <a:t> in the space, no similarity</a:t>
            </a:r>
          </a:p>
          <a:p>
            <a:pPr lvl="1"/>
            <a:r>
              <a:rPr lang="en-US" dirty="0">
                <a:latin typeface="+mn-lt"/>
              </a:rPr>
              <a:t>Similarity = -1, minimum similarity, points have completely opposite coding </a:t>
            </a:r>
          </a:p>
          <a:p>
            <a:r>
              <a:rPr lang="en-US" dirty="0">
                <a:latin typeface="+mn-lt"/>
              </a:rPr>
              <a:t>For non-negative data similarity in range [0,1] </a:t>
            </a:r>
          </a:p>
          <a:p>
            <a:pPr lvl="1"/>
            <a:r>
              <a:rPr lang="en-US" dirty="0">
                <a:latin typeface="+mn-lt"/>
              </a:rPr>
              <a:t>Example, binary data</a:t>
            </a:r>
          </a:p>
        </p:txBody>
      </p:sp>
    </p:spTree>
    <p:extLst>
      <p:ext uri="{BB962C8B-B14F-4D97-AF65-F5344CB8AC3E}">
        <p14:creationId xmlns:p14="http://schemas.microsoft.com/office/powerpoint/2010/main" val="22456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Pearson distance correlation</a:t>
                </a:r>
                <a:r>
                  <a:rPr lang="en-US" dirty="0">
                    <a:latin typeface="+mn-lt"/>
                  </a:rPr>
                  <a:t>, for two vectors of 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′)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 the different formulation as a similarity metric</a:t>
                </a:r>
              </a:p>
              <a:p>
                <a:r>
                  <a:rPr lang="en-US" dirty="0">
                    <a:latin typeface="+mn-lt"/>
                  </a:rPr>
                  <a:t>Other correlation measures of similarity, e.g. </a:t>
                </a:r>
                <a:r>
                  <a:rPr lang="en-US" b="1" dirty="0">
                    <a:latin typeface="+mn-lt"/>
                  </a:rPr>
                  <a:t>rank-based</a:t>
                </a:r>
                <a:r>
                  <a:rPr lang="en-US" dirty="0">
                    <a:latin typeface="+mn-lt"/>
                  </a:rPr>
                  <a:t> measures, Kendal, Spearman, more robust than Pearson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9932"/>
                <a:ext cx="11525250" cy="5363577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24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Different metrics for similarity can be computed for discretely coded 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Jaccard Similarity:</a:t>
                </a:r>
                <a:r>
                  <a:rPr lang="en-US" dirty="0">
                    <a:latin typeface="+mn-lt"/>
                  </a:rPr>
                  <a:t> For discretely coded data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𝐼𝑛𝑡𝑒𝑟𝑠𝑒𝑐𝑡𝑖𝑜𝑛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𝑆𝑖𝑧𝑒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𝑈𝑛𝑖𝑜𝑛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consider the following character strings</a:t>
                </a:r>
                <a:r>
                  <a:rPr lang="en-US" sz="2400" dirty="0">
                    <a:latin typeface="+mn-lt"/>
                  </a:rPr>
                  <a:t>:    : 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olddog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				x’ = </a:t>
                </a:r>
                <a:r>
                  <a:rPr lang="en-US" dirty="0" err="1">
                    <a:latin typeface="+mn-lt"/>
                  </a:rPr>
                  <a:t>thisismy</a:t>
                </a:r>
                <a:r>
                  <a:rPr lang="en-US" dirty="0" err="1">
                    <a:solidFill>
                      <a:srgbClr val="C00000"/>
                    </a:solidFill>
                    <a:latin typeface="+mn-lt"/>
                  </a:rPr>
                  <a:t>cat</a:t>
                </a:r>
                <a:endParaRPr lang="en-US" dirty="0">
                  <a:solidFill>
                    <a:srgbClr val="C00000"/>
                  </a:solidFill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𝑡h𝑖𝑠𝑚𝑦𝑜𝑙𝑑𝑔𝑐𝑎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𝐽𝑎𝑐𝑐𝑎𝑟𝑑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𝑆𝑖𝑚𝑖𝑙𝑎𝑟𝑖𝑡𝑦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Jaccard similarity often used for data with many categories like natural languages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2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Measuring Similarity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point in same direction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vectors orthogonal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4099456"/>
              </a:xfrm>
              <a:prstGeom prst="rect">
                <a:avLst/>
              </a:prstGeom>
              <a:blipFill>
                <a:blip r:embed="rId4"/>
                <a:stretch>
                  <a:fillRect l="-1229" t="-11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Similarity and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4863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Some similarity measures can be transformed to distance metrics</a:t>
            </a:r>
          </a:p>
          <a:p>
            <a:r>
              <a:rPr lang="en-US" dirty="0">
                <a:latin typeface="+mn-lt"/>
              </a:rPr>
              <a:t>Transform is an inverse function</a:t>
            </a:r>
          </a:p>
          <a:p>
            <a:r>
              <a:rPr lang="en-US" dirty="0">
                <a:latin typeface="+mn-lt"/>
              </a:rPr>
              <a:t>Resulting distance usually has limited range (limited support)</a:t>
            </a:r>
          </a:p>
          <a:p>
            <a:r>
              <a:rPr lang="en-US" dirty="0">
                <a:latin typeface="+mn-lt"/>
              </a:rPr>
              <a:t>Examples: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377956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=1 −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𝑎𝑛𝑔𝑢𝑙𝑎𝑟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e>
                                      <m:sup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𝑐𝑜𝑠</m:t>
                                        </m:r>
                                      </m:sub>
                                    </m:sSub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′)</m:t>
                                    </m:r>
                                  </m:num>
                                  <m:den>
                                    <m:r>
                                      <a:rPr lang="en-US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4275F9A-F194-47E8-B6C7-A6ABC532CFA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377956"/>
                  </p:ext>
                </p:extLst>
              </p:nvPr>
            </p:nvGraphicFramePr>
            <p:xfrm>
              <a:off x="825468" y="3675331"/>
              <a:ext cx="10618258" cy="2531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16336">
                      <a:extLst>
                        <a:ext uri="{9D8B030D-6E8A-4147-A177-3AD203B41FA5}">
                          <a16:colId xmlns:a16="http://schemas.microsoft.com/office/drawing/2014/main" val="367994989"/>
                        </a:ext>
                      </a:extLst>
                    </a:gridCol>
                    <a:gridCol w="6401922">
                      <a:extLst>
                        <a:ext uri="{9D8B030D-6E8A-4147-A177-3AD203B41FA5}">
                          <a16:colId xmlns:a16="http://schemas.microsoft.com/office/drawing/2014/main" val="2940886102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Similarity Measure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Transform to Distance Metric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112802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Pearson Correlation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09302" r="-381" b="-2883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41939117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Jaccard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200000" r="-381" b="-17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8136395"/>
                      </a:ext>
                    </a:extLst>
                  </a:tr>
                  <a:tr h="946785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Cosine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5937" t="-173077" r="-381" b="-12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0869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25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Relationship Between Distance and 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In some cases distance measures can be transformed to similarity</a:t>
                </a:r>
              </a:p>
              <a:p>
                <a:r>
                  <a:rPr lang="en-US" dirty="0">
                    <a:latin typeface="+mn-lt"/>
                  </a:rPr>
                  <a:t>Typically not a unique transformation   </a:t>
                </a:r>
              </a:p>
              <a:p>
                <a:r>
                  <a:rPr lang="en-US" dirty="0">
                    <a:latin typeface="+mn-lt"/>
                  </a:rPr>
                  <a:t>Similarity must be in proper range:  </a:t>
                </a:r>
              </a:p>
              <a:p>
                <a:pPr lvl="1"/>
                <a:r>
                  <a:rPr lang="en-US" dirty="0">
                    <a:latin typeface="+mn-lt"/>
                  </a:rPr>
                  <a:t>[-1,1]</a:t>
                </a:r>
              </a:p>
              <a:p>
                <a:pPr lvl="1"/>
                <a:r>
                  <a:rPr lang="en-US" dirty="0">
                    <a:latin typeface="+mn-lt"/>
                  </a:rPr>
                  <a:t>[0,1] </a:t>
                </a:r>
              </a:p>
              <a:p>
                <a:r>
                  <a:rPr lang="en-US" dirty="0">
                    <a:latin typeface="+mn-lt"/>
                  </a:rPr>
                  <a:t>Examples of transformations (e.g. for Euclidean metrics) 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16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similarity and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Measuring similarity and dissimilarity is fundamental to data mining</a:t>
            </a:r>
          </a:p>
          <a:p>
            <a:r>
              <a:rPr lang="en-US" dirty="0">
                <a:latin typeface="+mn-lt"/>
              </a:rPr>
              <a:t>A wide range of metrics used in data mining</a:t>
            </a:r>
          </a:p>
          <a:p>
            <a:r>
              <a:rPr lang="en-US" dirty="0">
                <a:latin typeface="+mn-lt"/>
              </a:rPr>
              <a:t>The metrics used must fit the nature of the data and the analysis </a:t>
            </a:r>
          </a:p>
          <a:p>
            <a:pPr lvl="1"/>
            <a:r>
              <a:rPr lang="en-US" dirty="0">
                <a:latin typeface="+mn-lt"/>
              </a:rPr>
              <a:t>Binary data</a:t>
            </a:r>
          </a:p>
          <a:p>
            <a:pPr lvl="1"/>
            <a:r>
              <a:rPr lang="en-US" dirty="0">
                <a:latin typeface="+mn-lt"/>
              </a:rPr>
              <a:t>Text strings</a:t>
            </a:r>
          </a:p>
          <a:p>
            <a:pPr lvl="1"/>
            <a:r>
              <a:rPr lang="en-US" dirty="0">
                <a:latin typeface="+mn-lt"/>
              </a:rPr>
              <a:t>Numeric data</a:t>
            </a:r>
          </a:p>
          <a:p>
            <a:pPr lvl="1"/>
            <a:r>
              <a:rPr lang="en-US" dirty="0">
                <a:latin typeface="+mn-lt"/>
              </a:rPr>
              <a:t>Ordinal data; e.g. ratings </a:t>
            </a:r>
          </a:p>
          <a:p>
            <a:pPr lvl="1"/>
            <a:r>
              <a:rPr lang="en-US" dirty="0">
                <a:latin typeface="+mn-lt"/>
              </a:rPr>
              <a:t>Unordered categorical data</a:t>
            </a:r>
          </a:p>
          <a:p>
            <a:r>
              <a:rPr lang="en-US" dirty="0">
                <a:latin typeface="+mn-lt"/>
              </a:rPr>
              <a:t>There is no one best metric!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Relationships between variables in a dataset are often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using a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</a:t>
            </a:r>
          </a:p>
          <a:p>
            <a:pPr lvl="1"/>
            <a:r>
              <a:rPr lang="en-US" sz="2800" dirty="0">
                <a:latin typeface="+mn-lt"/>
              </a:rPr>
              <a:t>Maps two vector values to a real scalar value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Distance metrics area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that conform to these </a:t>
                </a:r>
                <a:r>
                  <a:rPr lang="en-US" b="1" dirty="0">
                    <a:latin typeface="+mn-lt"/>
                  </a:rPr>
                  <a:t>4 axioms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nonnegative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symmetric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</a:t>
                </a:r>
                <a:r>
                  <a:rPr lang="en-US" sz="2800" b="1" dirty="0">
                    <a:latin typeface="+mn-lt"/>
                    <a:ea typeface="Cambria Math" panose="02040503050406030204" pitchFamily="18" charset="0"/>
                  </a:rPr>
                  <a:t>triangle inequality </a:t>
                </a:r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Structure in data is based on </a:t>
                </a:r>
                <a:r>
                  <a:rPr lang="en-US" b="1" dirty="0">
                    <a:latin typeface="+mn-lt"/>
                  </a:rPr>
                  <a:t>dissimilarity</a:t>
                </a:r>
                <a:r>
                  <a:rPr lang="en-US" dirty="0">
                    <a:latin typeface="+mn-lt"/>
                  </a:rPr>
                  <a:t> measured by some </a:t>
                </a:r>
                <a:r>
                  <a:rPr lang="en-US" b="1" dirty="0">
                    <a:latin typeface="+mn-lt"/>
                  </a:rPr>
                  <a:t>distance metric</a:t>
                </a:r>
                <a:endParaRPr lang="en-US" sz="2800" b="1" dirty="0">
                  <a:latin typeface="+mn-lt"/>
                </a:endParaRPr>
              </a:p>
              <a:p>
                <a:r>
                  <a:rPr lang="en-US" sz="2800" dirty="0">
                    <a:latin typeface="+mn-lt"/>
                  </a:rPr>
                  <a:t>How do we organize the dissimilarity metrics? </a:t>
                </a:r>
              </a:p>
              <a:p>
                <a:r>
                  <a:rPr lang="en-US" dirty="0">
                    <a:latin typeface="+mn-lt"/>
                  </a:rPr>
                  <a:t>Create a </a:t>
                </a:r>
                <a:r>
                  <a:rPr lang="en-US" b="1" dirty="0">
                    <a:latin typeface="+mn-lt"/>
                  </a:rPr>
                  <a:t>dissimilarity matrix </a:t>
                </a:r>
                <a:r>
                  <a:rPr lang="en-US" dirty="0">
                    <a:latin typeface="+mn-lt"/>
                  </a:rPr>
                  <a:t>of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00312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879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 dissimilarity matrix contains the differences between each case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and every other case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,</a:t>
                </a:r>
                <a:r>
                  <a:rPr lang="en-US" i="1" dirty="0">
                    <a:latin typeface="+mn-lt"/>
                  </a:rPr>
                  <a:t> d(x</a:t>
                </a:r>
                <a:r>
                  <a:rPr lang="en-US" i="1" baseline="-25000" dirty="0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, </a:t>
                </a:r>
                <a:r>
                  <a:rPr lang="en-US" i="1" dirty="0" err="1">
                    <a:latin typeface="+mn-lt"/>
                  </a:rPr>
                  <a:t>x’</a:t>
                </a:r>
                <a:r>
                  <a:rPr lang="en-US" i="1" baseline="-25000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)</a:t>
                </a:r>
              </a:p>
              <a:p>
                <a:endParaRPr lang="en-US" sz="2800" i="1" baseline="-25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b="0" i="1" baseline="-2500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  <a:p>
                <a:r>
                  <a:rPr lang="en-US" dirty="0">
                    <a:latin typeface="+mn-lt"/>
                  </a:rPr>
                  <a:t>Dissimilarity matrix is symmetric,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brk m:alnAt="7"/>
                      </m:rP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diagonal elements of the dissimilarity matrix are all 0, there is no dissimilarity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952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9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Euclidian distance, (L2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type m:val="skw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 err="1">
                    <a:latin typeface="+mn-lt"/>
                  </a:rPr>
                  <a:t>Mahalanobis</a:t>
                </a:r>
                <a:r>
                  <a:rPr lang="en-US" b="1" dirty="0">
                    <a:latin typeface="+mn-lt"/>
                  </a:rPr>
                  <a:t> Distance </a:t>
                </a:r>
                <a:r>
                  <a:rPr lang="en-US" dirty="0">
                    <a:latin typeface="+mn-lt"/>
                  </a:rPr>
                  <a:t>(standardized Euclidean distance) from a mean </a:t>
                </a:r>
                <a:r>
                  <a:rPr lang="en-US" dirty="0">
                    <a:latin typeface="Symbol" panose="05050102010706020507" pitchFamily="18" charset="2"/>
                  </a:rPr>
                  <a:t>m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b="0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rad>
                  </m:oMath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b="1" dirty="0">
                    <a:latin typeface="+mn-lt"/>
                  </a:rPr>
                  <a:t>Mahalanobis Distance </a:t>
                </a:r>
                <a:r>
                  <a:rPr lang="en-US" dirty="0">
                    <a:latin typeface="+mn-lt"/>
                  </a:rPr>
                  <a:t>between two points (vectors)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′)= 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is the empirical covariance estimate </a:t>
                </a:r>
              </a:p>
              <a:p>
                <a:r>
                  <a:rPr lang="en-US" dirty="0" err="1">
                    <a:latin typeface="+mn-lt"/>
                  </a:rPr>
                  <a:t>Mahalanobis</a:t>
                </a:r>
                <a:r>
                  <a:rPr lang="en-US" dirty="0">
                    <a:latin typeface="+mn-lt"/>
                  </a:rPr>
                  <a:t> distance is </a:t>
                </a:r>
                <a:r>
                  <a:rPr lang="en-US" b="1" dirty="0">
                    <a:latin typeface="+mn-lt"/>
                  </a:rPr>
                  <a:t>scale invariant </a:t>
                </a:r>
                <a:r>
                  <a:rPr lang="en-US" dirty="0">
                    <a:latin typeface="+mn-lt"/>
                  </a:rPr>
                  <a:t>and </a:t>
                </a:r>
                <a:r>
                  <a:rPr lang="en-US" b="1" dirty="0">
                    <a:latin typeface="+mn-lt"/>
                  </a:rPr>
                  <a:t>unitless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82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4435</TotalTime>
  <Words>2012</Words>
  <Application>Microsoft Office PowerPoint</Application>
  <PresentationFormat>Widescreen</PresentationFormat>
  <Paragraphs>359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CSCI E-96 Data Mining, Discovery and Exploration Distance and Similarity Measures Part I</vt:lpstr>
      <vt:lpstr>Measuring similarity and dissimilarity</vt:lpstr>
      <vt:lpstr>Measuring similarity and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or dissimilarity</vt:lpstr>
      <vt:lpstr>Measuring distance and similarity</vt:lpstr>
      <vt:lpstr>Measuring Similarity</vt:lpstr>
      <vt:lpstr>Measuring Similarity</vt:lpstr>
      <vt:lpstr>Measuring Similarity</vt:lpstr>
      <vt:lpstr>Relationship Between Similarity and Distance</vt:lpstr>
      <vt:lpstr>Relationship Between Distance and Similarity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150</cp:revision>
  <dcterms:created xsi:type="dcterms:W3CDTF">2021-06-01T18:04:30Z</dcterms:created>
  <dcterms:modified xsi:type="dcterms:W3CDTF">2022-06-29T16:01:32Z</dcterms:modified>
</cp:coreProperties>
</file>