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327" r:id="rId3"/>
    <p:sldId id="279" r:id="rId4"/>
    <p:sldId id="313" r:id="rId5"/>
    <p:sldId id="314" r:id="rId6"/>
    <p:sldId id="356" r:id="rId7"/>
    <p:sldId id="331" r:id="rId8"/>
    <p:sldId id="333" r:id="rId9"/>
    <p:sldId id="307" r:id="rId10"/>
    <p:sldId id="355" r:id="rId11"/>
    <p:sldId id="278" r:id="rId12"/>
    <p:sldId id="277" r:id="rId13"/>
    <p:sldId id="316" r:id="rId14"/>
    <p:sldId id="317" r:id="rId15"/>
    <p:sldId id="320" r:id="rId16"/>
    <p:sldId id="315" r:id="rId17"/>
    <p:sldId id="319" r:id="rId18"/>
    <p:sldId id="321" r:id="rId19"/>
    <p:sldId id="322" r:id="rId20"/>
    <p:sldId id="323" r:id="rId21"/>
    <p:sldId id="324" r:id="rId22"/>
    <p:sldId id="354" r:id="rId23"/>
    <p:sldId id="268" r:id="rId24"/>
    <p:sldId id="260" r:id="rId25"/>
    <p:sldId id="325" r:id="rId26"/>
    <p:sldId id="326" r:id="rId27"/>
    <p:sldId id="263" r:id="rId28"/>
    <p:sldId id="329" r:id="rId29"/>
    <p:sldId id="332" r:id="rId30"/>
    <p:sldId id="330" r:id="rId31"/>
    <p:sldId id="353" r:id="rId32"/>
    <p:sldId id="276" r:id="rId33"/>
    <p:sldId id="281" r:id="rId34"/>
    <p:sldId id="282" r:id="rId35"/>
    <p:sldId id="352" r:id="rId36"/>
    <p:sldId id="259" r:id="rId37"/>
    <p:sldId id="288" r:id="rId38"/>
    <p:sldId id="304" r:id="rId39"/>
    <p:sldId id="284" r:id="rId40"/>
    <p:sldId id="286" r:id="rId41"/>
    <p:sldId id="305" r:id="rId42"/>
    <p:sldId id="351" r:id="rId43"/>
    <p:sldId id="312" r:id="rId44"/>
    <p:sldId id="289" r:id="rId45"/>
    <p:sldId id="335" r:id="rId46"/>
    <p:sldId id="334" r:id="rId47"/>
    <p:sldId id="306" r:id="rId48"/>
    <p:sldId id="290" r:id="rId49"/>
    <p:sldId id="291" r:id="rId50"/>
    <p:sldId id="292" r:id="rId51"/>
    <p:sldId id="293" r:id="rId52"/>
    <p:sldId id="350" r:id="rId53"/>
    <p:sldId id="336" r:id="rId54"/>
    <p:sldId id="294" r:id="rId55"/>
    <p:sldId id="295" r:id="rId56"/>
    <p:sldId id="296" r:id="rId57"/>
    <p:sldId id="300" r:id="rId58"/>
    <p:sldId id="298" r:id="rId59"/>
    <p:sldId id="301" r:id="rId60"/>
    <p:sldId id="337" r:id="rId61"/>
    <p:sldId id="349" r:id="rId62"/>
    <p:sldId id="338" r:id="rId63"/>
    <p:sldId id="340" r:id="rId64"/>
    <p:sldId id="342" r:id="rId65"/>
    <p:sldId id="346" r:id="rId66"/>
    <p:sldId id="343" r:id="rId67"/>
    <p:sldId id="344" r:id="rId68"/>
    <p:sldId id="345" r:id="rId69"/>
    <p:sldId id="348" r:id="rId70"/>
    <p:sldId id="302" r:id="rId71"/>
    <p:sldId id="303" r:id="rId72"/>
    <p:sldId id="347" r:id="rId73"/>
    <p:sldId id="308" r:id="rId74"/>
    <p:sldId id="309" r:id="rId75"/>
    <p:sldId id="310" r:id="rId76"/>
    <p:sldId id="311" r:id="rId77"/>
    <p:sldId id="328" r:id="rId7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74" autoAdjust="0"/>
    <p:restoredTop sz="94106" autoAdjust="0"/>
  </p:normalViewPr>
  <p:slideViewPr>
    <p:cSldViewPr snapToGrid="0">
      <p:cViewPr varScale="1">
        <p:scale>
          <a:sx n="64" d="100"/>
          <a:sy n="64" d="100"/>
        </p:scale>
        <p:origin x="65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9456C-CD53-4A7A-A160-E9C9A568A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81EB4-6CCA-4130-8A22-78B4E9FB7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EED50-6B88-4AEF-AAEE-7354385DA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B3E68-433F-4F17-A860-C81BAE892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C8B22-06FE-43D1-AA6B-E8A7F7275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9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E1B0C-ADC4-4D5B-BD35-7FF6DA688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0878D1-F683-4992-A741-6D088E698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7B540-E0EC-4E10-B84B-7135B61F2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9183F-A27F-4DF8-BC75-365A701E8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95F31-8691-4618-9DED-CAB0DC991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66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7E5A1D-9DBF-45B1-8B19-69BEB26624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E710A0-0952-49B0-B912-4BE2E5817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81922-0EA4-47DE-B72F-9C683DF60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15BA6-3360-497F-B8FE-BCC285B0E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E7E4E-4A93-42E2-8E85-5B1BED903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34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54323-E7C5-43B7-8E83-0382CAF5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365C7-D4A3-445C-B8EA-6A8A6C264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E01D9-3C05-45A6-8AE3-981B0CD6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FD7CA-88EC-4638-96B7-002D06897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5F07A-DE8A-483D-9369-B5A8149F7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87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AA01C-E450-4C9F-AE8D-1A085729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39D9C-F86D-4496-9862-DCB41F0DE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86E59-8337-4EFD-8222-A85DA0DEF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F0D25-5DA4-42CF-A656-4E02B680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6E75F-D18B-4389-9CB2-16182DB9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9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6C7BC-CA92-4066-B435-64275339A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85DB8-3FB6-4932-90FC-75EBA95838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489F89-B3E0-4678-BAE2-6099F8AEA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6EA69-768D-488D-9DFF-6856D15D9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67E0C-5C02-4009-9814-E9CF400B7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5E63D-EAC6-4C0E-BFCF-A4C916C64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7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0C45B-E84C-42A8-9800-81A80AC2B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F7A06-6A0F-4E27-8F30-7C85CE88E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06719-FA76-4F6D-B74F-9DCC4FB38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460B46-76A2-4CFB-A315-D89CC0E44D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399308-315C-455C-81D9-CE6A133FC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DB93A1-9C9F-4B68-855B-4E7D67CD6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9D2CB0-6F9A-4BDC-AF77-02C99696B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6BD551-7755-417C-88A5-26BF4F0D3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4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6CB7B-8CF4-4CE3-9017-C752612D0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F7ED45-7FCC-4BE8-810F-01E35B7A3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FAEBF-E9A6-40D1-AE8B-1E24AFB07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45F77B-9FBB-483C-AEE6-EAFC03D25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1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B0CC6E-AF13-4AC6-8BF7-83A793A03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641C00-450D-4A37-A635-9BA76B012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3E9E5F-DBB6-4B5C-AD31-1A2EC2914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72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8776E-8E79-4345-BB4B-6931B0136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CA28B-3709-4CC1-8A7D-72EBB3746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1202B-2205-43FF-A4D5-6630BD321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78622-2769-4A44-AB53-F30384EDA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24495-05FE-414F-AB02-7EAC3B9A9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FD4CD-6183-436F-9C79-F067509FB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17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3F6E7-5C18-4556-897E-CFF07301C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DA2D99-8C5A-4438-BB8F-791EE6662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43878-34CA-454A-9220-6AE3EC2A0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80470-F771-4D7E-8DCC-BFB3C6D18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2A2A4-8314-4476-B0D8-CDD232A55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785C8-CF21-429E-9DB0-795456264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434D26-D5AC-4B4D-A51D-7360DDE58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2B9FE-ED87-47A6-A310-FB4153637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13BCA-15D0-4452-BBC9-47DDAAE0F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E7E77-FE47-445E-A4A9-C9AC534D337D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D29FE-2993-49FF-A560-F7A5565B4F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0E166-F9DB-4446-8B8A-8B24480F0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Katz_centrality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acm.acm.org/magazines/2021/2/250085-a-review-of-the-semantic-web-field/fulltext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1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1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class/cs246/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eb.stanford.edu/class/cs246/" TargetMode="Externa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eb.stanford.edu/class/cs246/" TargetMode="Externa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619" y="695131"/>
            <a:ext cx="11016761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 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Networks and Web Search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2021, 2022, 2023, 2024, 2025,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35860F-6005-0C85-22AF-264CD7EBB3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76767-E59C-06A0-12E9-4B1CB9065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Introduction to Graph Theory</a:t>
            </a:r>
          </a:p>
        </p:txBody>
      </p:sp>
    </p:spTree>
    <p:extLst>
      <p:ext uri="{BB962C8B-B14F-4D97-AF65-F5344CB8AC3E}">
        <p14:creationId xmlns:p14="http://schemas.microsoft.com/office/powerpoint/2010/main" val="2609593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6378"/>
                <a:ext cx="10515600" cy="503058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Graphs</a:t>
                </a:r>
                <a:r>
                  <a:rPr lang="en-US" dirty="0"/>
                  <a:t> are constructed from </a:t>
                </a:r>
                <a:r>
                  <a:rPr lang="en-US" b="1" dirty="0"/>
                  <a:t>nodes</a:t>
                </a:r>
                <a:r>
                  <a:rPr lang="en-US" dirty="0"/>
                  <a:t> or </a:t>
                </a:r>
                <a:r>
                  <a:rPr lang="en-US" b="1" dirty="0"/>
                  <a:t>vertices</a:t>
                </a:r>
                <a:r>
                  <a:rPr lang="en-US" dirty="0"/>
                  <a:t> connected by </a:t>
                </a:r>
                <a:r>
                  <a:rPr lang="en-US" b="1" dirty="0"/>
                  <a:t>edges </a:t>
                </a:r>
                <a:r>
                  <a:rPr lang="en-US" dirty="0"/>
                  <a:t>or</a:t>
                </a:r>
                <a:r>
                  <a:rPr lang="en-US" b="1" dirty="0"/>
                  <a:t> links</a:t>
                </a:r>
              </a:p>
              <a:p>
                <a:r>
                  <a:rPr lang="en-US" dirty="0"/>
                  <a:t>Formally, we say a </a:t>
                </a:r>
                <a:r>
                  <a:rPr lang="en-US" b="1" dirty="0"/>
                  <a:t>graph,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, </a:t>
                </a:r>
                <a:r>
                  <a:rPr lang="en-US" dirty="0"/>
                  <a:t>is comprised of </a:t>
                </a:r>
                <a:r>
                  <a:rPr lang="en-US" b="1" dirty="0"/>
                  <a:t>nodes,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dirty="0"/>
                  <a:t>, connected by </a:t>
                </a:r>
                <a:r>
                  <a:rPr lang="en-US" b="1" dirty="0"/>
                  <a:t>edges or links,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endParaRPr lang="en-US" b="1" dirty="0"/>
              </a:p>
              <a:p>
                <a:r>
                  <a:rPr lang="en-US" b="1" dirty="0"/>
                  <a:t>Nodes</a:t>
                </a:r>
                <a:r>
                  <a:rPr lang="en-US" dirty="0"/>
                  <a:t> are unique entities within a graph – e.g. web pages</a:t>
                </a:r>
              </a:p>
              <a:p>
                <a:pPr lvl="1"/>
                <a:r>
                  <a:rPr lang="en-US" dirty="0"/>
                  <a:t>Nodes can be numbered or named </a:t>
                </a:r>
              </a:p>
              <a:p>
                <a:pPr lvl="1"/>
                <a:r>
                  <a:rPr lang="en-US" dirty="0"/>
                  <a:t>Nodes can have properties, e.g. topic hash bucket </a:t>
                </a:r>
              </a:p>
              <a:p>
                <a:r>
                  <a:rPr lang="en-US" b="1" dirty="0"/>
                  <a:t>Edges </a:t>
                </a:r>
                <a:r>
                  <a:rPr lang="en-US" dirty="0"/>
                  <a:t>or links connect pairs connect pairs of nodes</a:t>
                </a:r>
              </a:p>
              <a:p>
                <a:pPr lvl="1"/>
                <a:r>
                  <a:rPr lang="en-US" dirty="0"/>
                  <a:t>Define edge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connecting nodes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Edges can be </a:t>
                </a:r>
                <a:r>
                  <a:rPr lang="en-US" b="1" dirty="0"/>
                  <a:t>unweighted</a:t>
                </a:r>
                <a:r>
                  <a:rPr lang="en-US" dirty="0"/>
                  <a:t> or </a:t>
                </a:r>
                <a:r>
                  <a:rPr lang="en-US" b="1" dirty="0"/>
                  <a:t>weighted </a:t>
                </a:r>
              </a:p>
              <a:p>
                <a:pPr lvl="1"/>
                <a:r>
                  <a:rPr lang="en-US" dirty="0"/>
                  <a:t>Edges can be </a:t>
                </a:r>
                <a:r>
                  <a:rPr lang="en-US" b="1" dirty="0"/>
                  <a:t>directed</a:t>
                </a:r>
                <a:r>
                  <a:rPr lang="en-US" dirty="0"/>
                  <a:t> or </a:t>
                </a:r>
                <a:r>
                  <a:rPr lang="en-US" b="1" dirty="0"/>
                  <a:t>undirected</a:t>
                </a:r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6378"/>
                <a:ext cx="10515600" cy="5030585"/>
              </a:xfrm>
              <a:blipFill>
                <a:blip r:embed="rId2"/>
                <a:stretch>
                  <a:fillRect l="-1217" t="-1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110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6379"/>
                <a:ext cx="10515600" cy="54959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Undirected graphs</a:t>
                </a:r>
                <a:r>
                  <a:rPr lang="en-US" dirty="0"/>
                  <a:t> are constructed from </a:t>
                </a:r>
                <a:r>
                  <a:rPr lang="en-US" b="1" dirty="0"/>
                  <a:t>nodes</a:t>
                </a:r>
                <a:r>
                  <a:rPr lang="en-US" dirty="0"/>
                  <a:t> or </a:t>
                </a:r>
                <a:r>
                  <a:rPr lang="en-US" b="1" dirty="0"/>
                  <a:t>vertices</a:t>
                </a:r>
                <a:r>
                  <a:rPr lang="en-US" dirty="0"/>
                  <a:t> connected by </a:t>
                </a:r>
                <a:r>
                  <a:rPr lang="en-US" b="1" dirty="0"/>
                  <a:t>undirected edges</a:t>
                </a:r>
              </a:p>
              <a:p>
                <a:r>
                  <a:rPr lang="en-US" dirty="0"/>
                  <a:t>An</a:t>
                </a:r>
                <a:r>
                  <a:rPr lang="en-US" b="1" dirty="0"/>
                  <a:t> undirected edge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, connects nodes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bidirectionally </a:t>
                </a:r>
              </a:p>
              <a:p>
                <a:r>
                  <a:rPr lang="en-US" dirty="0"/>
                  <a:t>Example: Facebook friends is a symmetric relationship </a:t>
                </a:r>
              </a:p>
              <a:p>
                <a:r>
                  <a:rPr lang="en-US" dirty="0"/>
                  <a:t>Example: A highway network allows travel in both directions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6379"/>
                <a:ext cx="10515600" cy="5495926"/>
              </a:xfrm>
              <a:blipFill>
                <a:blip r:embed="rId2"/>
                <a:stretch>
                  <a:fillRect l="-1217" t="-1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324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Undirected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undirected edges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9D1B286-A50E-29BB-C7D7-B06A74DE055B}"/>
              </a:ext>
            </a:extLst>
          </p:cNvPr>
          <p:cNvSpPr txBox="1">
            <a:spLocks/>
          </p:cNvSpPr>
          <p:nvPr/>
        </p:nvSpPr>
        <p:spPr>
          <a:xfrm>
            <a:off x="848995" y="2003196"/>
            <a:ext cx="6449672" cy="443743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Example: Undirected graph between people in a social media network  </a:t>
            </a:r>
          </a:p>
          <a:p>
            <a:r>
              <a:rPr lang="en-US" b="1" dirty="0"/>
              <a:t>Nodes</a:t>
            </a:r>
            <a:r>
              <a:rPr lang="en-US" dirty="0"/>
              <a:t> are the people</a:t>
            </a:r>
          </a:p>
          <a:p>
            <a:pPr lvl="1"/>
            <a:r>
              <a:rPr lang="en-US" dirty="0"/>
              <a:t>Property is name</a:t>
            </a:r>
          </a:p>
          <a:p>
            <a:r>
              <a:rPr lang="en-US" b="1" dirty="0"/>
              <a:t>Edges</a:t>
            </a:r>
            <a:r>
              <a:rPr lang="en-US" dirty="0"/>
              <a:t> are the connections between nodes</a:t>
            </a:r>
          </a:p>
          <a:p>
            <a:pPr lvl="1"/>
            <a:r>
              <a:rPr lang="en-US" dirty="0"/>
              <a:t>Weights can represent connection strength </a:t>
            </a:r>
          </a:p>
          <a:p>
            <a:r>
              <a:rPr lang="en-US" dirty="0"/>
              <a:t>Undirected edges are </a:t>
            </a:r>
            <a:r>
              <a:rPr lang="en-US" b="1" dirty="0"/>
              <a:t>symmetric</a:t>
            </a:r>
            <a:r>
              <a:rPr lang="en-US" dirty="0"/>
              <a:t> or </a:t>
            </a:r>
            <a:r>
              <a:rPr lang="en-US" b="1" dirty="0"/>
              <a:t>bidirectional</a:t>
            </a:r>
            <a:r>
              <a:rPr lang="en-US" dirty="0"/>
              <a:t>; e.g. Bob knows Gigi and Gigi knows Bob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8000237" y="2440873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9775919" y="2095344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8722643" y="4455692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9285727" y="3378204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674946" y="3403935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9053513" y="2573870"/>
            <a:ext cx="722406" cy="3455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9" idx="7"/>
            <a:endCxn id="6" idx="4"/>
          </p:cNvCxnSpPr>
          <p:nvPr/>
        </p:nvCxnSpPr>
        <p:spPr>
          <a:xfrm flipV="1">
            <a:off x="10184754" y="3052395"/>
            <a:ext cx="89554" cy="4659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10339003" y="3856730"/>
            <a:ext cx="335943" cy="257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7"/>
            <a:endCxn id="9" idx="4"/>
          </p:cNvCxnSpPr>
          <p:nvPr/>
        </p:nvCxnSpPr>
        <p:spPr>
          <a:xfrm flipV="1">
            <a:off x="9621670" y="4335256"/>
            <a:ext cx="190695" cy="2605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8526875" y="3397925"/>
            <a:ext cx="350017" cy="11979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1"/>
            <a:endCxn id="5" idx="5"/>
          </p:cNvCxnSpPr>
          <p:nvPr/>
        </p:nvCxnSpPr>
        <p:spPr>
          <a:xfrm flipH="1" flipV="1">
            <a:off x="8899264" y="3257768"/>
            <a:ext cx="540712" cy="2605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650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Undirected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undirected edges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010248"/>
                <a:ext cx="8027643" cy="456616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Networks are represented by an </a:t>
                </a:r>
                <a:r>
                  <a:rPr lang="en-US" b="1" dirty="0"/>
                  <a:t>adjacency matrix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Example; for row and column order [</a:t>
                </a:r>
                <a:r>
                  <a:rPr lang="en-US" dirty="0" err="1"/>
                  <a:t>Bob,Raj,Gigi,Asan,Mary</a:t>
                </a:r>
                <a:r>
                  <a:rPr lang="en-US" dirty="0"/>
                  <a:t>]: 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Edge from nodes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encoded as 1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For undirected graph, adjacency matrix is </a:t>
                </a:r>
                <a:r>
                  <a:rPr lang="en-US" b="1" dirty="0"/>
                  <a:t>symmetric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10248"/>
                <a:ext cx="8027643" cy="4566165"/>
              </a:xfrm>
              <a:prstGeom prst="rect">
                <a:avLst/>
              </a:prstGeom>
              <a:blipFill>
                <a:blip r:embed="rId2"/>
                <a:stretch>
                  <a:fillRect l="-1368" t="-26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145593" y="2440873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21275" y="2095344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129747" y="3736294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431083" y="3378204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431083" y="4693346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10198869" y="2573870"/>
            <a:ext cx="722406" cy="3455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9" idx="7"/>
            <a:endCxn id="6" idx="4"/>
          </p:cNvCxnSpPr>
          <p:nvPr/>
        </p:nvCxnSpPr>
        <p:spPr>
          <a:xfrm flipV="1">
            <a:off x="11330110" y="3052395"/>
            <a:ext cx="89554" cy="4659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0957721" y="4335256"/>
            <a:ext cx="0" cy="3580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183023" y="4195099"/>
            <a:ext cx="402309" cy="197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V="1">
            <a:off x="9656385" y="3397925"/>
            <a:ext cx="15846" cy="3383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1"/>
            <a:endCxn id="5" idx="5"/>
          </p:cNvCxnSpPr>
          <p:nvPr/>
        </p:nvCxnSpPr>
        <p:spPr>
          <a:xfrm flipH="1" flipV="1">
            <a:off x="10044620" y="3257768"/>
            <a:ext cx="540712" cy="2605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186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Undirected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undirected edges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76383"/>
                <a:ext cx="8027643" cy="443743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Networks are represented by an </a:t>
                </a:r>
                <a:r>
                  <a:rPr lang="en-US" b="1" dirty="0"/>
                  <a:t>adjacency matrix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Number of edges connected to a node is </a:t>
                </a:r>
                <a:r>
                  <a:rPr lang="en-US" b="1" dirty="0"/>
                  <a:t>degree,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Since adjacency matrix is symmetric, degree of a node is the sum along rows or columns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6383"/>
                <a:ext cx="8027643" cy="4437431"/>
              </a:xfrm>
              <a:prstGeom prst="rect">
                <a:avLst/>
              </a:prstGeom>
              <a:blipFill>
                <a:blip r:embed="rId2"/>
                <a:stretch>
                  <a:fillRect l="-1368" t="-2060" r="-1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145593" y="2440873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21275" y="2095344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129747" y="3736294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431083" y="3378204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431083" y="4693346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10198869" y="2573870"/>
            <a:ext cx="722406" cy="3455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9" idx="7"/>
            <a:endCxn id="6" idx="4"/>
          </p:cNvCxnSpPr>
          <p:nvPr/>
        </p:nvCxnSpPr>
        <p:spPr>
          <a:xfrm flipV="1">
            <a:off x="11330110" y="3052395"/>
            <a:ext cx="89554" cy="4659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0957721" y="4335256"/>
            <a:ext cx="0" cy="3580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183023" y="4195099"/>
            <a:ext cx="402309" cy="197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V="1">
            <a:off x="9656385" y="3397925"/>
            <a:ext cx="15846" cy="3383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1"/>
            <a:endCxn id="5" idx="5"/>
          </p:cNvCxnSpPr>
          <p:nvPr/>
        </p:nvCxnSpPr>
        <p:spPr>
          <a:xfrm flipH="1" flipV="1">
            <a:off x="10044620" y="3257768"/>
            <a:ext cx="540712" cy="2605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46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6379"/>
                <a:ext cx="10515600" cy="549592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Directed graphs</a:t>
                </a:r>
                <a:r>
                  <a:rPr lang="en-US" dirty="0"/>
                  <a:t> are constructed from </a:t>
                </a:r>
                <a:r>
                  <a:rPr lang="en-US" b="1" dirty="0"/>
                  <a:t>nodes</a:t>
                </a:r>
                <a:r>
                  <a:rPr lang="en-US" dirty="0"/>
                  <a:t> or </a:t>
                </a:r>
                <a:r>
                  <a:rPr lang="en-US" b="1" dirty="0"/>
                  <a:t>vertices</a:t>
                </a:r>
                <a:r>
                  <a:rPr lang="en-US" dirty="0"/>
                  <a:t> connected by </a:t>
                </a:r>
                <a:r>
                  <a:rPr lang="en-US" b="1" dirty="0"/>
                  <a:t>undirected edges </a:t>
                </a:r>
                <a:r>
                  <a:rPr lang="en-US" dirty="0"/>
                  <a:t>or</a:t>
                </a:r>
                <a:r>
                  <a:rPr lang="en-US" b="1" dirty="0"/>
                  <a:t> links</a:t>
                </a:r>
              </a:p>
              <a:p>
                <a:r>
                  <a:rPr lang="en-US" dirty="0"/>
                  <a:t>A</a:t>
                </a:r>
                <a:r>
                  <a:rPr lang="en-US" b="1" dirty="0"/>
                  <a:t> directed edge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, connects from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to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1" dirty="0"/>
              </a:p>
              <a:p>
                <a:r>
                  <a:rPr lang="en-US" dirty="0"/>
                  <a:t>Directed edge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 does not connect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Can have directed edges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/>
                  <a:t> between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A </a:t>
                </a:r>
                <a:r>
                  <a:rPr lang="en-US" b="1" dirty="0"/>
                  <a:t>self loop </a:t>
                </a:r>
                <a:r>
                  <a:rPr lang="en-US" dirty="0"/>
                  <a:t>can be defined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/>
                  <a:t> where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links to itself</a:t>
                </a:r>
              </a:p>
              <a:p>
                <a:pPr lvl="1"/>
                <a:r>
                  <a:rPr lang="en-US" b="1" dirty="0"/>
                  <a:t>Loops in graphs can lead to modeling problems!</a:t>
                </a:r>
              </a:p>
              <a:p>
                <a:r>
                  <a:rPr lang="en-US" dirty="0"/>
                  <a:t>Example: the world wide web – a page linked to another page need not have a connection from the other page  </a:t>
                </a:r>
              </a:p>
              <a:p>
                <a:r>
                  <a:rPr lang="en-US" dirty="0"/>
                  <a:t>Example: On Twitter a person can follow someone else, but the other person may not followed them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6379"/>
                <a:ext cx="10515600" cy="5495926"/>
              </a:xfrm>
              <a:blipFill>
                <a:blip r:embed="rId2"/>
                <a:stretch>
                  <a:fillRect l="-1217" t="-2439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942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directed edges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Networks are represented by an </a:t>
                </a:r>
                <a:r>
                  <a:rPr lang="en-US" b="1" dirty="0"/>
                  <a:t>adjacency matrix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Example; for small X network for row and column order [</a:t>
                </a:r>
                <a:r>
                  <a:rPr lang="en-US" dirty="0" err="1"/>
                  <a:t>Bob,Raj,Gigi,Asan,Mary</a:t>
                </a:r>
                <a:r>
                  <a:rPr lang="en-US" dirty="0"/>
                  <a:t>]: 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𝑖𝑓𝑓</m:t>
                    </m:r>
                  </m:oMath>
                </a14:m>
                <a:r>
                  <a:rPr lang="en-US" dirty="0"/>
                  <a:t> directed edge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Directed graph adjacency matrix is </a:t>
                </a:r>
                <a:r>
                  <a:rPr lang="en-US" b="1" dirty="0"/>
                  <a:t>asymmetric</a:t>
                </a:r>
                <a:r>
                  <a:rPr lang="en-US" dirty="0"/>
                  <a:t> since generally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  <a:blipFill>
                <a:blip r:embed="rId2"/>
                <a:stretch>
                  <a:fillRect l="-1596" t="-2795" r="-2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419670" y="2625771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02926" y="2116962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543699" y="402050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845035" y="366241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845035" y="4977552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 flipV="1">
            <a:off x="10318697" y="2595488"/>
            <a:ext cx="584229" cy="17044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11371673" y="3074013"/>
            <a:ext cx="29642" cy="588397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1371673" y="4619462"/>
            <a:ext cx="0" cy="358090"/>
          </a:xfrm>
          <a:prstGeom prst="line">
            <a:avLst/>
          </a:prstGeom>
          <a:ln w="25400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596975" y="4479305"/>
            <a:ext cx="402309" cy="19721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H="1" flipV="1">
            <a:off x="9946308" y="3582823"/>
            <a:ext cx="124029" cy="437677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2"/>
            <a:endCxn id="5" idx="5"/>
          </p:cNvCxnSpPr>
          <p:nvPr/>
        </p:nvCxnSpPr>
        <p:spPr>
          <a:xfrm flipH="1" flipV="1">
            <a:off x="10318697" y="3442666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53117F-EAD1-E0E7-CE04-41E7249C22A3}"/>
              </a:ext>
            </a:extLst>
          </p:cNvPr>
          <p:cNvCxnSpPr>
            <a:cxnSpLocks/>
            <a:stCxn id="5" idx="6"/>
            <a:endCxn id="9" idx="1"/>
          </p:cNvCxnSpPr>
          <p:nvPr/>
        </p:nvCxnSpPr>
        <p:spPr>
          <a:xfrm>
            <a:off x="10472946" y="3104297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F2AA076-C9EE-31D2-7C0E-DE4E4FF80A33}"/>
              </a:ext>
            </a:extLst>
          </p:cNvPr>
          <p:cNvSpPr/>
          <p:nvPr/>
        </p:nvSpPr>
        <p:spPr>
          <a:xfrm rot="1531544">
            <a:off x="8934100" y="2382063"/>
            <a:ext cx="715838" cy="952874"/>
          </a:xfrm>
          <a:custGeom>
            <a:avLst/>
            <a:gdLst>
              <a:gd name="connsiteX0" fmla="*/ 666411 w 715838"/>
              <a:gd name="connsiteY0" fmla="*/ 795085 h 952874"/>
              <a:gd name="connsiteX1" fmla="*/ 252460 w 715838"/>
              <a:gd name="connsiteY1" fmla="*/ 943366 h 952874"/>
              <a:gd name="connsiteX2" fmla="*/ 5325 w 715838"/>
              <a:gd name="connsiteY2" fmla="*/ 554129 h 952874"/>
              <a:gd name="connsiteX3" fmla="*/ 481060 w 715838"/>
              <a:gd name="connsiteY3" fmla="*/ 22788 h 952874"/>
              <a:gd name="connsiteX4" fmla="*/ 715838 w 715838"/>
              <a:gd name="connsiteY4" fmla="*/ 53680 h 95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838" h="952874">
                <a:moveTo>
                  <a:pt x="666411" y="795085"/>
                </a:moveTo>
                <a:cubicBezTo>
                  <a:pt x="514526" y="889305"/>
                  <a:pt x="362641" y="983525"/>
                  <a:pt x="252460" y="943366"/>
                </a:cubicBezTo>
                <a:cubicBezTo>
                  <a:pt x="142279" y="903207"/>
                  <a:pt x="-32775" y="707559"/>
                  <a:pt x="5325" y="554129"/>
                </a:cubicBezTo>
                <a:cubicBezTo>
                  <a:pt x="43425" y="400699"/>
                  <a:pt x="362641" y="106196"/>
                  <a:pt x="481060" y="22788"/>
                </a:cubicBezTo>
                <a:cubicBezTo>
                  <a:pt x="599479" y="-60620"/>
                  <a:pt x="688035" y="116493"/>
                  <a:pt x="715838" y="5368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5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directed edges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Networks are represented by an </a:t>
                </a:r>
                <a:r>
                  <a:rPr lang="en-US" b="1" dirty="0"/>
                  <a:t>adjacency matrix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Example; Bob follows Gigi, Mary and himself, a </a:t>
                </a:r>
                <a:r>
                  <a:rPr lang="en-US" b="1" dirty="0"/>
                  <a:t>self loop</a:t>
                </a:r>
                <a:endParaRPr lang="en-US" dirty="0"/>
              </a:p>
              <a:p>
                <a:r>
                  <a:rPr lang="en-US" dirty="0"/>
                  <a:t>Example; Gigi follows Bob and Bob follows Gigi, two directed edges</a:t>
                </a:r>
              </a:p>
              <a:p>
                <a:r>
                  <a:rPr lang="en-US" dirty="0"/>
                  <a:t>Example; No one follows Asan, a </a:t>
                </a:r>
                <a:r>
                  <a:rPr lang="en-US" b="1" dirty="0"/>
                  <a:t>dead end </a:t>
                </a:r>
                <a:r>
                  <a:rPr lang="en-US" dirty="0"/>
                  <a:t>or </a:t>
                </a:r>
                <a:r>
                  <a:rPr lang="en-US" b="1" dirty="0"/>
                  <a:t>terminal node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  <a:blipFill>
                <a:blip r:embed="rId2"/>
                <a:stretch>
                  <a:fillRect l="-1368" t="-1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419670" y="2625771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02926" y="2116962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543699" y="402050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845035" y="366241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845035" y="4977552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 flipV="1">
            <a:off x="10318697" y="2595488"/>
            <a:ext cx="584229" cy="17044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11371673" y="3074013"/>
            <a:ext cx="29642" cy="588397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1371673" y="4619462"/>
            <a:ext cx="0" cy="358090"/>
          </a:xfrm>
          <a:prstGeom prst="line">
            <a:avLst/>
          </a:prstGeom>
          <a:ln w="25400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596975" y="4479305"/>
            <a:ext cx="402309" cy="19721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H="1" flipV="1">
            <a:off x="9946308" y="3582823"/>
            <a:ext cx="124029" cy="437677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2"/>
            <a:endCxn id="5" idx="5"/>
          </p:cNvCxnSpPr>
          <p:nvPr/>
        </p:nvCxnSpPr>
        <p:spPr>
          <a:xfrm flipH="1" flipV="1">
            <a:off x="10318697" y="3442666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53117F-EAD1-E0E7-CE04-41E7249C22A3}"/>
              </a:ext>
            </a:extLst>
          </p:cNvPr>
          <p:cNvCxnSpPr>
            <a:cxnSpLocks/>
            <a:stCxn id="5" idx="6"/>
            <a:endCxn id="9" idx="1"/>
          </p:cNvCxnSpPr>
          <p:nvPr/>
        </p:nvCxnSpPr>
        <p:spPr>
          <a:xfrm>
            <a:off x="10472946" y="3104297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F2AA076-C9EE-31D2-7C0E-DE4E4FF80A33}"/>
              </a:ext>
            </a:extLst>
          </p:cNvPr>
          <p:cNvSpPr/>
          <p:nvPr/>
        </p:nvSpPr>
        <p:spPr>
          <a:xfrm rot="1531544">
            <a:off x="8934100" y="2382063"/>
            <a:ext cx="715838" cy="952874"/>
          </a:xfrm>
          <a:custGeom>
            <a:avLst/>
            <a:gdLst>
              <a:gd name="connsiteX0" fmla="*/ 666411 w 715838"/>
              <a:gd name="connsiteY0" fmla="*/ 795085 h 952874"/>
              <a:gd name="connsiteX1" fmla="*/ 252460 w 715838"/>
              <a:gd name="connsiteY1" fmla="*/ 943366 h 952874"/>
              <a:gd name="connsiteX2" fmla="*/ 5325 w 715838"/>
              <a:gd name="connsiteY2" fmla="*/ 554129 h 952874"/>
              <a:gd name="connsiteX3" fmla="*/ 481060 w 715838"/>
              <a:gd name="connsiteY3" fmla="*/ 22788 h 952874"/>
              <a:gd name="connsiteX4" fmla="*/ 715838 w 715838"/>
              <a:gd name="connsiteY4" fmla="*/ 53680 h 95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838" h="952874">
                <a:moveTo>
                  <a:pt x="666411" y="795085"/>
                </a:moveTo>
                <a:cubicBezTo>
                  <a:pt x="514526" y="889305"/>
                  <a:pt x="362641" y="983525"/>
                  <a:pt x="252460" y="943366"/>
                </a:cubicBezTo>
                <a:cubicBezTo>
                  <a:pt x="142279" y="903207"/>
                  <a:pt x="-32775" y="707559"/>
                  <a:pt x="5325" y="554129"/>
                </a:cubicBezTo>
                <a:cubicBezTo>
                  <a:pt x="43425" y="400699"/>
                  <a:pt x="362641" y="106196"/>
                  <a:pt x="481060" y="22788"/>
                </a:cubicBezTo>
                <a:cubicBezTo>
                  <a:pt x="599479" y="-60620"/>
                  <a:pt x="688035" y="116493"/>
                  <a:pt x="715838" y="5368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0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directed edges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Networks are represented by an </a:t>
                </a:r>
                <a:r>
                  <a:rPr lang="en-US" b="1" dirty="0"/>
                  <a:t>adjacency matrix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Nodes in directed networks have an </a:t>
                </a:r>
                <a:r>
                  <a:rPr lang="en-US" b="1" dirty="0"/>
                  <a:t>in-degree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b="1" dirty="0"/>
                  <a:t>, </a:t>
                </a:r>
                <a:r>
                  <a:rPr lang="en-US" dirty="0"/>
                  <a:t>the sum over the rows of the adjacency matrix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  <a:blipFill>
                <a:blip r:embed="rId2"/>
                <a:stretch>
                  <a:fillRect l="-1596" t="-2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419670" y="2625771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02926" y="2116962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543699" y="402050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845035" y="366241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845035" y="4977552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 flipV="1">
            <a:off x="10318697" y="2595488"/>
            <a:ext cx="584229" cy="17044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11371673" y="3074013"/>
            <a:ext cx="29642" cy="588397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1371673" y="4619462"/>
            <a:ext cx="0" cy="358090"/>
          </a:xfrm>
          <a:prstGeom prst="line">
            <a:avLst/>
          </a:prstGeom>
          <a:ln w="25400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596975" y="4479305"/>
            <a:ext cx="402309" cy="19721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H="1" flipV="1">
            <a:off x="9946308" y="3582823"/>
            <a:ext cx="124029" cy="437677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2"/>
            <a:endCxn id="5" idx="5"/>
          </p:cNvCxnSpPr>
          <p:nvPr/>
        </p:nvCxnSpPr>
        <p:spPr>
          <a:xfrm flipH="1" flipV="1">
            <a:off x="10318697" y="3442666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53117F-EAD1-E0E7-CE04-41E7249C22A3}"/>
              </a:ext>
            </a:extLst>
          </p:cNvPr>
          <p:cNvCxnSpPr>
            <a:cxnSpLocks/>
            <a:stCxn id="5" idx="6"/>
            <a:endCxn id="9" idx="1"/>
          </p:cNvCxnSpPr>
          <p:nvPr/>
        </p:nvCxnSpPr>
        <p:spPr>
          <a:xfrm>
            <a:off x="10472946" y="3104297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F2AA076-C9EE-31D2-7C0E-DE4E4FF80A33}"/>
              </a:ext>
            </a:extLst>
          </p:cNvPr>
          <p:cNvSpPr/>
          <p:nvPr/>
        </p:nvSpPr>
        <p:spPr>
          <a:xfrm rot="1531544">
            <a:off x="8934100" y="2382063"/>
            <a:ext cx="715838" cy="952874"/>
          </a:xfrm>
          <a:custGeom>
            <a:avLst/>
            <a:gdLst>
              <a:gd name="connsiteX0" fmla="*/ 666411 w 715838"/>
              <a:gd name="connsiteY0" fmla="*/ 795085 h 952874"/>
              <a:gd name="connsiteX1" fmla="*/ 252460 w 715838"/>
              <a:gd name="connsiteY1" fmla="*/ 943366 h 952874"/>
              <a:gd name="connsiteX2" fmla="*/ 5325 w 715838"/>
              <a:gd name="connsiteY2" fmla="*/ 554129 h 952874"/>
              <a:gd name="connsiteX3" fmla="*/ 481060 w 715838"/>
              <a:gd name="connsiteY3" fmla="*/ 22788 h 952874"/>
              <a:gd name="connsiteX4" fmla="*/ 715838 w 715838"/>
              <a:gd name="connsiteY4" fmla="*/ 53680 h 95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838" h="952874">
                <a:moveTo>
                  <a:pt x="666411" y="795085"/>
                </a:moveTo>
                <a:cubicBezTo>
                  <a:pt x="514526" y="889305"/>
                  <a:pt x="362641" y="983525"/>
                  <a:pt x="252460" y="943366"/>
                </a:cubicBezTo>
                <a:cubicBezTo>
                  <a:pt x="142279" y="903207"/>
                  <a:pt x="-32775" y="707559"/>
                  <a:pt x="5325" y="554129"/>
                </a:cubicBezTo>
                <a:cubicBezTo>
                  <a:pt x="43425" y="400699"/>
                  <a:pt x="362641" y="106196"/>
                  <a:pt x="481060" y="22788"/>
                </a:cubicBezTo>
                <a:cubicBezTo>
                  <a:pt x="599479" y="-60620"/>
                  <a:pt x="688035" y="116493"/>
                  <a:pt x="715838" y="5368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52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Lesson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525"/>
            <a:ext cx="10515600" cy="53507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Focus on introducing graph theory through web search   </a:t>
            </a:r>
          </a:p>
          <a:p>
            <a:r>
              <a:rPr lang="en-US" dirty="0"/>
              <a:t>Introduction to the </a:t>
            </a:r>
            <a:r>
              <a:rPr lang="en-US" b="1" dirty="0"/>
              <a:t>web search </a:t>
            </a:r>
            <a:r>
              <a:rPr lang="en-US" dirty="0"/>
              <a:t>problem </a:t>
            </a:r>
          </a:p>
          <a:p>
            <a:r>
              <a:rPr lang="en-US" dirty="0"/>
              <a:t>First overview of </a:t>
            </a:r>
            <a:r>
              <a:rPr lang="en-US" b="1" dirty="0"/>
              <a:t>graph theory</a:t>
            </a:r>
            <a:r>
              <a:rPr lang="en-US" dirty="0"/>
              <a:t>  </a:t>
            </a:r>
          </a:p>
          <a:p>
            <a:r>
              <a:rPr lang="en-US" dirty="0"/>
              <a:t>Introduction to </a:t>
            </a:r>
            <a:r>
              <a:rPr lang="en-US" b="1" dirty="0"/>
              <a:t>Markov processes </a:t>
            </a:r>
            <a:r>
              <a:rPr lang="en-US" dirty="0"/>
              <a:t>and </a:t>
            </a:r>
            <a:r>
              <a:rPr lang="en-US" b="1" dirty="0"/>
              <a:t>random walks  </a:t>
            </a:r>
            <a:endParaRPr lang="en-US" dirty="0"/>
          </a:p>
          <a:p>
            <a:r>
              <a:rPr lang="en-US" dirty="0"/>
              <a:t>Structure of the web </a:t>
            </a:r>
          </a:p>
          <a:p>
            <a:r>
              <a:rPr lang="en-US" dirty="0"/>
              <a:t>The </a:t>
            </a:r>
            <a:r>
              <a:rPr lang="en-US" b="1" dirty="0"/>
              <a:t>PageRank algorithm</a:t>
            </a:r>
          </a:p>
          <a:p>
            <a:r>
              <a:rPr lang="en-US" b="1" dirty="0"/>
              <a:t>Damped PageRank</a:t>
            </a:r>
          </a:p>
          <a:p>
            <a:r>
              <a:rPr lang="en-US" b="1" dirty="0" err="1"/>
              <a:t>TrustRank</a:t>
            </a:r>
            <a:r>
              <a:rPr lang="en-US" b="1" dirty="0"/>
              <a:t> </a:t>
            </a:r>
            <a:r>
              <a:rPr lang="en-US" dirty="0"/>
              <a:t>algorithm  </a:t>
            </a:r>
            <a:endParaRPr lang="en-US" b="1" dirty="0"/>
          </a:p>
          <a:p>
            <a:r>
              <a:rPr lang="en-US" dirty="0"/>
              <a:t>HITS algorithm for </a:t>
            </a:r>
            <a:r>
              <a:rPr lang="en-US" b="1" dirty="0"/>
              <a:t>hubs</a:t>
            </a:r>
            <a:r>
              <a:rPr lang="en-US" dirty="0"/>
              <a:t> and </a:t>
            </a:r>
            <a:r>
              <a:rPr lang="en-US" b="1" dirty="0"/>
              <a:t>authorities</a:t>
            </a:r>
            <a:r>
              <a:rPr lang="en-US" dirty="0"/>
              <a:t>    </a:t>
            </a:r>
          </a:p>
          <a:p>
            <a:pPr lvl="1"/>
            <a:r>
              <a:rPr lang="en-US" dirty="0"/>
              <a:t>Not just for web search   </a:t>
            </a:r>
          </a:p>
        </p:txBody>
      </p:sp>
    </p:spTree>
    <p:extLst>
      <p:ext uri="{BB962C8B-B14F-4D97-AF65-F5344CB8AC3E}">
        <p14:creationId xmlns:p14="http://schemas.microsoft.com/office/powerpoint/2010/main" val="124261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directed edges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Networks are represented by an </a:t>
                </a:r>
                <a:r>
                  <a:rPr lang="en-US" b="1" dirty="0"/>
                  <a:t>adjacency matrix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Nodes in directed networks have an </a:t>
                </a:r>
                <a:r>
                  <a:rPr lang="en-US" b="1" dirty="0"/>
                  <a:t>out-degree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b="1" dirty="0"/>
                  <a:t>, </a:t>
                </a:r>
                <a:r>
                  <a:rPr lang="en-US" dirty="0"/>
                  <a:t>the sum over the columns of the adjacency matrix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  <a:blipFill>
                <a:blip r:embed="rId2"/>
                <a:stretch>
                  <a:fillRect l="-1596" t="-2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419670" y="2625771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02926" y="2116962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543699" y="402050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845035" y="366241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845035" y="4977552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 flipV="1">
            <a:off x="10318697" y="2595488"/>
            <a:ext cx="584229" cy="17044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11371673" y="3074013"/>
            <a:ext cx="29642" cy="588397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1371673" y="4619462"/>
            <a:ext cx="0" cy="358090"/>
          </a:xfrm>
          <a:prstGeom prst="line">
            <a:avLst/>
          </a:prstGeom>
          <a:ln w="25400">
            <a:solidFill>
              <a:schemeClr val="tx1"/>
            </a:solidFill>
            <a:headEnd type="triangl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596975" y="4479305"/>
            <a:ext cx="402309" cy="19721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H="1" flipV="1">
            <a:off x="9946308" y="3582823"/>
            <a:ext cx="124029" cy="437677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2"/>
            <a:endCxn id="5" idx="5"/>
          </p:cNvCxnSpPr>
          <p:nvPr/>
        </p:nvCxnSpPr>
        <p:spPr>
          <a:xfrm flipH="1" flipV="1">
            <a:off x="10318697" y="3442666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53117F-EAD1-E0E7-CE04-41E7249C22A3}"/>
              </a:ext>
            </a:extLst>
          </p:cNvPr>
          <p:cNvCxnSpPr>
            <a:cxnSpLocks/>
            <a:stCxn id="5" idx="6"/>
            <a:endCxn id="9" idx="1"/>
          </p:cNvCxnSpPr>
          <p:nvPr/>
        </p:nvCxnSpPr>
        <p:spPr>
          <a:xfrm>
            <a:off x="10472946" y="3104297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F2AA076-C9EE-31D2-7C0E-DE4E4FF80A33}"/>
              </a:ext>
            </a:extLst>
          </p:cNvPr>
          <p:cNvSpPr/>
          <p:nvPr/>
        </p:nvSpPr>
        <p:spPr>
          <a:xfrm rot="1531544">
            <a:off x="8934100" y="2382063"/>
            <a:ext cx="715838" cy="952874"/>
          </a:xfrm>
          <a:custGeom>
            <a:avLst/>
            <a:gdLst>
              <a:gd name="connsiteX0" fmla="*/ 666411 w 715838"/>
              <a:gd name="connsiteY0" fmla="*/ 795085 h 952874"/>
              <a:gd name="connsiteX1" fmla="*/ 252460 w 715838"/>
              <a:gd name="connsiteY1" fmla="*/ 943366 h 952874"/>
              <a:gd name="connsiteX2" fmla="*/ 5325 w 715838"/>
              <a:gd name="connsiteY2" fmla="*/ 554129 h 952874"/>
              <a:gd name="connsiteX3" fmla="*/ 481060 w 715838"/>
              <a:gd name="connsiteY3" fmla="*/ 22788 h 952874"/>
              <a:gd name="connsiteX4" fmla="*/ 715838 w 715838"/>
              <a:gd name="connsiteY4" fmla="*/ 53680 h 95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838" h="952874">
                <a:moveTo>
                  <a:pt x="666411" y="795085"/>
                </a:moveTo>
                <a:cubicBezTo>
                  <a:pt x="514526" y="889305"/>
                  <a:pt x="362641" y="983525"/>
                  <a:pt x="252460" y="943366"/>
                </a:cubicBezTo>
                <a:cubicBezTo>
                  <a:pt x="142279" y="903207"/>
                  <a:pt x="-32775" y="707559"/>
                  <a:pt x="5325" y="554129"/>
                </a:cubicBezTo>
                <a:cubicBezTo>
                  <a:pt x="43425" y="400699"/>
                  <a:pt x="362641" y="106196"/>
                  <a:pt x="481060" y="22788"/>
                </a:cubicBezTo>
                <a:cubicBezTo>
                  <a:pt x="599479" y="-60620"/>
                  <a:pt x="688035" y="116493"/>
                  <a:pt x="715838" y="5368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889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directed edges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Nodes in directed networks have an in-degree,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b="1" dirty="0"/>
                  <a:t>,</a:t>
                </a:r>
                <a:r>
                  <a:rPr lang="en-US" dirty="0"/>
                  <a:t> and out-degree,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b="1" dirty="0"/>
                  <a:t>, </a:t>
                </a:r>
                <a:endParaRPr lang="en-US" dirty="0"/>
              </a:p>
              <a:p>
                <a:r>
                  <a:rPr lang="en-US" dirty="0"/>
                  <a:t>Example; for Gigi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Example; for Asan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  <a:blipFill>
                <a:blip r:embed="rId2"/>
                <a:stretch>
                  <a:fillRect l="-1596" t="-2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419670" y="2625771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02926" y="2116962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543699" y="402050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845035" y="366241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845035" y="4977552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 flipV="1">
            <a:off x="10318697" y="2595488"/>
            <a:ext cx="584229" cy="17044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11371673" y="3074013"/>
            <a:ext cx="29642" cy="588397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1371673" y="4619462"/>
            <a:ext cx="0" cy="358090"/>
          </a:xfrm>
          <a:prstGeom prst="line">
            <a:avLst/>
          </a:prstGeom>
          <a:ln w="25400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596975" y="4479305"/>
            <a:ext cx="402309" cy="19721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H="1" flipV="1">
            <a:off x="9946308" y="3582823"/>
            <a:ext cx="124029" cy="437677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2"/>
            <a:endCxn id="5" idx="5"/>
          </p:cNvCxnSpPr>
          <p:nvPr/>
        </p:nvCxnSpPr>
        <p:spPr>
          <a:xfrm flipH="1" flipV="1">
            <a:off x="10318697" y="3442666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53117F-EAD1-E0E7-CE04-41E7249C22A3}"/>
              </a:ext>
            </a:extLst>
          </p:cNvPr>
          <p:cNvCxnSpPr>
            <a:cxnSpLocks/>
            <a:stCxn id="5" idx="6"/>
            <a:endCxn id="9" idx="1"/>
          </p:cNvCxnSpPr>
          <p:nvPr/>
        </p:nvCxnSpPr>
        <p:spPr>
          <a:xfrm>
            <a:off x="10472946" y="3104297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F2AA076-C9EE-31D2-7C0E-DE4E4FF80A33}"/>
              </a:ext>
            </a:extLst>
          </p:cNvPr>
          <p:cNvSpPr/>
          <p:nvPr/>
        </p:nvSpPr>
        <p:spPr>
          <a:xfrm rot="1531544">
            <a:off x="8934100" y="2382063"/>
            <a:ext cx="715838" cy="952874"/>
          </a:xfrm>
          <a:custGeom>
            <a:avLst/>
            <a:gdLst>
              <a:gd name="connsiteX0" fmla="*/ 666411 w 715838"/>
              <a:gd name="connsiteY0" fmla="*/ 795085 h 952874"/>
              <a:gd name="connsiteX1" fmla="*/ 252460 w 715838"/>
              <a:gd name="connsiteY1" fmla="*/ 943366 h 952874"/>
              <a:gd name="connsiteX2" fmla="*/ 5325 w 715838"/>
              <a:gd name="connsiteY2" fmla="*/ 554129 h 952874"/>
              <a:gd name="connsiteX3" fmla="*/ 481060 w 715838"/>
              <a:gd name="connsiteY3" fmla="*/ 22788 h 952874"/>
              <a:gd name="connsiteX4" fmla="*/ 715838 w 715838"/>
              <a:gd name="connsiteY4" fmla="*/ 53680 h 95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838" h="952874">
                <a:moveTo>
                  <a:pt x="666411" y="795085"/>
                </a:moveTo>
                <a:cubicBezTo>
                  <a:pt x="514526" y="889305"/>
                  <a:pt x="362641" y="983525"/>
                  <a:pt x="252460" y="943366"/>
                </a:cubicBezTo>
                <a:cubicBezTo>
                  <a:pt x="142279" y="903207"/>
                  <a:pt x="-32775" y="707559"/>
                  <a:pt x="5325" y="554129"/>
                </a:cubicBezTo>
                <a:cubicBezTo>
                  <a:pt x="43425" y="400699"/>
                  <a:pt x="362641" y="106196"/>
                  <a:pt x="481060" y="22788"/>
                </a:cubicBezTo>
                <a:cubicBezTo>
                  <a:pt x="599479" y="-60620"/>
                  <a:pt x="688035" y="116493"/>
                  <a:pt x="715838" y="5368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614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89F45F-7F28-BAED-12AC-EEBA871FCF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2AC02-3669-1AA3-1533-73A28DFAF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22015542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 </a:t>
                </a:r>
                <a:r>
                  <a:rPr lang="en-US" b="1" dirty="0"/>
                  <a:t>Markov process</a:t>
                </a:r>
                <a:r>
                  <a:rPr lang="en-US" dirty="0"/>
                  <a:t> is a </a:t>
                </a:r>
                <a:r>
                  <a:rPr lang="en-US" b="1" dirty="0"/>
                  <a:t>memoryless stochastic process </a:t>
                </a:r>
              </a:p>
              <a:p>
                <a:r>
                  <a:rPr lang="en-US" dirty="0"/>
                  <a:t>A </a:t>
                </a:r>
                <a:r>
                  <a:rPr lang="en-US" b="1" dirty="0"/>
                  <a:t>Markov process </a:t>
                </a:r>
                <a:r>
                  <a:rPr lang="en-US" dirty="0"/>
                  <a:t>has </a:t>
                </a:r>
                <a:r>
                  <a:rPr lang="en-US" b="1" dirty="0"/>
                  <a:t>states – e.g. </a:t>
                </a:r>
                <a:r>
                  <a:rPr lang="en-US" dirty="0"/>
                  <a:t>being on a web page is a state</a:t>
                </a:r>
                <a:endParaRPr lang="en-US" b="1" dirty="0"/>
              </a:p>
              <a:p>
                <a:r>
                  <a:rPr lang="en-US" dirty="0"/>
                  <a:t>A Markov process </a:t>
                </a:r>
                <a:r>
                  <a:rPr lang="en-US" b="1" dirty="0"/>
                  <a:t>transitions between states </a:t>
                </a:r>
                <a:r>
                  <a:rPr lang="en-US" dirty="0"/>
                  <a:t>at discrete time steps</a:t>
                </a:r>
              </a:p>
              <a:p>
                <a:r>
                  <a:rPr lang="en-US" dirty="0"/>
                  <a:t>The probability of transition from one state to another for a </a:t>
                </a:r>
                <a:r>
                  <a:rPr lang="en-US" b="1" dirty="0"/>
                  <a:t>first order Markov process </a:t>
                </a:r>
                <a:r>
                  <a:rPr lang="en-US" dirty="0"/>
                  <a:t>is determined only by the </a:t>
                </a:r>
                <a:r>
                  <a:rPr lang="en-US" b="1" dirty="0"/>
                  <a:t>current state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Where, the history of states is,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The probability of state transition does not depend on the history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e.g. does not depend on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We say a first order Markov process has</a:t>
                </a:r>
                <a:r>
                  <a:rPr lang="en-US" b="1" dirty="0"/>
                  <a:t> no memory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316910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496059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possible states, a Markov process is characterized by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state probability transition matrix</a:t>
                </a:r>
                <a:r>
                  <a:rPr lang="en-US" dirty="0"/>
                  <a:t>: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the probability of transition from state </a:t>
                </a:r>
                <a:r>
                  <a:rPr lang="en-US" i="1" dirty="0"/>
                  <a:t>j</a:t>
                </a:r>
                <a:r>
                  <a:rPr lang="en-US" dirty="0"/>
                  <a:t> to state </a:t>
                </a:r>
                <a:r>
                  <a:rPr lang="en-US" i="1" dirty="0"/>
                  <a:t>i</a:t>
                </a:r>
              </a:p>
              <a:p>
                <a:r>
                  <a:rPr lang="en-US" dirty="0"/>
                  <a:t>The probability of transition from the current state,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, to the next state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must be 1.0, axiomatically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=1.0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496059"/>
              </a:xfrm>
              <a:blipFill>
                <a:blip r:embed="rId2"/>
                <a:stretch>
                  <a:fillRect l="-1043" t="-1663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028063-D988-859D-64CB-C67A108984EF}"/>
              </a:ext>
            </a:extLst>
          </p:cNvPr>
          <p:cNvSpPr txBox="1"/>
          <p:nvPr/>
        </p:nvSpPr>
        <p:spPr>
          <a:xfrm>
            <a:off x="563777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33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The probability of being in any of the </a:t>
                </a:r>
                <a:r>
                  <a:rPr lang="en-US" i="1" dirty="0"/>
                  <a:t>n</a:t>
                </a:r>
                <a:r>
                  <a:rPr lang="en-US" dirty="0"/>
                  <a:t> possible states is given by the </a:t>
                </a:r>
                <a:r>
                  <a:rPr lang="en-US" b="1" dirty="0"/>
                  <a:t>state vector</a:t>
                </a:r>
                <a:r>
                  <a:rPr lang="en-US" dirty="0"/>
                  <a:t>: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probability being in state </a:t>
                </a:r>
                <a:r>
                  <a:rPr lang="en-US" i="1" dirty="0" err="1"/>
                  <a:t>i</a:t>
                </a:r>
                <a:endParaRPr lang="en-US" i="1" dirty="0"/>
              </a:p>
              <a:p>
                <a:r>
                  <a:rPr lang="en-US" dirty="0"/>
                  <a:t>The probability being in some state must be 1.0, axiomatically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=1.0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2"/>
                <a:stretch>
                  <a:fillRect l="-1217" t="-2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177280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Can compute the transition in </a:t>
                </a:r>
                <a:r>
                  <a:rPr lang="en-US" b="1" dirty="0"/>
                  <a:t>state probability</a:t>
                </a:r>
                <a:r>
                  <a:rPr lang="en-US" dirty="0"/>
                  <a:t> from </a:t>
                </a:r>
                <a:r>
                  <a:rPr lang="en-US" i="1" dirty="0"/>
                  <a:t>S</a:t>
                </a:r>
                <a:r>
                  <a:rPr lang="en-US" dirty="0"/>
                  <a:t> to </a:t>
                </a:r>
                <a:r>
                  <a:rPr lang="en-US" i="1" dirty="0"/>
                  <a:t>S</a:t>
                </a:r>
                <a:r>
                  <a:rPr lang="en-US" dirty="0"/>
                  <a:t>’ as: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𝑃𝑆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Alternatively, you can compute the probability of transition to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,.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2"/>
                <a:stretch>
                  <a:fillRect l="-1043" t="-1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4048305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 </a:t>
                </a:r>
                <a:r>
                  <a:rPr lang="en-US" b="1" dirty="0"/>
                  <a:t>Markov chain </a:t>
                </a:r>
                <a:r>
                  <a:rPr lang="en-US" dirty="0"/>
                  <a:t>is a sequence of Markov state transition processes</a:t>
                </a:r>
              </a:p>
              <a:p>
                <a:r>
                  <a:rPr lang="en-US" dirty="0"/>
                  <a:t>Running a Markov process over several time steps creates a Markov chain</a:t>
                </a:r>
              </a:p>
              <a:p>
                <a:r>
                  <a:rPr lang="en-US" dirty="0"/>
                  <a:t>If the state transition probability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does not change with time, the Markov chain is </a:t>
                </a:r>
                <a:r>
                  <a:rPr lang="en-US" b="1" dirty="0"/>
                  <a:t>stationary</a:t>
                </a:r>
                <a:endParaRPr lang="en-US" dirty="0"/>
              </a:p>
              <a:p>
                <a:r>
                  <a:rPr lang="en-US" dirty="0"/>
                  <a:t>Stationary Markov chains </a:t>
                </a:r>
                <a:r>
                  <a:rPr lang="en-US" b="1" dirty="0"/>
                  <a:t>converge to a steady state </a:t>
                </a:r>
                <a:r>
                  <a:rPr lang="en-US" dirty="0"/>
                  <a:t>where t</a:t>
                </a:r>
                <a:r>
                  <a:rPr lang="en-US" sz="2800" dirty="0"/>
                  <a:t>he </a:t>
                </a:r>
                <a:r>
                  <a:rPr lang="en-US" sz="2800" b="1" dirty="0"/>
                  <a:t>state probabilities remain unchanged</a:t>
                </a:r>
                <a:r>
                  <a:rPr lang="en-US" sz="2800" dirty="0"/>
                  <a:t> after a large number of transitions</a:t>
                </a:r>
                <a:endParaRPr lang="en-US" sz="2800" b="1" dirty="0"/>
              </a:p>
              <a:p>
                <a:r>
                  <a:rPr lang="en-US" sz="3200" dirty="0"/>
                  <a:t>For web pages in a complete graph, steady state probabilities are the </a:t>
                </a:r>
                <a:r>
                  <a:rPr lang="en-US" sz="3200" b="1" dirty="0"/>
                  <a:t>page ranks</a:t>
                </a:r>
                <a:r>
                  <a:rPr lang="en-US" sz="3200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333" t="-1925" r="-2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331441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Transition in </a:t>
                </a:r>
                <a:r>
                  <a:rPr lang="en-US" b="1" dirty="0"/>
                  <a:t>state probability</a:t>
                </a:r>
                <a:r>
                  <a:rPr lang="en-US" dirty="0"/>
                  <a:t> from </a:t>
                </a:r>
                <a:r>
                  <a:rPr lang="en-US" i="1" dirty="0"/>
                  <a:t>S</a:t>
                </a:r>
                <a:r>
                  <a:rPr lang="en-US" dirty="0"/>
                  <a:t> to </a:t>
                </a:r>
                <a:r>
                  <a:rPr lang="en-US" i="1" dirty="0"/>
                  <a:t>S</a:t>
                </a:r>
                <a:r>
                  <a:rPr lang="en-US" dirty="0"/>
                  <a:t>’ is computed: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𝑃𝑆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can compute the result of two transitions as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Or for </a:t>
                </a:r>
                <a:r>
                  <a:rPr lang="en-US" i="1" dirty="0"/>
                  <a:t>n</a:t>
                </a:r>
                <a:r>
                  <a:rPr lang="en-US" dirty="0"/>
                  <a:t> transitions: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And at steady state,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is unchanging, so: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⟶∞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52093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Transition in </a:t>
                </a:r>
                <a:r>
                  <a:rPr lang="en-US" b="1" dirty="0"/>
                  <a:t>state probability</a:t>
                </a:r>
                <a:r>
                  <a:rPr lang="en-US" dirty="0"/>
                  <a:t> from </a:t>
                </a:r>
                <a:r>
                  <a:rPr lang="en-US" i="1" dirty="0"/>
                  <a:t>S</a:t>
                </a:r>
                <a:r>
                  <a:rPr lang="en-US" dirty="0"/>
                  <a:t> to </a:t>
                </a:r>
                <a:r>
                  <a:rPr lang="en-US" i="1" dirty="0"/>
                  <a:t>S</a:t>
                </a:r>
                <a:r>
                  <a:rPr lang="en-US" dirty="0"/>
                  <a:t>’ is computed: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𝑃𝑆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At steady state,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is unchanging, so: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⟶∞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b="1" i="1" dirty="0"/>
                  <a:t>P</a:t>
                </a:r>
                <a:r>
                  <a:rPr lang="en-US" dirty="0"/>
                  <a:t> is a </a:t>
                </a:r>
                <a:r>
                  <a:rPr lang="en-US" b="1" dirty="0"/>
                  <a:t>unitary matrix</a:t>
                </a:r>
                <a:r>
                  <a:rPr lang="en-US" dirty="0"/>
                  <a:t> with </a:t>
                </a:r>
                <a:r>
                  <a:rPr lang="en-US" dirty="0">
                    <a:ea typeface="Cambria Math" panose="02040503050406030204" pitchFamily="18" charset="0"/>
                  </a:rPr>
                  <a:t>sum of columns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Therefore,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, is stationary, so: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3754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525"/>
            <a:ext cx="10515600" cy="53507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Web search </a:t>
            </a:r>
            <a:r>
              <a:rPr lang="en-US" dirty="0"/>
              <a:t>is undoubtedly the most widely used data mining application</a:t>
            </a:r>
            <a:endParaRPr lang="en-US" b="1" dirty="0"/>
          </a:p>
          <a:p>
            <a:r>
              <a:rPr lang="en-US" dirty="0"/>
              <a:t>Major search engines, like Google, Bing, Yahoo!, Baidu are complex</a:t>
            </a:r>
          </a:p>
          <a:p>
            <a:pPr lvl="1"/>
            <a:r>
              <a:rPr lang="en-US" dirty="0"/>
              <a:t>Employ multiple algorithms </a:t>
            </a:r>
          </a:p>
          <a:p>
            <a:pPr lvl="1"/>
            <a:r>
              <a:rPr lang="en-US" dirty="0"/>
              <a:t>Typically use other information – e.g. user profiles and history, page content</a:t>
            </a:r>
          </a:p>
          <a:p>
            <a:r>
              <a:rPr lang="en-US" dirty="0"/>
              <a:t>Complexity arises from:</a:t>
            </a:r>
          </a:p>
          <a:p>
            <a:pPr lvl="1"/>
            <a:r>
              <a:rPr lang="en-US" dirty="0"/>
              <a:t>Massive data volumes </a:t>
            </a:r>
          </a:p>
          <a:p>
            <a:pPr lvl="1"/>
            <a:r>
              <a:rPr lang="en-US" dirty="0"/>
              <a:t>Unlimited number of queries - can’t really know user intent</a:t>
            </a:r>
          </a:p>
          <a:p>
            <a:pPr lvl="1"/>
            <a:r>
              <a:rPr lang="en-US" dirty="0"/>
              <a:t>Web spam</a:t>
            </a:r>
          </a:p>
          <a:p>
            <a:pPr lvl="1"/>
            <a:r>
              <a:rPr lang="en-US" dirty="0"/>
              <a:t>Enormous number of topics</a:t>
            </a:r>
          </a:p>
          <a:p>
            <a:r>
              <a:rPr lang="en-US" dirty="0"/>
              <a:t>Small number of large companies dominate search   </a:t>
            </a:r>
          </a:p>
          <a:p>
            <a:pPr lvl="1"/>
            <a:r>
              <a:rPr lang="en-US" dirty="0"/>
              <a:t>Google’s global market share &gt; 90% </a:t>
            </a:r>
          </a:p>
          <a:p>
            <a:pPr lvl="1"/>
            <a:r>
              <a:rPr lang="en-US" dirty="0"/>
              <a:t>Trade secrets make study of this subject difficult – cannot know details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69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At steady state,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is unchanging, or: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suggests an </a:t>
                </a:r>
                <a:r>
                  <a:rPr lang="en-US" b="1" dirty="0"/>
                  <a:t>eigenvalue-eigenvector problem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Since the Euclidean norm of columns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=1.0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i="1" dirty="0">
                    <a:ea typeface="Cambria Math" panose="02040503050406030204" pitchFamily="18" charset="0"/>
                  </a:rPr>
                  <a:t> S’</a:t>
                </a:r>
                <a:r>
                  <a:rPr lang="en-US" dirty="0">
                    <a:ea typeface="Cambria Math" panose="02040503050406030204" pitchFamily="18" charset="0"/>
                  </a:rPr>
                  <a:t> is the </a:t>
                </a:r>
                <a:r>
                  <a:rPr lang="en-US" b="1" dirty="0">
                    <a:ea typeface="Cambria Math" panose="02040503050406030204" pitchFamily="18" charset="0"/>
                  </a:rPr>
                  <a:t>first eigenvector</a:t>
                </a:r>
                <a:r>
                  <a:rPr lang="en-US" dirty="0">
                    <a:ea typeface="Cambria Math" panose="02040503050406030204" pitchFamily="18" charset="0"/>
                  </a:rPr>
                  <a:t> of </a:t>
                </a:r>
                <a:r>
                  <a:rPr lang="en-US" i="1" dirty="0">
                    <a:ea typeface="Cambria Math" panose="02040503050406030204" pitchFamily="18" charset="0"/>
                  </a:rPr>
                  <a:t>P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323593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A9C78A-1DB4-84D9-7376-C34D4CB2CB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972BD-1914-B73E-6846-E47758543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Overview of Web Search</a:t>
            </a:r>
          </a:p>
        </p:txBody>
      </p:sp>
    </p:spTree>
    <p:extLst>
      <p:ext uri="{BB962C8B-B14F-4D97-AF65-F5344CB8AC3E}">
        <p14:creationId xmlns:p14="http://schemas.microsoft.com/office/powerpoint/2010/main" val="17155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Searching on the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282"/>
            <a:ext cx="10515600" cy="472468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Web search </a:t>
            </a:r>
            <a:r>
              <a:rPr lang="en-US" dirty="0"/>
              <a:t>is an application of </a:t>
            </a:r>
            <a:r>
              <a:rPr lang="en-US" b="1" dirty="0"/>
              <a:t>graph theory</a:t>
            </a:r>
          </a:p>
          <a:p>
            <a:r>
              <a:rPr lang="en-US" dirty="0"/>
              <a:t>The web is a very large directed graph  </a:t>
            </a:r>
          </a:p>
          <a:p>
            <a:r>
              <a:rPr lang="en-US" dirty="0"/>
              <a:t>Nodes are pages  </a:t>
            </a:r>
          </a:p>
          <a:p>
            <a:pPr lvl="1"/>
            <a:r>
              <a:rPr lang="en-US" dirty="0"/>
              <a:t>Pages contain content in most any form – text, video, audio, documents,…</a:t>
            </a:r>
          </a:p>
          <a:p>
            <a:pPr lvl="1"/>
            <a:r>
              <a:rPr lang="en-US" dirty="0"/>
              <a:t>Search results are presented as pages that best fit a user’s query</a:t>
            </a:r>
          </a:p>
          <a:p>
            <a:r>
              <a:rPr lang="en-US" dirty="0"/>
              <a:t>Directed edges are </a:t>
            </a:r>
            <a:r>
              <a:rPr lang="en-US" b="1" dirty="0"/>
              <a:t>hyperlinks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Edges are directed from one page to another  - outgoing</a:t>
            </a:r>
          </a:p>
          <a:p>
            <a:pPr lvl="1"/>
            <a:r>
              <a:rPr lang="en-US" dirty="0"/>
              <a:t>Pages can have multiple directed links  </a:t>
            </a:r>
          </a:p>
          <a:p>
            <a:pPr lvl="1"/>
            <a:r>
              <a:rPr lang="en-US" dirty="0"/>
              <a:t>A page with a link to another page need not be linked by the other page – </a:t>
            </a:r>
            <a:r>
              <a:rPr lang="en-US" b="1" dirty="0"/>
              <a:t>no symmetry!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354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Searching on the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331" y="1146380"/>
            <a:ext cx="6510527" cy="56051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Structure of the web can be described by the </a:t>
            </a:r>
            <a:r>
              <a:rPr lang="en-US" b="1" dirty="0"/>
              <a:t>bowtie model </a:t>
            </a:r>
          </a:p>
          <a:p>
            <a:r>
              <a:rPr lang="en-US" b="1" dirty="0"/>
              <a:t>Strongly connected core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Widely referenced pages </a:t>
            </a:r>
          </a:p>
          <a:p>
            <a:pPr lvl="1"/>
            <a:r>
              <a:rPr lang="en-US" dirty="0"/>
              <a:t>Both in and out links</a:t>
            </a:r>
          </a:p>
          <a:p>
            <a:r>
              <a:rPr lang="en-US" b="1" dirty="0"/>
              <a:t>In component </a:t>
            </a:r>
            <a:r>
              <a:rPr lang="en-US" dirty="0"/>
              <a:t>comprises pages that link to the strongly connected core </a:t>
            </a:r>
          </a:p>
          <a:p>
            <a:pPr lvl="1"/>
            <a:r>
              <a:rPr lang="en-US" dirty="0"/>
              <a:t>Mostly links to strongly connected core </a:t>
            </a:r>
          </a:p>
          <a:p>
            <a:pPr lvl="1"/>
            <a:r>
              <a:rPr lang="en-US" dirty="0"/>
              <a:t>Few in-links</a:t>
            </a:r>
          </a:p>
          <a:p>
            <a:r>
              <a:rPr lang="en-US" b="1" dirty="0"/>
              <a:t>Out component </a:t>
            </a:r>
            <a:r>
              <a:rPr lang="en-US" dirty="0"/>
              <a:t>are pages referenced by other pages</a:t>
            </a:r>
          </a:p>
          <a:p>
            <a:pPr lvl="1"/>
            <a:r>
              <a:rPr lang="en-US" dirty="0"/>
              <a:t>Few out-links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5178F4-1495-40F8-844E-EDA5A0E14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587" y="1031427"/>
            <a:ext cx="5248964" cy="5270096"/>
          </a:xfrm>
          <a:prstGeom prst="rect">
            <a:avLst/>
          </a:prstGeom>
        </p:spPr>
      </p:pic>
      <p:sp>
        <p:nvSpPr>
          <p:cNvPr id="6" name="Footer Placeholder 18">
            <a:extLst>
              <a:ext uri="{FF2B5EF4-FFF2-40B4-BE49-F238E27FC236}">
                <a16:creationId xmlns:a16="http://schemas.microsoft.com/office/drawing/2014/main" id="{A245E470-3A42-4B5A-B1A4-12C5BCB24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6505" y="6546723"/>
            <a:ext cx="7233915" cy="274320"/>
          </a:xfrm>
        </p:spPr>
        <p:txBody>
          <a:bodyPr/>
          <a:lstStyle/>
          <a:p>
            <a:r>
              <a:rPr lang="en-US" dirty="0"/>
              <a:t>Credit: J. </a:t>
            </a:r>
            <a:r>
              <a:rPr lang="en-US" dirty="0" err="1"/>
              <a:t>Leskovec</a:t>
            </a:r>
            <a:r>
              <a:rPr lang="en-US" dirty="0"/>
              <a:t>, A. Rajaraman, J. Ullman: Mining of Massive Datasets, http://www.mmds.org</a:t>
            </a:r>
          </a:p>
        </p:txBody>
      </p:sp>
    </p:spTree>
    <p:extLst>
      <p:ext uri="{BB962C8B-B14F-4D97-AF65-F5344CB8AC3E}">
        <p14:creationId xmlns:p14="http://schemas.microsoft.com/office/powerpoint/2010/main" val="400472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Searching on the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331" y="1146380"/>
            <a:ext cx="6510527" cy="56051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Structure of the web can be described by the </a:t>
            </a:r>
            <a:r>
              <a:rPr lang="en-US" b="1" dirty="0"/>
              <a:t>bowtie model </a:t>
            </a:r>
          </a:p>
          <a:p>
            <a:r>
              <a:rPr lang="en-US" b="1" dirty="0"/>
              <a:t>Tendrils Out</a:t>
            </a:r>
            <a:r>
              <a:rPr lang="en-US" dirty="0"/>
              <a:t> are links to pages with no out-links, called </a:t>
            </a:r>
            <a:r>
              <a:rPr lang="en-US" b="1" dirty="0"/>
              <a:t>dead ends</a:t>
            </a:r>
            <a:endParaRPr lang="en-US" dirty="0"/>
          </a:p>
          <a:p>
            <a:r>
              <a:rPr lang="en-US" b="1" dirty="0"/>
              <a:t>Tendrils In </a:t>
            </a:r>
            <a:r>
              <a:rPr lang="en-US" dirty="0"/>
              <a:t>are in-links to the Out Components from relatively isolated pages</a:t>
            </a:r>
          </a:p>
          <a:p>
            <a:r>
              <a:rPr lang="en-US" b="1" dirty="0"/>
              <a:t>Tubes</a:t>
            </a:r>
            <a:r>
              <a:rPr lang="en-US" dirty="0"/>
              <a:t> connect directly from the In Component to the Out Component</a:t>
            </a:r>
          </a:p>
          <a:p>
            <a:r>
              <a:rPr lang="en-US" b="1" dirty="0"/>
              <a:t>Disconnected Components </a:t>
            </a:r>
            <a:r>
              <a:rPr lang="en-US" dirty="0"/>
              <a:t>are groups of isolated pages which do not connect to the rest of the web – typically private networks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5178F4-1495-40F8-844E-EDA5A0E14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587" y="1031427"/>
            <a:ext cx="5248964" cy="5270096"/>
          </a:xfrm>
          <a:prstGeom prst="rect">
            <a:avLst/>
          </a:prstGeom>
        </p:spPr>
      </p:pic>
      <p:sp>
        <p:nvSpPr>
          <p:cNvPr id="6" name="Footer Placeholder 18">
            <a:extLst>
              <a:ext uri="{FF2B5EF4-FFF2-40B4-BE49-F238E27FC236}">
                <a16:creationId xmlns:a16="http://schemas.microsoft.com/office/drawing/2014/main" id="{A245E470-3A42-4B5A-B1A4-12C5BCB24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6505" y="6546723"/>
            <a:ext cx="7233915" cy="274320"/>
          </a:xfrm>
        </p:spPr>
        <p:txBody>
          <a:bodyPr/>
          <a:lstStyle/>
          <a:p>
            <a:r>
              <a:rPr lang="en-US" dirty="0"/>
              <a:t>Credit: J. </a:t>
            </a:r>
            <a:r>
              <a:rPr lang="en-US" dirty="0" err="1"/>
              <a:t>Leskovec</a:t>
            </a:r>
            <a:r>
              <a:rPr lang="en-US" dirty="0"/>
              <a:t>, A. Rajaraman, J. Ullman: Mining of Massive Datasets, http://www.mmds.org</a:t>
            </a:r>
          </a:p>
        </p:txBody>
      </p:sp>
    </p:spTree>
    <p:extLst>
      <p:ext uri="{BB962C8B-B14F-4D97-AF65-F5344CB8AC3E}">
        <p14:creationId xmlns:p14="http://schemas.microsoft.com/office/powerpoint/2010/main" val="162475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BA8BF-42BD-76B2-7C31-9A8DDF98D9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5CAF4-76CC-D732-44F7-A7AF3E721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Learning the Structure of the Web</a:t>
            </a:r>
          </a:p>
        </p:txBody>
      </p:sp>
    </p:spTree>
    <p:extLst>
      <p:ext uri="{BB962C8B-B14F-4D97-AF65-F5344CB8AC3E}">
        <p14:creationId xmlns:p14="http://schemas.microsoft.com/office/powerpoint/2010/main" val="1021269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learn the structure of the web? </a:t>
            </a:r>
          </a:p>
          <a:p>
            <a:r>
              <a:rPr lang="en-US" dirty="0"/>
              <a:t>The importance of a web page for a search can be measured by its </a:t>
            </a:r>
            <a:r>
              <a:rPr lang="en-US" b="1" dirty="0"/>
              <a:t>centrality</a:t>
            </a:r>
          </a:p>
          <a:p>
            <a:r>
              <a:rPr lang="en-US" dirty="0"/>
              <a:t>Centrality is a measure of how important a graph node is with respect to the other nodes</a:t>
            </a:r>
          </a:p>
          <a:p>
            <a:pPr lvl="1"/>
            <a:r>
              <a:rPr lang="en-US" dirty="0"/>
              <a:t>Web pages</a:t>
            </a:r>
          </a:p>
          <a:p>
            <a:pPr lvl="1"/>
            <a:r>
              <a:rPr lang="en-US" dirty="0"/>
              <a:t>Social networks  </a:t>
            </a:r>
          </a:p>
          <a:p>
            <a:r>
              <a:rPr lang="en-US" dirty="0"/>
              <a:t>We assume the more central a web page is the more important it is as a search result</a:t>
            </a:r>
          </a:p>
          <a:p>
            <a:r>
              <a:rPr lang="en-US" dirty="0"/>
              <a:t>Centrality in networks is an old idea </a:t>
            </a:r>
          </a:p>
          <a:p>
            <a:pPr lvl="1"/>
            <a:r>
              <a:rPr lang="en-US" dirty="0"/>
              <a:t>Developed by </a:t>
            </a:r>
            <a:r>
              <a:rPr lang="en-US" dirty="0">
                <a:hlinkClick r:id="rId2"/>
              </a:rPr>
              <a:t>Kratz, 1953</a:t>
            </a:r>
            <a:r>
              <a:rPr lang="en-US" dirty="0"/>
              <a:t>, for </a:t>
            </a:r>
            <a:r>
              <a:rPr lang="en-US" dirty="0" err="1"/>
              <a:t>scocialogical</a:t>
            </a:r>
            <a:r>
              <a:rPr lang="en-US" dirty="0"/>
              <a:t> analysis of networks of people  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</a:p>
        </p:txBody>
      </p:sp>
    </p:spTree>
    <p:extLst>
      <p:ext uri="{BB962C8B-B14F-4D97-AF65-F5344CB8AC3E}">
        <p14:creationId xmlns:p14="http://schemas.microsoft.com/office/powerpoint/2010/main" val="3734897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Katz centrality </a:t>
                </a:r>
                <a:r>
                  <a:rPr lang="en-US" dirty="0"/>
                  <a:t>is a basic measure   </a:t>
                </a:r>
              </a:p>
              <a:p>
                <a:r>
                  <a:rPr lang="en-US" dirty="0"/>
                  <a:t>Katz proposed a measure of centrality of social networks   </a:t>
                </a:r>
              </a:p>
              <a:p>
                <a:r>
                  <a:rPr lang="en-US" sz="2800" dirty="0"/>
                  <a:t>Katz centrality computed from association matrix   </a:t>
                </a:r>
              </a:p>
              <a:p>
                <a:r>
                  <a:rPr lang="en-US" dirty="0"/>
                  <a:t>Katz centrality is the in degree of the page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sz="2800" dirty="0"/>
                  <a:t>The higher the in degree the greater the centrality the </a:t>
                </a:r>
                <a:r>
                  <a:rPr lang="en-US" dirty="0"/>
                  <a:t>page   </a:t>
                </a:r>
              </a:p>
              <a:p>
                <a:r>
                  <a:rPr lang="en-US" sz="2800" dirty="0"/>
                  <a:t>But, Katz centrality over weights pages with high out degree</a:t>
                </a:r>
              </a:p>
              <a:p>
                <a:pPr lvl="1"/>
                <a:r>
                  <a:rPr lang="en-US" dirty="0"/>
                  <a:t>A page linking to many other pages should distribute its influence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Measures of Centrality </a:t>
            </a:r>
          </a:p>
        </p:txBody>
      </p:sp>
    </p:spTree>
    <p:extLst>
      <p:ext uri="{BB962C8B-B14F-4D97-AF65-F5344CB8AC3E}">
        <p14:creationId xmlns:p14="http://schemas.microsoft.com/office/powerpoint/2010/main" val="348548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3704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learn the structure of the web? </a:t>
            </a:r>
          </a:p>
          <a:p>
            <a:r>
              <a:rPr lang="en-US" dirty="0"/>
              <a:t>Idea: </a:t>
            </a:r>
            <a:r>
              <a:rPr lang="en-US" b="1" dirty="0"/>
              <a:t>randomly surf </a:t>
            </a:r>
            <a:r>
              <a:rPr lang="en-US" dirty="0"/>
              <a:t>the web to discover links between pages</a:t>
            </a:r>
          </a:p>
          <a:p>
            <a:pPr lvl="1"/>
            <a:r>
              <a:rPr lang="en-US" dirty="0"/>
              <a:t>The surfer </a:t>
            </a:r>
            <a:r>
              <a:rPr lang="en-US" b="1" dirty="0"/>
              <a:t>starts at a random page </a:t>
            </a:r>
          </a:p>
          <a:p>
            <a:pPr lvl="1"/>
            <a:r>
              <a:rPr lang="en-US" dirty="0"/>
              <a:t>Follows </a:t>
            </a:r>
            <a:r>
              <a:rPr lang="en-US" b="1" dirty="0"/>
              <a:t>randomly chosen link </a:t>
            </a:r>
            <a:r>
              <a:rPr lang="en-US" dirty="0"/>
              <a:t>out of page</a:t>
            </a:r>
          </a:p>
          <a:p>
            <a:pPr lvl="1"/>
            <a:r>
              <a:rPr lang="en-US" dirty="0"/>
              <a:t>Continues to follow random links from page to page  </a:t>
            </a:r>
          </a:p>
          <a:p>
            <a:r>
              <a:rPr lang="en-US" dirty="0"/>
              <a:t>The </a:t>
            </a:r>
            <a:r>
              <a:rPr lang="en-US" b="1" dirty="0"/>
              <a:t>probabilities of transitions</a:t>
            </a:r>
            <a:r>
              <a:rPr lang="en-US" dirty="0"/>
              <a:t> into a page ranks the page’s </a:t>
            </a:r>
            <a:r>
              <a:rPr lang="en-US" b="1" dirty="0"/>
              <a:t>importance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Assume high probability of landing on pages with many in-links</a:t>
            </a:r>
          </a:p>
          <a:p>
            <a:pPr lvl="1"/>
            <a:r>
              <a:rPr lang="en-US" dirty="0"/>
              <a:t>This is the basis of the </a:t>
            </a:r>
            <a:r>
              <a:rPr lang="en-US" b="1" dirty="0"/>
              <a:t>PageRank algorithm</a:t>
            </a:r>
            <a:r>
              <a:rPr lang="en-US" dirty="0"/>
              <a:t>   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Is a steady state Markov processes! </a:t>
            </a:r>
          </a:p>
          <a:p>
            <a:r>
              <a:rPr lang="en-US" dirty="0"/>
              <a:t>PageRank is an </a:t>
            </a:r>
            <a:r>
              <a:rPr lang="en-US" b="1" dirty="0"/>
              <a:t>unsupervised learning </a:t>
            </a:r>
            <a:r>
              <a:rPr lang="en-US" dirty="0"/>
              <a:t>algorithm </a:t>
            </a:r>
          </a:p>
          <a:p>
            <a:pPr lvl="1"/>
            <a:r>
              <a:rPr lang="en-US" dirty="0"/>
              <a:t>Learns page importance without marked cases – no ground truth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Web? </a:t>
            </a:r>
          </a:p>
        </p:txBody>
      </p:sp>
    </p:spTree>
    <p:extLst>
      <p:ext uri="{BB962C8B-B14F-4D97-AF65-F5344CB8AC3E}">
        <p14:creationId xmlns:p14="http://schemas.microsoft.com/office/powerpoint/2010/main" val="341332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90783BE2-5C94-4C97-AC46-AE6E21883CC9}"/>
              </a:ext>
            </a:extLst>
          </p:cNvPr>
          <p:cNvSpPr txBox="1">
            <a:spLocks/>
          </p:cNvSpPr>
          <p:nvPr/>
        </p:nvSpPr>
        <p:spPr>
          <a:xfrm>
            <a:off x="281746" y="1091615"/>
            <a:ext cx="6161888" cy="550410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Consider a small scale example</a:t>
            </a:r>
          </a:p>
          <a:p>
            <a:r>
              <a:rPr lang="en-US" dirty="0"/>
              <a:t>Pages are nodes of a </a:t>
            </a:r>
            <a:r>
              <a:rPr lang="en-US" b="1" dirty="0"/>
              <a:t>directed graph</a:t>
            </a:r>
          </a:p>
          <a:p>
            <a:r>
              <a:rPr lang="en-US" dirty="0"/>
              <a:t>The </a:t>
            </a:r>
            <a:r>
              <a:rPr lang="en-US" b="1" dirty="0"/>
              <a:t>directed edges </a:t>
            </a:r>
            <a:r>
              <a:rPr lang="en-US" dirty="0"/>
              <a:t>represent hyperlinks from one page to another</a:t>
            </a:r>
            <a:endParaRPr lang="en-US" b="1" dirty="0"/>
          </a:p>
          <a:p>
            <a:r>
              <a:rPr lang="en-US" dirty="0"/>
              <a:t>The graph is </a:t>
            </a:r>
            <a:r>
              <a:rPr lang="en-US" b="1" dirty="0"/>
              <a:t>complete</a:t>
            </a:r>
            <a:r>
              <a:rPr lang="en-US" dirty="0"/>
              <a:t> - each page can be accessed by one or more steps from any other page</a:t>
            </a:r>
          </a:p>
          <a:p>
            <a:pPr lvl="1"/>
            <a:r>
              <a:rPr lang="en-US" dirty="0"/>
              <a:t>No </a:t>
            </a:r>
            <a:r>
              <a:rPr lang="en-US" b="1" dirty="0"/>
              <a:t>self loops</a:t>
            </a:r>
          </a:p>
          <a:p>
            <a:pPr lvl="1"/>
            <a:r>
              <a:rPr lang="en-US" dirty="0"/>
              <a:t>No </a:t>
            </a:r>
            <a:r>
              <a:rPr lang="en-US" b="1" dirty="0"/>
              <a:t>terminal nodes </a:t>
            </a:r>
            <a:r>
              <a:rPr lang="en-US" dirty="0"/>
              <a:t>– </a:t>
            </a:r>
            <a:r>
              <a:rPr lang="en-US" b="1" dirty="0"/>
              <a:t>dead ends</a:t>
            </a:r>
          </a:p>
          <a:p>
            <a:r>
              <a:rPr lang="en-US" dirty="0"/>
              <a:t>Transitions from one page to another on this graph represent a </a:t>
            </a:r>
            <a:r>
              <a:rPr lang="en-US" b="1" dirty="0"/>
              <a:t>Markov process</a:t>
            </a:r>
          </a:p>
        </p:txBody>
      </p:sp>
    </p:spTree>
    <p:extLst>
      <p:ext uri="{BB962C8B-B14F-4D97-AF65-F5344CB8AC3E}">
        <p14:creationId xmlns:p14="http://schemas.microsoft.com/office/powerpoint/2010/main" val="200013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6" grpId="0" animBg="1"/>
      <p:bldP spid="33" grpId="0" animBg="1"/>
      <p:bldP spid="34" grpId="0" animBg="1"/>
      <p:bldP spid="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 possible approaches to web search</a:t>
            </a:r>
          </a:p>
          <a:p>
            <a:r>
              <a:rPr lang="en-US" dirty="0"/>
              <a:t>Search for </a:t>
            </a:r>
            <a:r>
              <a:rPr lang="en-US" b="1" dirty="0"/>
              <a:t>semantic match </a:t>
            </a:r>
            <a:r>
              <a:rPr lang="en-US" dirty="0"/>
              <a:t>to query</a:t>
            </a:r>
          </a:p>
          <a:p>
            <a:pPr lvl="1"/>
            <a:r>
              <a:rPr lang="en-US" dirty="0"/>
              <a:t>Attractive in principle  </a:t>
            </a:r>
          </a:p>
          <a:p>
            <a:pPr lvl="1"/>
            <a:r>
              <a:rPr lang="en-US" dirty="0"/>
              <a:t>Hard to implement on web at scale, ambiguous queries, inconsistent tags</a:t>
            </a:r>
          </a:p>
          <a:p>
            <a:pPr lvl="1"/>
            <a:r>
              <a:rPr lang="en-US" dirty="0"/>
              <a:t>Unclear how much semantic methods used by major search engines</a:t>
            </a:r>
          </a:p>
          <a:p>
            <a:pPr lvl="1"/>
            <a:r>
              <a:rPr lang="en-US" dirty="0"/>
              <a:t>We will not discuss semantic search further here  </a:t>
            </a:r>
          </a:p>
          <a:p>
            <a:r>
              <a:rPr lang="en-US" b="1" dirty="0"/>
              <a:t>Semantic search </a:t>
            </a:r>
            <a:r>
              <a:rPr lang="en-US" dirty="0"/>
              <a:t>on the </a:t>
            </a:r>
            <a:r>
              <a:rPr lang="en-US" b="1" dirty="0"/>
              <a:t>semantic web</a:t>
            </a:r>
          </a:p>
          <a:p>
            <a:r>
              <a:rPr lang="en-US" dirty="0"/>
              <a:t>For a recent review paper on the state of the semantic web see  </a:t>
            </a:r>
            <a:r>
              <a:rPr lang="en-US" dirty="0">
                <a:hlinkClick r:id="rId2"/>
              </a:rPr>
              <a:t>Review of the Semantic Web Field, Pascal </a:t>
            </a:r>
            <a:r>
              <a:rPr lang="en-US" dirty="0" err="1">
                <a:hlinkClick r:id="rId2"/>
              </a:rPr>
              <a:t>Hitzler</a:t>
            </a:r>
            <a:r>
              <a:rPr lang="en-US" dirty="0">
                <a:hlinkClick r:id="rId2"/>
              </a:rPr>
              <a:t>, Communications of the ACM, February 2021</a:t>
            </a:r>
            <a:r>
              <a:rPr lang="en-US" dirty="0"/>
              <a:t>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64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6" y="1091615"/>
                <a:ext cx="6161888" cy="5504107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Consider a small scale example</a:t>
                </a:r>
              </a:p>
              <a:p>
                <a:r>
                  <a:rPr lang="en-US" dirty="0"/>
                  <a:t>Pages are nodes of a </a:t>
                </a:r>
                <a:r>
                  <a:rPr lang="en-US" b="1" dirty="0"/>
                  <a:t>directed graph</a:t>
                </a:r>
              </a:p>
              <a:p>
                <a:r>
                  <a:rPr lang="en-US" dirty="0"/>
                  <a:t>The </a:t>
                </a:r>
                <a:r>
                  <a:rPr lang="en-US" b="1" dirty="0"/>
                  <a:t>directed edges </a:t>
                </a:r>
                <a:r>
                  <a:rPr lang="en-US" dirty="0"/>
                  <a:t>are represented by an </a:t>
                </a:r>
                <a:r>
                  <a:rPr lang="en-US" b="1" dirty="0"/>
                  <a:t>adjacency matrix</a:t>
                </a:r>
              </a:p>
              <a:p>
                <a:pPr marL="0" indent="0">
                  <a:buNone/>
                </a:pPr>
                <a:endParaRPr lang="en-US" sz="1100" b="1" dirty="0"/>
              </a:p>
              <a:p>
                <a:pPr marL="0" indent="0">
                  <a:buNone/>
                </a:pPr>
                <a:r>
                  <a:rPr lang="en-US" dirty="0"/>
                  <a:t>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A 1 in a column represents an out-link from a page</a:t>
                </a:r>
              </a:p>
              <a:p>
                <a:r>
                  <a:rPr lang="en-US" dirty="0"/>
                  <a:t>A 1 in a row represents an in-link to a page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6" y="1091615"/>
                <a:ext cx="6161888" cy="5504107"/>
              </a:xfrm>
              <a:prstGeom prst="rect">
                <a:avLst/>
              </a:prstGeom>
              <a:blipFill>
                <a:blip r:embed="rId2"/>
                <a:stretch>
                  <a:fillRect l="-1978" t="-2436" r="-692" b="-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799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091615"/>
                <a:ext cx="9146391" cy="5504107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The </a:t>
                </a:r>
                <a:r>
                  <a:rPr lang="en-US" b="1" dirty="0"/>
                  <a:t>directed edges </a:t>
                </a:r>
                <a:r>
                  <a:rPr lang="en-US" dirty="0"/>
                  <a:t>are represented by an </a:t>
                </a:r>
                <a:r>
                  <a:rPr lang="en-US" b="1" dirty="0"/>
                  <a:t>adjacency matrix</a:t>
                </a:r>
              </a:p>
              <a:p>
                <a:pPr marL="0" indent="0">
                  <a:buNone/>
                </a:pPr>
                <a:endParaRPr lang="en-US" sz="1100" b="1" dirty="0"/>
              </a:p>
              <a:p>
                <a:pPr marL="0" indent="0">
                  <a:buNone/>
                </a:pPr>
                <a:r>
                  <a:rPr lang="en-US" dirty="0"/>
                  <a:t> 				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 sum along columns is the number of out-links from each page – </a:t>
                </a:r>
                <a:r>
                  <a:rPr lang="en-US" b="1" dirty="0"/>
                  <a:t>out degree</a:t>
                </a:r>
              </a:p>
              <a:p>
                <a:r>
                  <a:rPr lang="en-US" dirty="0"/>
                  <a:t>The sum along rows is the number of in-links to a page – </a:t>
                </a:r>
                <a:r>
                  <a:rPr lang="en-US" b="1" dirty="0"/>
                  <a:t>in degree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091615"/>
                <a:ext cx="9146391" cy="5504107"/>
              </a:xfrm>
              <a:prstGeom prst="rect">
                <a:avLst/>
              </a:prstGeom>
              <a:blipFill>
                <a:blip r:embed="rId2"/>
                <a:stretch>
                  <a:fillRect l="-1332" t="-2436" b="-2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A86F80-00DA-4AF9-8F91-5E6D420EBF8E}"/>
                  </a:ext>
                </a:extLst>
              </p:cNvPr>
              <p:cNvSpPr txBox="1"/>
              <p:nvPr/>
            </p:nvSpPr>
            <p:spPr>
              <a:xfrm>
                <a:off x="7496262" y="2986848"/>
                <a:ext cx="4530671" cy="2137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𝑟𝑜𝑤𝑠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𝑑𝑒𝑔𝑟𝑒𝑒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A86F80-00DA-4AF9-8F91-5E6D420EB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262" y="2986848"/>
                <a:ext cx="4530671" cy="21379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6422360-B363-404D-B914-CA9D8D5AF81A}"/>
                  </a:ext>
                </a:extLst>
              </p:cNvPr>
              <p:cNvSpPr txBox="1"/>
              <p:nvPr/>
            </p:nvSpPr>
            <p:spPr>
              <a:xfrm>
                <a:off x="58990" y="3573862"/>
                <a:ext cx="7570923" cy="1137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𝑐𝑜𝑙𝑢𝑚𝑛𝑠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𝑑𝑒𝑔𝑟𝑒𝑒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6422360-B363-404D-B914-CA9D8D5AF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0" y="3573862"/>
                <a:ext cx="7570923" cy="11378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96046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1856DD-93DF-85D2-DF82-315AEA480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AF674-1CE2-6467-C4B8-250691E21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Simple PageRank Algorithm</a:t>
            </a:r>
          </a:p>
        </p:txBody>
      </p:sp>
    </p:spTree>
    <p:extLst>
      <p:ext uri="{BB962C8B-B14F-4D97-AF65-F5344CB8AC3E}">
        <p14:creationId xmlns:p14="http://schemas.microsoft.com/office/powerpoint/2010/main" val="22773239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Compute the </a:t>
            </a:r>
            <a:r>
              <a:rPr lang="en-US" b="1" dirty="0"/>
              <a:t>PageRank</a:t>
            </a:r>
            <a:r>
              <a:rPr lang="en-US" dirty="0"/>
              <a:t> of the complete graph of 5 web pages  </a:t>
            </a:r>
          </a:p>
          <a:p>
            <a:r>
              <a:rPr lang="en-US" b="1" dirty="0"/>
              <a:t>C</a:t>
            </a:r>
            <a:r>
              <a:rPr lang="en-US" sz="2800" b="1" dirty="0"/>
              <a:t>omplete graph </a:t>
            </a:r>
            <a:r>
              <a:rPr lang="en-US" sz="2800" dirty="0"/>
              <a:t>defines a </a:t>
            </a:r>
            <a:r>
              <a:rPr lang="en-US" sz="2800" b="1" dirty="0"/>
              <a:t>stochastic Markov process  </a:t>
            </a:r>
          </a:p>
          <a:p>
            <a:r>
              <a:rPr lang="en-US" dirty="0"/>
              <a:t>PageRank normalizes influence of out degree of page</a:t>
            </a:r>
          </a:p>
          <a:p>
            <a:pPr lvl="1"/>
            <a:r>
              <a:rPr lang="en-US" dirty="0"/>
              <a:t>Inverse out degree weight of page reduces influence of pages with large out degree </a:t>
            </a:r>
          </a:p>
          <a:p>
            <a:pPr lvl="1"/>
            <a:r>
              <a:rPr lang="en-US" dirty="0"/>
              <a:t>Distributes influence equally between pages linked</a:t>
            </a:r>
          </a:p>
          <a:p>
            <a:r>
              <a:rPr lang="en-US" dirty="0"/>
              <a:t>At convergence the probabilities of being on a page is its </a:t>
            </a:r>
            <a:r>
              <a:rPr lang="en-US" b="1" dirty="0"/>
              <a:t>PageRank</a:t>
            </a:r>
            <a:r>
              <a:rPr lang="en-US" sz="2800" b="1" dirty="0"/>
              <a:t> </a:t>
            </a:r>
          </a:p>
          <a:p>
            <a:r>
              <a:rPr lang="en-US" dirty="0"/>
              <a:t>Compute PageRank probabilities with a </a:t>
            </a:r>
            <a:r>
              <a:rPr lang="en-US" b="1" dirty="0"/>
              <a:t>Markov chain </a:t>
            </a:r>
            <a:r>
              <a:rPr lang="en-US" dirty="0"/>
              <a:t> </a:t>
            </a:r>
          </a:p>
          <a:p>
            <a:r>
              <a:rPr lang="en-US" dirty="0"/>
              <a:t>K</a:t>
            </a:r>
            <a:r>
              <a:rPr lang="en-US" sz="2800" dirty="0"/>
              <a:t>nown as the </a:t>
            </a:r>
            <a:r>
              <a:rPr lang="en-US" sz="2800" b="1" dirty="0"/>
              <a:t>iterative PageRank algorithm</a:t>
            </a:r>
          </a:p>
          <a:p>
            <a:pPr lvl="1"/>
            <a:r>
              <a:rPr lang="en-US" dirty="0"/>
              <a:t>An efficient algorithm to find a </a:t>
            </a:r>
            <a:r>
              <a:rPr lang="en-US" b="1" dirty="0"/>
              <a:t>first eigenvector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2220327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Start by normalizing the adjacency matrix, by the out degree  </a:t>
                </a:r>
              </a:p>
              <a:p>
                <a:r>
                  <a:rPr lang="en-US" sz="2800" dirty="0"/>
                  <a:t>Matrix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800" dirty="0"/>
                  <a:t> has the column sums (out degree) along the diagonal   </a:t>
                </a:r>
              </a:p>
              <a:p>
                <a:r>
                  <a:rPr lang="en-US" dirty="0"/>
                  <a:t>Weights are the inverse,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  <a:blipFill>
                <a:blip r:embed="rId2"/>
                <a:stretch>
                  <a:fillRect l="-1128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89811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AC23FD-4D21-1A74-DE60-69C29E8C9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2DB7A1-C4A6-7B02-0834-1A08E50CBB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Start by normalizing the adjacency matrix, by the out degree  </a:t>
                </a:r>
              </a:p>
              <a:p>
                <a:r>
                  <a:rPr lang="en-US" sz="2800" dirty="0"/>
                  <a:t>Matrix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800" dirty="0"/>
                  <a:t> has the column sums (out degree) along the diagonal   </a:t>
                </a:r>
              </a:p>
              <a:p>
                <a:r>
                  <a:rPr lang="en-US" dirty="0"/>
                  <a:t>Weights are the inverse,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2DB7A1-C4A6-7B02-0834-1A08E50CBB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  <a:blipFill>
                <a:blip r:embed="rId2"/>
                <a:stretch>
                  <a:fillRect l="-1128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F49F0A06-B235-8706-8991-9158432D5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39522174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FA3565-E4FA-6C23-9F24-1A8079074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88A13C-CE5E-4FBD-6BB3-7355AECC95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Start by normalizing the adjacency matrix, by the out degree  </a:t>
                </a:r>
              </a:p>
              <a:p>
                <a:r>
                  <a:rPr lang="en-US" dirty="0"/>
                  <a:t>Normalizing by out degree distributes the importance of the page equally between linked pages </a:t>
                </a:r>
              </a:p>
              <a:p>
                <a:r>
                  <a:rPr lang="en-US" dirty="0"/>
                  <a:t>The values are the transition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88A13C-CE5E-4FBD-6BB3-7355AECC95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  <a:blipFill>
                <a:blip r:embed="rId2"/>
                <a:stretch>
                  <a:fillRect l="-1128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920EE14E-2982-6725-B3FA-0A3B8CA33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303504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Start with </a:t>
                </a:r>
                <a:r>
                  <a:rPr lang="en-US" dirty="0"/>
                  <a:t>the transition matrix,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: </a:t>
                </a:r>
                <a:endParaRPr lang="en-US" sz="2800" dirty="0"/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Columns</a:t>
                </a:r>
                <a:r>
                  <a:rPr lang="en-US" sz="2800" dirty="0"/>
                  <a:t> are the probabilities of transition to another page </a:t>
                </a:r>
              </a:p>
              <a:p>
                <a:r>
                  <a:rPr lang="en-US" sz="2800" b="1" dirty="0"/>
                  <a:t>Axioms of probability </a:t>
                </a:r>
                <a:r>
                  <a:rPr lang="en-US" sz="2800" dirty="0"/>
                  <a:t>apply: </a:t>
                </a:r>
              </a:p>
              <a:p>
                <a:pPr lvl="1"/>
                <a:r>
                  <a:rPr lang="en-US" dirty="0"/>
                  <a:t>The probabilities for a page transition are,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sum of each column = 1, the total probability of making a transition to some state</a:t>
                </a:r>
              </a:p>
              <a:p>
                <a:pPr lvl="1"/>
                <a:r>
                  <a:rPr lang="en-US" dirty="0"/>
                  <a:t> The probabilities of transition are independent</a:t>
                </a:r>
                <a:endParaRPr lang="en-US" sz="28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  <a:blipFill>
                <a:blip r:embed="rId2"/>
                <a:stretch>
                  <a:fillRect l="-1128" t="-1778" b="-1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1856676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52521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Start with uniform page probabilities 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1/5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1/5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1/5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1/5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Uniform probabilities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sz="2800" b="1" dirty="0"/>
                  <a:t> random surfer model </a:t>
                </a:r>
                <a:endParaRPr lang="en-US" sz="2800" dirty="0"/>
              </a:p>
              <a:p>
                <a:pPr lvl="1"/>
                <a:r>
                  <a:rPr lang="en-US" dirty="0"/>
                  <a:t>Random surfers sample the hyperlinks from a page to other pages </a:t>
                </a:r>
              </a:p>
              <a:p>
                <a:r>
                  <a:rPr lang="en-US" sz="2800" dirty="0"/>
                  <a:t>The sum of the page probabilities = 1, axiomaticall</a:t>
                </a:r>
                <a:r>
                  <a:rPr lang="en-US" dirty="0"/>
                  <a:t>y </a:t>
                </a:r>
              </a:p>
              <a:p>
                <a:r>
                  <a:rPr lang="en-US" sz="2800" dirty="0"/>
                  <a:t>Could also scale </a:t>
                </a:r>
                <a:r>
                  <a:rPr lang="en-US" dirty="0"/>
                  <a:t>by in </a:t>
                </a:r>
                <a:r>
                  <a:rPr lang="en-US" sz="2800" dirty="0"/>
                  <a:t>degree as starting probabilities, e.g. Kratz centrality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525219"/>
              </a:xfrm>
              <a:blipFill>
                <a:blip r:embed="rId2"/>
                <a:stretch>
                  <a:fillRect l="-1217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263606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Compute the </a:t>
                </a:r>
                <a:r>
                  <a:rPr lang="en-US" sz="2800" b="1" dirty="0"/>
                  <a:t>first transition </a:t>
                </a:r>
                <a:r>
                  <a:rPr lang="en-US" dirty="0"/>
                  <a:t>of the Markov chain </a:t>
                </a:r>
                <a:r>
                  <a:rPr lang="en-US" sz="2800" dirty="0"/>
                  <a:t>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0.1667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0.4333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0.2667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sz="2800" dirty="0"/>
                  <a:t>An initial estimate of the PageRank</a:t>
                </a:r>
              </a:p>
              <a:p>
                <a:pPr lvl="1"/>
                <a:r>
                  <a:rPr lang="en-US" dirty="0"/>
                  <a:t>Page 4 is the most important  </a:t>
                </a:r>
              </a:p>
              <a:p>
                <a:pPr marL="0" indent="0">
                  <a:buNone/>
                </a:pPr>
                <a:endParaRPr lang="en-US" sz="28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366650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 possible approaches to web search</a:t>
            </a:r>
          </a:p>
          <a:p>
            <a:r>
              <a:rPr lang="en-US" b="1" dirty="0"/>
              <a:t>Topic sensitive search </a:t>
            </a:r>
          </a:p>
          <a:p>
            <a:pPr lvl="1"/>
            <a:r>
              <a:rPr lang="en-US" dirty="0"/>
              <a:t>Goal is to restrict search to pages with topics relevant to the user’s query</a:t>
            </a:r>
          </a:p>
          <a:p>
            <a:pPr lvl="1"/>
            <a:r>
              <a:rPr lang="en-US" dirty="0"/>
              <a:t>Only want to search documents related to the intended topic</a:t>
            </a:r>
          </a:p>
          <a:p>
            <a:pPr lvl="1"/>
            <a:r>
              <a:rPr lang="en-US" dirty="0"/>
              <a:t>Used in document retrieval </a:t>
            </a:r>
          </a:p>
          <a:p>
            <a:r>
              <a:rPr lang="en-US" dirty="0"/>
              <a:t>Topic sensitive search is being revolutionized by LLMs</a:t>
            </a:r>
          </a:p>
          <a:p>
            <a:pPr lvl="1"/>
            <a:r>
              <a:rPr lang="en-US" dirty="0"/>
              <a:t>Create summary based on relevant pages   </a:t>
            </a:r>
          </a:p>
          <a:p>
            <a:pPr lvl="1"/>
            <a:r>
              <a:rPr lang="en-US" dirty="0"/>
              <a:t>Or, use computed topic weights to find relevant pages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71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986298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Compute the </a:t>
                </a:r>
                <a:r>
                  <a:rPr lang="en-US" sz="2800" b="1" dirty="0"/>
                  <a:t>second transition</a:t>
                </a:r>
                <a:r>
                  <a:rPr lang="en-US" sz="2800" dirty="0"/>
                  <a:t> </a:t>
                </a:r>
                <a:r>
                  <a:rPr lang="en-US" dirty="0"/>
                  <a:t>of the Markov chain </a:t>
                </a:r>
                <a:r>
                  <a:rPr lang="en-US" sz="2800" dirty="0"/>
                  <a:t>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= 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0.1667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0.4333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0.2667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0.2389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0.0556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0.0556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0.3778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0.2722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sz="2800" dirty="0"/>
                  <a:t>Notice the changes in the PageRank</a:t>
                </a:r>
              </a:p>
              <a:p>
                <a:pPr lvl="1"/>
                <a:r>
                  <a:rPr lang="en-US" dirty="0"/>
                  <a:t>Page 4 is still the most important  </a:t>
                </a:r>
              </a:p>
              <a:p>
                <a:pPr marL="0" indent="0">
                  <a:buNone/>
                </a:pPr>
                <a:endParaRPr lang="en-US" sz="28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986298" cy="5066251"/>
              </a:xfrm>
              <a:blipFill>
                <a:blip r:embed="rId2"/>
                <a:stretch>
                  <a:fillRect l="-1165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381537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986298" cy="538414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Compute probabilities after </a:t>
                </a:r>
                <a:r>
                  <a:rPr lang="en-US" sz="2800" b="1" dirty="0"/>
                  <a:t>100 transitions </a:t>
                </a:r>
                <a:r>
                  <a:rPr lang="en-US" sz="2800" dirty="0"/>
                  <a:t>of the</a:t>
                </a:r>
                <a:r>
                  <a:rPr lang="en-US" dirty="0"/>
                  <a:t> Markov chain </a:t>
                </a:r>
                <a:r>
                  <a:rPr lang="en-US" sz="2800" dirty="0"/>
                  <a:t>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0.2169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0.0723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0.0723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0.3855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0.2530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sz="2800" dirty="0"/>
                  <a:t>Notice the changes in the PageRank</a:t>
                </a:r>
              </a:p>
              <a:p>
                <a:pPr lvl="1"/>
                <a:r>
                  <a:rPr lang="en-US" dirty="0"/>
                  <a:t>Difference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dirty="0"/>
                  <a:t> small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fast convergence of the algorithm </a:t>
                </a:r>
              </a:p>
              <a:p>
                <a:r>
                  <a:rPr lang="en-US" dirty="0"/>
                  <a:t>Result: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𝑃𝑎𝑔𝑒𝑅𝑎𝑛𝑘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28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986298" cy="5384141"/>
              </a:xfrm>
              <a:blipFill>
                <a:blip r:embed="rId2"/>
                <a:stretch>
                  <a:fillRect l="-1165" t="-1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318352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2F16A2-611B-F284-A685-48A7331AB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7100A-73C8-FE3D-8E2F-EBC842745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Damped PageRank</a:t>
            </a:r>
          </a:p>
        </p:txBody>
      </p:sp>
    </p:spTree>
    <p:extLst>
      <p:ext uri="{BB962C8B-B14F-4D97-AF65-F5344CB8AC3E}">
        <p14:creationId xmlns:p14="http://schemas.microsoft.com/office/powerpoint/2010/main" val="37429074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EC61E3-28AE-AFFE-7D83-FBD21BA1EF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E8767A-C505-B36E-18A6-F3F8C0AFB7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PageRank can use importance weights</a:t>
                </a:r>
              </a:p>
              <a:p>
                <a:r>
                  <a:rPr lang="en-US" sz="2800" dirty="0"/>
                  <a:t>Simple PageRank normalizes adjacency matrix, by inverse out degree 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Idea, weight by topic similarity  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 similarity weight vector normalized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=1.0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weighted PageRank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E8767A-C505-B36E-18A6-F3F8C0AFB7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  <a:blipFill>
                <a:blip r:embed="rId2"/>
                <a:stretch>
                  <a:fillRect l="-1128" t="-1778" b="-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640F1616-21C3-2528-4F54-6254211E1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Weights for PageRank</a:t>
            </a:r>
          </a:p>
        </p:txBody>
      </p:sp>
    </p:spTree>
    <p:extLst>
      <p:ext uri="{BB962C8B-B14F-4D97-AF65-F5344CB8AC3E}">
        <p14:creationId xmlns:p14="http://schemas.microsoft.com/office/powerpoint/2010/main" val="355144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PageRank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108213"/>
                <a:ext cx="6355815" cy="571059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Consider the effect of  adding a dead-end page</a:t>
                </a:r>
              </a:p>
              <a:p>
                <a:r>
                  <a:rPr lang="en-US" b="1" dirty="0"/>
                  <a:t>Dead-end page 6 </a:t>
                </a:r>
                <a:r>
                  <a:rPr lang="en-US" dirty="0"/>
                  <a:t>has out degree = 0</a:t>
                </a:r>
              </a:p>
              <a:p>
                <a:r>
                  <a:rPr lang="en-US" dirty="0"/>
                  <a:t>Other pages link to the dead end</a:t>
                </a:r>
              </a:p>
              <a:p>
                <a:r>
                  <a:rPr lang="en-US" dirty="0"/>
                  <a:t>The adjacency matrix: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108213"/>
                <a:ext cx="6355815" cy="5710598"/>
              </a:xfrm>
              <a:prstGeom prst="rect">
                <a:avLst/>
              </a:prstGeom>
              <a:blipFill>
                <a:blip r:embed="rId2"/>
                <a:stretch>
                  <a:fillRect l="-1918" t="-1814" r="-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7029CC61-E66E-4F28-B49A-577C1EBB8839}"/>
              </a:ext>
            </a:extLst>
          </p:cNvPr>
          <p:cNvSpPr/>
          <p:nvPr/>
        </p:nvSpPr>
        <p:spPr>
          <a:xfrm>
            <a:off x="8804344" y="643368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6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246FEFD4-B1B3-43BC-8558-69BD1FD568D6}"/>
              </a:ext>
            </a:extLst>
          </p:cNvPr>
          <p:cNvSpPr/>
          <p:nvPr/>
        </p:nvSpPr>
        <p:spPr>
          <a:xfrm rot="16200000">
            <a:off x="7593755" y="823221"/>
            <a:ext cx="2472440" cy="3115847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C4CF5349-B717-420C-9895-D38FF3E63865}"/>
              </a:ext>
            </a:extLst>
          </p:cNvPr>
          <p:cNvSpPr/>
          <p:nvPr/>
        </p:nvSpPr>
        <p:spPr>
          <a:xfrm rot="7186083" flipH="1">
            <a:off x="9215849" y="1769821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718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6" grpId="0" animBg="1"/>
      <p:bldP spid="33" grpId="0" animBg="1"/>
      <p:bldP spid="34" grpId="0" animBg="1"/>
      <p:bldP spid="35" grpId="0" animBg="1"/>
      <p:bldP spid="20" grpId="0" animBg="1"/>
      <p:bldP spid="22" grpId="0" animBg="1"/>
      <p:bldP spid="23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PageRank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Consider adding a dead-end page</a:t>
                </a:r>
              </a:p>
              <a:p>
                <a:r>
                  <a:rPr lang="en-US" dirty="0"/>
                  <a:t>The adjacency matrix: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1" dirty="0"/>
              </a:p>
              <a:p>
                <a:endParaRPr lang="en-US" sz="1000" dirty="0"/>
              </a:p>
              <a:p>
                <a:r>
                  <a:rPr lang="en-US" dirty="0"/>
                  <a:t>Column of all 0s presents a problem!  </a:t>
                </a:r>
              </a:p>
              <a:p>
                <a:pPr lvl="1"/>
                <a:r>
                  <a:rPr lang="en-US" dirty="0"/>
                  <a:t>The graph is </a:t>
                </a:r>
                <a:r>
                  <a:rPr lang="en-US" b="1" dirty="0"/>
                  <a:t>not complete</a:t>
                </a:r>
              </a:p>
              <a:p>
                <a:pPr lvl="1"/>
                <a:r>
                  <a:rPr lang="en-US" dirty="0"/>
                  <a:t>This is </a:t>
                </a:r>
                <a:r>
                  <a:rPr lang="en-US" b="1" dirty="0"/>
                  <a:t>not a Markov process!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  <a:blipFill>
                <a:blip r:embed="rId2"/>
                <a:stretch>
                  <a:fillRect l="-1918" t="-1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7029CC61-E66E-4F28-B49A-577C1EBB8839}"/>
              </a:ext>
            </a:extLst>
          </p:cNvPr>
          <p:cNvSpPr/>
          <p:nvPr/>
        </p:nvSpPr>
        <p:spPr>
          <a:xfrm>
            <a:off x="8804344" y="643368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6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246FEFD4-B1B3-43BC-8558-69BD1FD568D6}"/>
              </a:ext>
            </a:extLst>
          </p:cNvPr>
          <p:cNvSpPr/>
          <p:nvPr/>
        </p:nvSpPr>
        <p:spPr>
          <a:xfrm rot="16200000">
            <a:off x="7593755" y="823221"/>
            <a:ext cx="2472440" cy="3115847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C4CF5349-B717-420C-9895-D38FF3E63865}"/>
              </a:ext>
            </a:extLst>
          </p:cNvPr>
          <p:cNvSpPr/>
          <p:nvPr/>
        </p:nvSpPr>
        <p:spPr>
          <a:xfrm rot="7186083" flipH="1">
            <a:off x="9215849" y="1769821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9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0986298" cy="586919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Apply simple </a:t>
                </a:r>
                <a:r>
                  <a:rPr lang="en-US" b="1" dirty="0"/>
                  <a:t>PageRank</a:t>
                </a:r>
                <a:r>
                  <a:rPr lang="en-US" dirty="0"/>
                  <a:t> of the graph of 6 web pages with dead end  </a:t>
                </a:r>
              </a:p>
              <a:p>
                <a:r>
                  <a:rPr lang="en-US" sz="2800" dirty="0"/>
                  <a:t>Compute probabilities after </a:t>
                </a:r>
                <a:r>
                  <a:rPr lang="en-US" sz="2800" b="1" dirty="0"/>
                  <a:t>100 transitions </a:t>
                </a:r>
                <a:r>
                  <a:rPr lang="en-US" sz="2800" dirty="0"/>
                  <a:t>of the</a:t>
                </a:r>
                <a:r>
                  <a:rPr lang="en-US" dirty="0"/>
                  <a:t> Markov chain </a:t>
                </a:r>
                <a:r>
                  <a:rPr lang="en-US" sz="2800" dirty="0"/>
                  <a:t>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6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sz="1000" dirty="0"/>
              </a:p>
              <a:p>
                <a:r>
                  <a:rPr lang="en-US" dirty="0" err="1"/>
                  <a:t>PageRanks</a:t>
                </a:r>
                <a:r>
                  <a:rPr lang="en-US" dirty="0"/>
                  <a:t> = 0! – consequence of </a:t>
                </a:r>
                <a:r>
                  <a:rPr lang="en-US" b="1" dirty="0"/>
                  <a:t>not being a complete graph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0986298" cy="5869192"/>
              </a:xfrm>
              <a:blipFill>
                <a:blip r:embed="rId2"/>
                <a:stretch>
                  <a:fillRect l="-1165" t="-1765" b="-2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PageRank </a:t>
            </a:r>
          </a:p>
        </p:txBody>
      </p:sp>
    </p:spTree>
    <p:extLst>
      <p:ext uri="{BB962C8B-B14F-4D97-AF65-F5344CB8AC3E}">
        <p14:creationId xmlns:p14="http://schemas.microsoft.com/office/powerpoint/2010/main" val="42433549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1044"/>
                <a:ext cx="10986298" cy="566721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Use </a:t>
                </a:r>
                <a:r>
                  <a:rPr lang="en-US" b="1" dirty="0"/>
                  <a:t>damped PageRank</a:t>
                </a:r>
                <a:r>
                  <a:rPr lang="en-US" dirty="0"/>
                  <a:t> for graphs with dead ends</a:t>
                </a:r>
              </a:p>
              <a:p>
                <a:r>
                  <a:rPr lang="en-US" dirty="0"/>
                  <a:t>Add a damping factor to PageRank to ensure convergence: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𝑑𝑀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𝑑𝑎𝑚𝑝𝑖𝑛𝑔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𝑓𝑎𝑐𝑡𝑜𝑟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𝑡𝑟𝑎𝑛𝑠𝑖𝑡𝑖𝑜𝑛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𝑚𝑎𝑡𝑟𝑖𝑥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𝑝𝑎𝑔𝑒𝑠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𝑒𝑠𝑡𝑖𝑚𝑎𝑡𝑒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𝑃𝑎𝑔𝑒𝑅𝑎𝑛𝑘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1044"/>
                <a:ext cx="10986298" cy="5667214"/>
              </a:xfrm>
              <a:blipFill>
                <a:blip r:embed="rId2"/>
                <a:stretch>
                  <a:fillRect l="-1165" t="-1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PageRank</a:t>
            </a:r>
          </a:p>
        </p:txBody>
      </p:sp>
    </p:spTree>
    <p:extLst>
      <p:ext uri="{BB962C8B-B14F-4D97-AF65-F5344CB8AC3E}">
        <p14:creationId xmlns:p14="http://schemas.microsoft.com/office/powerpoint/2010/main" val="51351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76392"/>
                <a:ext cx="10986298" cy="581186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Use </a:t>
                </a:r>
                <a:r>
                  <a:rPr lang="en-US" b="1" dirty="0"/>
                  <a:t>damped PageRank</a:t>
                </a:r>
                <a:r>
                  <a:rPr lang="en-US" dirty="0"/>
                  <a:t> for graphs with dead ends</a:t>
                </a:r>
              </a:p>
              <a:p>
                <a:r>
                  <a:rPr lang="en-US" dirty="0"/>
                  <a:t>Add a damping factor to PageRank to ensure convergence: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𝑑𝑀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b="0" dirty="0"/>
              </a:p>
              <a:p>
                <a:r>
                  <a:rPr lang="en-US" b="0" dirty="0"/>
                  <a:t>Why does this work? </a:t>
                </a:r>
              </a:p>
              <a:p>
                <a:r>
                  <a:rPr lang="en-US" dirty="0"/>
                  <a:t>Ensures that the random surfer makes a </a:t>
                </a:r>
                <a:r>
                  <a:rPr lang="en-US" b="1" dirty="0"/>
                  <a:t>random jump </a:t>
                </a:r>
                <a:r>
                  <a:rPr lang="en-US" dirty="0"/>
                  <a:t>transition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b="0" dirty="0"/>
                  <a:t> from any page </a:t>
                </a:r>
              </a:p>
              <a:p>
                <a:pPr lvl="1"/>
                <a:r>
                  <a:rPr lang="en-US" dirty="0"/>
                  <a:t>Random surfer </a:t>
                </a:r>
                <a:r>
                  <a:rPr lang="en-US" b="1" dirty="0"/>
                  <a:t>explores the graph </a:t>
                </a:r>
                <a:r>
                  <a:rPr lang="en-US" dirty="0"/>
                  <a:t>more fully </a:t>
                </a:r>
              </a:p>
              <a:p>
                <a:pPr lvl="1"/>
                <a:r>
                  <a:rPr lang="en-US" b="0" dirty="0"/>
                  <a:t>Helps with graph with long chains of edges (hyperlinks)</a:t>
                </a:r>
              </a:p>
              <a:p>
                <a:r>
                  <a:rPr lang="en-US" dirty="0"/>
                  <a:t>But, adds a bit of bias to the PageRank </a:t>
                </a:r>
              </a:p>
              <a:p>
                <a:pPr lvl="1"/>
                <a:r>
                  <a:rPr lang="en-US" b="0" dirty="0"/>
                  <a:t>Choosing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b="0" dirty="0"/>
                  <a:t> is trade-off between bias and exploring the graph</a:t>
                </a:r>
                <a:endParaRPr lang="en-US" dirty="0"/>
              </a:p>
              <a:p>
                <a:pPr lvl="1"/>
                <a:r>
                  <a:rPr lang="en-US" dirty="0"/>
                  <a:t>Smaller d more exploration and bias</a:t>
                </a:r>
              </a:p>
              <a:p>
                <a:pPr lvl="1"/>
                <a:r>
                  <a:rPr lang="en-US" b="0" dirty="0"/>
                  <a:t>Larger d less exploration and bias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76392"/>
                <a:ext cx="10986298" cy="5811865"/>
              </a:xfrm>
              <a:blipFill>
                <a:blip r:embed="rId2"/>
                <a:stretch>
                  <a:fillRect l="-1165" t="-2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PageRank</a:t>
            </a:r>
          </a:p>
        </p:txBody>
      </p:sp>
    </p:spTree>
    <p:extLst>
      <p:ext uri="{BB962C8B-B14F-4D97-AF65-F5344CB8AC3E}">
        <p14:creationId xmlns:p14="http://schemas.microsoft.com/office/powerpoint/2010/main" val="145765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986298" cy="56775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Use </a:t>
                </a:r>
                <a:r>
                  <a:rPr lang="en-US" b="1" dirty="0"/>
                  <a:t>damped PageRank</a:t>
                </a:r>
                <a:r>
                  <a:rPr lang="en-US" dirty="0"/>
                  <a:t> for graphs with dead ends,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=0.85</m:t>
                    </m:r>
                  </m:oMath>
                </a14:m>
                <a:endParaRPr lang="en-US" dirty="0"/>
              </a:p>
              <a:p>
                <a:r>
                  <a:rPr lang="en-US" sz="2800" dirty="0"/>
                  <a:t>Compute probabilities after </a:t>
                </a:r>
                <a:r>
                  <a:rPr lang="en-US" sz="2800" b="1" dirty="0"/>
                  <a:t>100 transitions </a:t>
                </a:r>
                <a:r>
                  <a:rPr lang="en-US" sz="2800" dirty="0"/>
                  <a:t>of damped PageRank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𝑑𝑀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0.123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0.051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0.051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0.200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0.138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sz="1000" dirty="0"/>
              </a:p>
              <a:p>
                <a:r>
                  <a:rPr lang="en-US" dirty="0"/>
                  <a:t>There are no 0 </a:t>
                </a:r>
                <a:r>
                  <a:rPr lang="en-US" dirty="0" err="1"/>
                  <a:t>PageRanks</a:t>
                </a:r>
                <a:r>
                  <a:rPr lang="en-US" dirty="0"/>
                  <a:t> – damping worked! </a:t>
                </a:r>
              </a:p>
              <a:p>
                <a:r>
                  <a:rPr lang="en-US" dirty="0"/>
                  <a:t>Result is: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𝑃𝑎𝑔𝑒𝑅𝑎𝑛𝑘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≻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≻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≻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≻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986298" cy="5677546"/>
              </a:xfrm>
              <a:blipFill>
                <a:blip r:embed="rId2"/>
                <a:stretch>
                  <a:fillRect l="-1165" t="-1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PageRank</a:t>
            </a:r>
          </a:p>
        </p:txBody>
      </p:sp>
    </p:spTree>
    <p:extLst>
      <p:ext uri="{BB962C8B-B14F-4D97-AF65-F5344CB8AC3E}">
        <p14:creationId xmlns:p14="http://schemas.microsoft.com/office/powerpoint/2010/main" val="1390350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9C904F-6B0E-2277-CFBE-978784BFE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7E589-5BDE-6699-F9F3-FF57CACBC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69A5A-4E55-96BE-1039-71C8305C3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 possible approaches to web search</a:t>
            </a:r>
          </a:p>
          <a:p>
            <a:r>
              <a:rPr lang="en-US" dirty="0"/>
              <a:t>Many pitfalls in topic sensitive search</a:t>
            </a:r>
          </a:p>
          <a:p>
            <a:pPr lvl="1"/>
            <a:r>
              <a:rPr lang="en-US" dirty="0"/>
              <a:t>Natural language used for query is often ambiguous </a:t>
            </a:r>
          </a:p>
          <a:p>
            <a:pPr lvl="1"/>
            <a:r>
              <a:rPr lang="en-US" dirty="0"/>
              <a:t>Example: Query for ‘Jaguar numbers’ could refer to an endangered large cat, an automobile, a sports team, or maybe something else??</a:t>
            </a:r>
          </a:p>
          <a:p>
            <a:r>
              <a:rPr lang="en-US" dirty="0"/>
              <a:t>See Section of 5.3 of the MMDS book for a brief overview of topic sensitive search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1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 Rank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6880262" y="3448081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934399" y="4893539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176035" y="3278357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10118694" y="5729714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7292840" y="4314133"/>
            <a:ext cx="604624" cy="942350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6095967" flipH="1">
            <a:off x="7221871" y="4766398"/>
            <a:ext cx="951055" cy="24553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4460009">
            <a:off x="7685906" y="2368825"/>
            <a:ext cx="1003107" cy="1457107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648114" y="4327664"/>
            <a:ext cx="863899" cy="64440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9111945" y="4609966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1092018" flipH="1">
            <a:off x="8797371" y="2032861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20699005" flipH="1">
            <a:off x="8084111" y="946752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8277859" y="3086194"/>
            <a:ext cx="3130454" cy="3886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8178891" y="3648807"/>
            <a:ext cx="3673107" cy="2050698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19578622" flipH="1" flipV="1">
            <a:off x="8143491" y="2923772"/>
            <a:ext cx="839251" cy="2224414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9375261" y="3861022"/>
            <a:ext cx="1589709" cy="810506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7514599" flipH="1">
            <a:off x="9989835" y="5016194"/>
            <a:ext cx="806565" cy="977458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90783BE2-5C94-4C97-AC46-AE6E21883CC9}"/>
              </a:ext>
            </a:extLst>
          </p:cNvPr>
          <p:cNvSpPr txBox="1">
            <a:spLocks/>
          </p:cNvSpPr>
          <p:nvPr/>
        </p:nvSpPr>
        <p:spPr>
          <a:xfrm>
            <a:off x="281746" y="1108213"/>
            <a:ext cx="6456988" cy="571059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Consider the effect of adding a </a:t>
            </a:r>
            <a:r>
              <a:rPr lang="en-US" b="1" dirty="0"/>
              <a:t>spider trap </a:t>
            </a:r>
            <a:r>
              <a:rPr lang="en-US" dirty="0"/>
              <a:t>to the network</a:t>
            </a:r>
          </a:p>
          <a:p>
            <a:r>
              <a:rPr lang="en-US" dirty="0"/>
              <a:t>Nodes in the spider trap have no paths to other nodes.</a:t>
            </a:r>
          </a:p>
          <a:p>
            <a:r>
              <a:rPr lang="en-US" dirty="0"/>
              <a:t>Random surfer is trapped on these nodes</a:t>
            </a:r>
          </a:p>
          <a:p>
            <a:r>
              <a:rPr lang="en-US" dirty="0"/>
              <a:t>Effect is same as dead end </a:t>
            </a:r>
          </a:p>
          <a:p>
            <a:r>
              <a:rPr lang="en-US" dirty="0"/>
              <a:t>Use damped page rank to allow jumps out of trap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029CC61-E66E-4F28-B49A-577C1EBB8839}"/>
              </a:ext>
            </a:extLst>
          </p:cNvPr>
          <p:cNvSpPr/>
          <p:nvPr/>
        </p:nvSpPr>
        <p:spPr>
          <a:xfrm>
            <a:off x="7891181" y="2035988"/>
            <a:ext cx="1818468" cy="1019624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6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246FEFD4-B1B3-43BC-8558-69BD1FD568D6}"/>
              </a:ext>
            </a:extLst>
          </p:cNvPr>
          <p:cNvSpPr/>
          <p:nvPr/>
        </p:nvSpPr>
        <p:spPr>
          <a:xfrm rot="14716397">
            <a:off x="9121998" y="1098069"/>
            <a:ext cx="891099" cy="134028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C4CF5349-B717-420C-9895-D38FF3E63865}"/>
              </a:ext>
            </a:extLst>
          </p:cNvPr>
          <p:cNvSpPr/>
          <p:nvPr/>
        </p:nvSpPr>
        <p:spPr>
          <a:xfrm rot="4915330" flipH="1">
            <a:off x="9718665" y="978474"/>
            <a:ext cx="2010460" cy="146851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10E38F8-180E-69CE-9602-54CFFE5BAB3B}"/>
              </a:ext>
            </a:extLst>
          </p:cNvPr>
          <p:cNvSpPr/>
          <p:nvPr/>
        </p:nvSpPr>
        <p:spPr>
          <a:xfrm>
            <a:off x="8844026" y="400121"/>
            <a:ext cx="1818468" cy="1019624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739F6B-4156-4B79-4C33-1EBA3AE42093}"/>
              </a:ext>
            </a:extLst>
          </p:cNvPr>
          <p:cNvSpPr/>
          <p:nvPr/>
        </p:nvSpPr>
        <p:spPr>
          <a:xfrm>
            <a:off x="10118505" y="1501758"/>
            <a:ext cx="1818468" cy="1019624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8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17E59CB-3B03-65B5-6B1B-F6E2439AD156}"/>
              </a:ext>
            </a:extLst>
          </p:cNvPr>
          <p:cNvSpPr/>
          <p:nvPr/>
        </p:nvSpPr>
        <p:spPr>
          <a:xfrm rot="8822897" flipH="1">
            <a:off x="9175289" y="2726598"/>
            <a:ext cx="2237884" cy="76951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D57E4D82-6302-A28E-A827-A42374A05304}"/>
              </a:ext>
            </a:extLst>
          </p:cNvPr>
          <p:cNvSpPr/>
          <p:nvPr/>
        </p:nvSpPr>
        <p:spPr>
          <a:xfrm rot="19189981">
            <a:off x="7803989" y="3430594"/>
            <a:ext cx="1575166" cy="1252337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7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206BA9-5447-C8AA-731F-112D088A6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6C456-2E12-40B6-10C5-2DBE82FF3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>
                <a:latin typeface="+mn-lt"/>
              </a:rPr>
              <a:t>TrustRank</a:t>
            </a:r>
            <a:endParaRPr lang="en-US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210162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Trust Rank</a:t>
            </a:r>
            <a:endParaRPr lang="en-US" dirty="0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90783BE2-5C94-4C97-AC46-AE6E21883CC9}"/>
              </a:ext>
            </a:extLst>
          </p:cNvPr>
          <p:cNvSpPr txBox="1">
            <a:spLocks/>
          </p:cNvSpPr>
          <p:nvPr/>
        </p:nvSpPr>
        <p:spPr>
          <a:xfrm>
            <a:off x="281745" y="1091615"/>
            <a:ext cx="11420104" cy="545574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Are all pages of equal importance in a search?  </a:t>
            </a:r>
          </a:p>
          <a:p>
            <a:r>
              <a:rPr lang="en-US" dirty="0"/>
              <a:t>No! </a:t>
            </a:r>
          </a:p>
          <a:p>
            <a:r>
              <a:rPr lang="en-US" dirty="0"/>
              <a:t>Some pages are more </a:t>
            </a:r>
            <a:r>
              <a:rPr lang="en-US" b="1" dirty="0"/>
              <a:t>trusted</a:t>
            </a:r>
          </a:p>
          <a:p>
            <a:pPr lvl="1"/>
            <a:r>
              <a:rPr lang="en-US" dirty="0"/>
              <a:t>Pages known to have </a:t>
            </a:r>
            <a:r>
              <a:rPr lang="en-US" b="1" dirty="0"/>
              <a:t>reliable content   </a:t>
            </a:r>
          </a:p>
          <a:p>
            <a:pPr lvl="1"/>
            <a:r>
              <a:rPr lang="en-US" dirty="0"/>
              <a:t>Pages with higher </a:t>
            </a:r>
            <a:r>
              <a:rPr lang="en-US" b="1" dirty="0"/>
              <a:t>semantic similarity </a:t>
            </a:r>
            <a:r>
              <a:rPr lang="en-US" dirty="0"/>
              <a:t>to query    </a:t>
            </a:r>
          </a:p>
          <a:p>
            <a:r>
              <a:rPr lang="en-US" dirty="0"/>
              <a:t>We want to weight our search to account for trust of page   </a:t>
            </a:r>
          </a:p>
          <a:p>
            <a:r>
              <a:rPr lang="en-US" dirty="0"/>
              <a:t>Leads to the </a:t>
            </a:r>
            <a:r>
              <a:rPr lang="en-US" b="1" dirty="0"/>
              <a:t>trust rank algorithm    </a:t>
            </a:r>
          </a:p>
          <a:p>
            <a:r>
              <a:rPr lang="en-US" dirty="0"/>
              <a:t>We can use the same algorithm for </a:t>
            </a:r>
            <a:r>
              <a:rPr lang="en-US" b="1" dirty="0"/>
              <a:t>topic relevance weights</a:t>
            </a:r>
            <a:endParaRPr lang="en-US" dirty="0"/>
          </a:p>
          <a:p>
            <a:pPr lvl="1"/>
            <a:r>
              <a:rPr lang="en-US" dirty="0"/>
              <a:t>From autoencoder, LLM, </a:t>
            </a:r>
            <a:r>
              <a:rPr lang="en-US" dirty="0" err="1"/>
              <a:t>etc</a:t>
            </a:r>
            <a:r>
              <a:rPr lang="en-US" dirty="0"/>
              <a:t>  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3793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Trust Rank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Are all pages of equal importance in a search?  </a:t>
                </a:r>
              </a:p>
              <a:p>
                <a:r>
                  <a:rPr lang="en-US" dirty="0"/>
                  <a:t>Consider an example with high trust pages   </a:t>
                </a:r>
              </a:p>
              <a:p>
                <a:r>
                  <a:rPr lang="en-US" dirty="0"/>
                  <a:t>The adjacency matrix does not exhibit any weights for pages: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1" dirty="0"/>
              </a:p>
              <a:p>
                <a:endParaRPr lang="en-US" sz="1000" dirty="0"/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  <a:blipFill>
                <a:blip r:embed="rId2"/>
                <a:stretch>
                  <a:fillRect l="-1918" t="-1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7029CC61-E66E-4F28-B49A-577C1EBB8839}"/>
              </a:ext>
            </a:extLst>
          </p:cNvPr>
          <p:cNvSpPr/>
          <p:nvPr/>
        </p:nvSpPr>
        <p:spPr>
          <a:xfrm>
            <a:off x="8804344" y="643368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6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246FEFD4-B1B3-43BC-8558-69BD1FD568D6}"/>
              </a:ext>
            </a:extLst>
          </p:cNvPr>
          <p:cNvSpPr/>
          <p:nvPr/>
        </p:nvSpPr>
        <p:spPr>
          <a:xfrm rot="16772392">
            <a:off x="7493414" y="1368680"/>
            <a:ext cx="2345412" cy="210497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C4CF5349-B717-420C-9895-D38FF3E63865}"/>
              </a:ext>
            </a:extLst>
          </p:cNvPr>
          <p:cNvSpPr/>
          <p:nvPr/>
        </p:nvSpPr>
        <p:spPr>
          <a:xfrm rot="7186083" flipH="1">
            <a:off x="9215849" y="1769821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A4768426-2A67-7482-B9C7-6D81FD0A5FD8}"/>
              </a:ext>
            </a:extLst>
          </p:cNvPr>
          <p:cNvSpPr/>
          <p:nvPr/>
        </p:nvSpPr>
        <p:spPr>
          <a:xfrm rot="14441436" flipH="1" flipV="1">
            <a:off x="8575274" y="758278"/>
            <a:ext cx="2613571" cy="167774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AE96F81F-506D-A52C-269E-9116C7310CE7}"/>
              </a:ext>
            </a:extLst>
          </p:cNvPr>
          <p:cNvSpPr/>
          <p:nvPr/>
        </p:nvSpPr>
        <p:spPr>
          <a:xfrm rot="21079056" flipH="1">
            <a:off x="7294519" y="958273"/>
            <a:ext cx="3552764" cy="2350556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89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6" grpId="0" animBg="1"/>
      <p:bldP spid="33" grpId="0" animBg="1"/>
      <p:bldP spid="34" grpId="0" animBg="1"/>
      <p:bldP spid="35" grpId="0" animBg="1"/>
      <p:bldP spid="20" grpId="0" animBg="1"/>
      <p:bldP spid="22" grpId="0" animBg="1"/>
      <p:bldP spid="23" grpId="0" animBg="1"/>
      <p:bldP spid="10" grpId="0" animBg="1"/>
      <p:bldP spid="11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Trust Rank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Are all pages of equal importance in a search?  </a:t>
                </a:r>
              </a:p>
              <a:p>
                <a:r>
                  <a:rPr lang="en-US" dirty="0"/>
                  <a:t>Create vector of trust weights 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S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=1.0</m:t>
                        </m:r>
                      </m:e>
                    </m:nary>
                  </m:oMath>
                </a14:m>
                <a:endParaRPr lang="en-US" b="1" dirty="0"/>
              </a:p>
              <a:p>
                <a:pPr marL="0" indent="0">
                  <a:buNone/>
                </a:pPr>
                <a:endParaRPr lang="en-US" sz="1200" b="1" dirty="0"/>
              </a:p>
              <a:p>
                <a:r>
                  <a:rPr lang="en-US" dirty="0"/>
                  <a:t>Trust rank weights jump probabilities </a:t>
                </a:r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𝑑𝑀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  <a:p>
                <a:r>
                  <a:rPr lang="en-US" dirty="0"/>
                  <a:t>Higher trust pages have higher jump probability  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  <a:blipFill>
                <a:blip r:embed="rId2"/>
                <a:stretch>
                  <a:fillRect l="-1438" t="-2021" r="-2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7029CC61-E66E-4F28-B49A-577C1EBB8839}"/>
              </a:ext>
            </a:extLst>
          </p:cNvPr>
          <p:cNvSpPr/>
          <p:nvPr/>
        </p:nvSpPr>
        <p:spPr>
          <a:xfrm>
            <a:off x="8804344" y="643368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6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246FEFD4-B1B3-43BC-8558-69BD1FD568D6}"/>
              </a:ext>
            </a:extLst>
          </p:cNvPr>
          <p:cNvSpPr/>
          <p:nvPr/>
        </p:nvSpPr>
        <p:spPr>
          <a:xfrm rot="16772392">
            <a:off x="7493414" y="1368680"/>
            <a:ext cx="2345412" cy="210497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C4CF5349-B717-420C-9895-D38FF3E63865}"/>
              </a:ext>
            </a:extLst>
          </p:cNvPr>
          <p:cNvSpPr/>
          <p:nvPr/>
        </p:nvSpPr>
        <p:spPr>
          <a:xfrm rot="7186083" flipH="1">
            <a:off x="9215849" y="1769821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A4768426-2A67-7482-B9C7-6D81FD0A5FD8}"/>
              </a:ext>
            </a:extLst>
          </p:cNvPr>
          <p:cNvSpPr/>
          <p:nvPr/>
        </p:nvSpPr>
        <p:spPr>
          <a:xfrm rot="14441436" flipH="1" flipV="1">
            <a:off x="8575274" y="758278"/>
            <a:ext cx="2613571" cy="167774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AE96F81F-506D-A52C-269E-9116C7310CE7}"/>
              </a:ext>
            </a:extLst>
          </p:cNvPr>
          <p:cNvSpPr/>
          <p:nvPr/>
        </p:nvSpPr>
        <p:spPr>
          <a:xfrm rot="21079056" flipH="1">
            <a:off x="7294519" y="958273"/>
            <a:ext cx="3552764" cy="2350556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88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Trust Rank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Are all pages of equal importance in a search?  </a:t>
                </a:r>
              </a:p>
              <a:p>
                <a:r>
                  <a:rPr lang="en-US" dirty="0"/>
                  <a:t>How do we construct the trust weights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=1.0</m:t>
                          </m:r>
                        </m:e>
                      </m:nary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endParaRPr lang="en-US" sz="1200" b="1" dirty="0"/>
              </a:p>
              <a:p>
                <a:r>
                  <a:rPr lang="en-US" dirty="0"/>
                  <a:t>High trust pages have high trust weights </a:t>
                </a:r>
              </a:p>
              <a:p>
                <a:r>
                  <a:rPr lang="en-US" dirty="0"/>
                  <a:t>But, high trust pages must split the trust between out links</a:t>
                </a:r>
              </a:p>
              <a:p>
                <a:r>
                  <a:rPr lang="en-US" dirty="0"/>
                  <a:t>In other words, we </a:t>
                </a:r>
                <a:r>
                  <a:rPr lang="en-US" b="1" dirty="0"/>
                  <a:t>distribute trust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  <a:blipFill>
                <a:blip r:embed="rId2"/>
                <a:stretch>
                  <a:fillRect l="-1438" t="-2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7029CC61-E66E-4F28-B49A-577C1EBB8839}"/>
              </a:ext>
            </a:extLst>
          </p:cNvPr>
          <p:cNvSpPr/>
          <p:nvPr/>
        </p:nvSpPr>
        <p:spPr>
          <a:xfrm>
            <a:off x="8804344" y="643368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6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246FEFD4-B1B3-43BC-8558-69BD1FD568D6}"/>
              </a:ext>
            </a:extLst>
          </p:cNvPr>
          <p:cNvSpPr/>
          <p:nvPr/>
        </p:nvSpPr>
        <p:spPr>
          <a:xfrm rot="16772392">
            <a:off x="7493414" y="1368680"/>
            <a:ext cx="2345412" cy="210497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C4CF5349-B717-420C-9895-D38FF3E63865}"/>
              </a:ext>
            </a:extLst>
          </p:cNvPr>
          <p:cNvSpPr/>
          <p:nvPr/>
        </p:nvSpPr>
        <p:spPr>
          <a:xfrm rot="7186083" flipH="1">
            <a:off x="9215849" y="1769821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A4768426-2A67-7482-B9C7-6D81FD0A5FD8}"/>
              </a:ext>
            </a:extLst>
          </p:cNvPr>
          <p:cNvSpPr/>
          <p:nvPr/>
        </p:nvSpPr>
        <p:spPr>
          <a:xfrm rot="14441436" flipH="1" flipV="1">
            <a:off x="8575274" y="758278"/>
            <a:ext cx="2613571" cy="167774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AE96F81F-506D-A52C-269E-9116C7310CE7}"/>
              </a:ext>
            </a:extLst>
          </p:cNvPr>
          <p:cNvSpPr/>
          <p:nvPr/>
        </p:nvSpPr>
        <p:spPr>
          <a:xfrm rot="21079056" flipH="1">
            <a:off x="7294519" y="958273"/>
            <a:ext cx="3552764" cy="2350556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15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Trust Rank</a:t>
            </a:r>
            <a:endParaRPr lang="en-US" dirty="0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90783BE2-5C94-4C97-AC46-AE6E21883CC9}"/>
              </a:ext>
            </a:extLst>
          </p:cNvPr>
          <p:cNvSpPr txBox="1">
            <a:spLocks/>
          </p:cNvSpPr>
          <p:nvPr/>
        </p:nvSpPr>
        <p:spPr>
          <a:xfrm>
            <a:off x="281745" y="1091615"/>
            <a:ext cx="11420104" cy="545574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Web SPAM </a:t>
            </a:r>
            <a:r>
              <a:rPr lang="en-US" dirty="0"/>
              <a:t>is a significant problem for search engines  </a:t>
            </a:r>
          </a:p>
          <a:p>
            <a:r>
              <a:rPr lang="en-US" dirty="0"/>
              <a:t>Owners of web pages want to artificially boost the importance</a:t>
            </a:r>
          </a:p>
          <a:p>
            <a:r>
              <a:rPr lang="en-US" dirty="0"/>
              <a:t>So called </a:t>
            </a:r>
            <a:r>
              <a:rPr lang="en-US" b="1" dirty="0"/>
              <a:t>search engine optimization (SOE) </a:t>
            </a:r>
            <a:r>
              <a:rPr lang="en-US" dirty="0"/>
              <a:t>is employed to boost page importance</a:t>
            </a:r>
          </a:p>
          <a:p>
            <a:r>
              <a:rPr lang="en-US" dirty="0"/>
              <a:t>This leads to </a:t>
            </a:r>
            <a:r>
              <a:rPr lang="en-US" b="1" dirty="0"/>
              <a:t>web SPAM! </a:t>
            </a:r>
            <a:r>
              <a:rPr lang="en-US" dirty="0"/>
              <a:t>   </a:t>
            </a:r>
          </a:p>
          <a:p>
            <a:r>
              <a:rPr lang="en-US" dirty="0"/>
              <a:t>Owner of page creates other pages linked to page and uses accessible pages like social media to boost importance  </a:t>
            </a:r>
            <a:r>
              <a:rPr lang="en-US" b="1" dirty="0"/>
              <a:t>  </a:t>
            </a:r>
          </a:p>
          <a:p>
            <a:endParaRPr lang="en-US" sz="1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0D77F3-8494-CB7B-440D-5449FF95A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960" y="4274325"/>
            <a:ext cx="5610826" cy="25342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02BE98-9BA7-AFEA-39EF-150D0A66A2B4}"/>
              </a:ext>
            </a:extLst>
          </p:cNvPr>
          <p:cNvSpPr txBox="1"/>
          <p:nvPr/>
        </p:nvSpPr>
        <p:spPr>
          <a:xfrm>
            <a:off x="8555666" y="5365898"/>
            <a:ext cx="2751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hlinkClick r:id="rId3"/>
              </a:rPr>
              <a:t>Leskovec</a:t>
            </a:r>
            <a:r>
              <a:rPr lang="en-US" dirty="0">
                <a:hlinkClick r:id="rId3"/>
              </a:rPr>
              <a:t> and </a:t>
            </a:r>
            <a:r>
              <a:rPr lang="en-US" dirty="0" err="1">
                <a:hlinkClick r:id="rId3"/>
              </a:rPr>
              <a:t>Kanatsoulis</a:t>
            </a:r>
            <a:r>
              <a:rPr lang="en-US" dirty="0">
                <a:hlinkClick r:id="rId3"/>
              </a:rPr>
              <a:t>, </a:t>
            </a:r>
            <a:r>
              <a:rPr lang="en-US" dirty="0" err="1">
                <a:hlinkClick r:id="rId3"/>
              </a:rPr>
              <a:t>Standford</a:t>
            </a:r>
            <a:r>
              <a:rPr lang="en-US" dirty="0">
                <a:hlinkClick r:id="rId3"/>
              </a:rPr>
              <a:t> CS 246,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522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Trust Rank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091615"/>
                <a:ext cx="11420104" cy="5455745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dirty="0"/>
                  <a:t>Web SPAM </a:t>
                </a:r>
                <a:r>
                  <a:rPr lang="en-US" dirty="0"/>
                  <a:t>is a significant problem for search engines</a:t>
                </a:r>
              </a:p>
              <a:p>
                <a:r>
                  <a:rPr lang="en-US" dirty="0"/>
                  <a:t>Consider a web segment with </a:t>
                </a:r>
              </a:p>
              <a:p>
                <a:pPr lvl="1"/>
                <a:r>
                  <a:rPr lang="en-US" i="1" dirty="0"/>
                  <a:t>N</a:t>
                </a:r>
                <a:r>
                  <a:rPr lang="en-US" dirty="0"/>
                  <a:t> pages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page rank contributed by M accessible pages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page rank of target page, </a:t>
                </a:r>
                <a:r>
                  <a:rPr lang="en-US" i="1" dirty="0"/>
                  <a:t>t</a:t>
                </a:r>
                <a:endParaRPr lang="en-US" dirty="0"/>
              </a:p>
              <a:p>
                <a:r>
                  <a:rPr lang="en-US" dirty="0"/>
                  <a:t>Rank of </a:t>
                </a:r>
                <a:r>
                  <a:rPr lang="en-US" dirty="0" err="1"/>
                  <a:t>accessable</a:t>
                </a:r>
                <a:r>
                  <a:rPr lang="en-US" dirty="0"/>
                  <a:t> page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Rank of </a:t>
                </a:r>
                <a:r>
                  <a:rPr lang="en-US" i="1" dirty="0"/>
                  <a:t>t</a:t>
                </a:r>
                <a:r>
                  <a:rPr lang="en-US" dirty="0"/>
                  <a:t> becomes: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=0.85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=3.6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dirty="0"/>
                  <a:t>, a </a:t>
                </a:r>
                <a:r>
                  <a:rPr lang="en-US" b="1" dirty="0"/>
                  <a:t>multiplier effect!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091615"/>
                <a:ext cx="11420104" cy="5455745"/>
              </a:xfrm>
              <a:prstGeom prst="rect">
                <a:avLst/>
              </a:prstGeom>
              <a:blipFill>
                <a:blip r:embed="rId2"/>
                <a:stretch>
                  <a:fillRect l="-1067" t="-1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D0D77F3-8494-CB7B-440D-5449FF95A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637" y="1427205"/>
            <a:ext cx="4960363" cy="23194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B9092A-787D-F426-9A6F-5AFE8FA66152}"/>
              </a:ext>
            </a:extLst>
          </p:cNvPr>
          <p:cNvSpPr txBox="1"/>
          <p:nvPr/>
        </p:nvSpPr>
        <p:spPr>
          <a:xfrm>
            <a:off x="7278130" y="3746677"/>
            <a:ext cx="4864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hlinkClick r:id="rId4"/>
              </a:rPr>
              <a:t>Leskovec</a:t>
            </a:r>
            <a:r>
              <a:rPr lang="en-US" dirty="0">
                <a:hlinkClick r:id="rId4"/>
              </a:rPr>
              <a:t> and </a:t>
            </a:r>
            <a:r>
              <a:rPr lang="en-US" dirty="0" err="1">
                <a:hlinkClick r:id="rId4"/>
              </a:rPr>
              <a:t>Kanatsoulis</a:t>
            </a:r>
            <a:r>
              <a:rPr lang="en-US" dirty="0">
                <a:hlinkClick r:id="rId4"/>
              </a:rPr>
              <a:t>, </a:t>
            </a:r>
            <a:r>
              <a:rPr lang="en-US" dirty="0" err="1">
                <a:hlinkClick r:id="rId4"/>
              </a:rPr>
              <a:t>Standford</a:t>
            </a:r>
            <a:r>
              <a:rPr lang="en-US" dirty="0">
                <a:hlinkClick r:id="rId4"/>
              </a:rPr>
              <a:t> CS 246,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95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Trust Rank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091615"/>
                <a:ext cx="11197682" cy="5727196"/>
              </a:xfrm>
              <a:prstGeom prst="rect">
                <a:avLst/>
              </a:prstGeom>
            </p:spPr>
            <p:txBody>
              <a:bodyPr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dirty="0"/>
                  <a:t>Trust rank </a:t>
                </a:r>
                <a:r>
                  <a:rPr lang="en-US" dirty="0"/>
                  <a:t>can reduce the effect of web SPAM</a:t>
                </a:r>
              </a:p>
              <a:p>
                <a:r>
                  <a:rPr lang="en-US" dirty="0"/>
                  <a:t>Give higher trust to pages with known content</a:t>
                </a:r>
              </a:p>
              <a:p>
                <a:r>
                  <a:rPr lang="en-US" dirty="0"/>
                  <a:t>Create vector of trust weights 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S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=1.0</m:t>
                        </m:r>
                      </m:e>
                    </m:nary>
                  </m:oMath>
                </a14:m>
                <a:endParaRPr lang="en-US" b="1" dirty="0"/>
              </a:p>
              <a:p>
                <a:pPr marL="0" indent="0">
                  <a:buNone/>
                </a:pPr>
                <a:endParaRPr lang="en-US" sz="1200" b="1" dirty="0"/>
              </a:p>
              <a:p>
                <a:r>
                  <a:rPr lang="en-US" dirty="0"/>
                  <a:t>Trust rank weights jump probabilities </a:t>
                </a: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𝑑𝑀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  <a:p>
                <a:r>
                  <a:rPr lang="en-US" dirty="0"/>
                  <a:t>Same trust rank algorithm as before, can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both prevent SPAM and boost relevance of search  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091615"/>
                <a:ext cx="11197682" cy="5727196"/>
              </a:xfrm>
              <a:prstGeom prst="rect">
                <a:avLst/>
              </a:prstGeom>
              <a:blipFill>
                <a:blip r:embed="rId2"/>
                <a:stretch>
                  <a:fillRect l="-980" t="-2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7C0EC46E-64AC-4F52-937D-9DFE0C005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637" y="1427205"/>
            <a:ext cx="4960363" cy="231947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2182637-CFA8-6AC2-4A29-5DCC8A9F1398}"/>
              </a:ext>
            </a:extLst>
          </p:cNvPr>
          <p:cNvSpPr txBox="1"/>
          <p:nvPr/>
        </p:nvSpPr>
        <p:spPr>
          <a:xfrm>
            <a:off x="7278130" y="3746677"/>
            <a:ext cx="4864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hlinkClick r:id="rId4"/>
              </a:rPr>
              <a:t>Leskovec</a:t>
            </a:r>
            <a:r>
              <a:rPr lang="en-US" dirty="0">
                <a:hlinkClick r:id="rId4"/>
              </a:rPr>
              <a:t> and </a:t>
            </a:r>
            <a:r>
              <a:rPr lang="en-US" dirty="0" err="1">
                <a:hlinkClick r:id="rId4"/>
              </a:rPr>
              <a:t>Kanatsoulis</a:t>
            </a:r>
            <a:r>
              <a:rPr lang="en-US" dirty="0">
                <a:hlinkClick r:id="rId4"/>
              </a:rPr>
              <a:t>, </a:t>
            </a:r>
            <a:r>
              <a:rPr lang="en-US" dirty="0" err="1">
                <a:hlinkClick r:id="rId4"/>
              </a:rPr>
              <a:t>Standford</a:t>
            </a:r>
            <a:r>
              <a:rPr lang="en-US" dirty="0">
                <a:hlinkClick r:id="rId4"/>
              </a:rPr>
              <a:t> CS 246,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945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9EE0CE-062E-DCC9-5EF1-B8996CF2A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95039-CB78-E7EB-45F9-267591A77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Scaling PageRank</a:t>
            </a:r>
          </a:p>
        </p:txBody>
      </p:sp>
    </p:spTree>
    <p:extLst>
      <p:ext uri="{BB962C8B-B14F-4D97-AF65-F5344CB8AC3E}">
        <p14:creationId xmlns:p14="http://schemas.microsoft.com/office/powerpoint/2010/main" val="2502673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83037"/>
                <a:ext cx="10515600" cy="537274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Some possible approaches to web search</a:t>
                </a:r>
              </a:p>
              <a:p>
                <a:r>
                  <a:rPr lang="en-US" dirty="0"/>
                  <a:t>Use of </a:t>
                </a:r>
                <a:r>
                  <a:rPr lang="en-US" b="1" dirty="0"/>
                  <a:t>large language models for search </a:t>
                </a:r>
                <a:r>
                  <a:rPr lang="en-US" dirty="0"/>
                  <a:t>has generated a lot of interest lately  </a:t>
                </a:r>
              </a:p>
              <a:p>
                <a:r>
                  <a:rPr lang="en-US" dirty="0"/>
                  <a:t>The case for a more intelligent search interface is compelling!</a:t>
                </a:r>
              </a:p>
              <a:p>
                <a:r>
                  <a:rPr lang="en-US" dirty="0"/>
                  <a:t>But, language models have </a:t>
                </a:r>
                <a:r>
                  <a:rPr lang="en-US" b="1" dirty="0"/>
                  <a:t>neither sematic understanding or topic-specific knowledge</a:t>
                </a:r>
                <a:r>
                  <a:rPr lang="en-US" dirty="0"/>
                  <a:t>   </a:t>
                </a:r>
              </a:p>
              <a:p>
                <a:pPr lvl="1"/>
                <a:r>
                  <a:rPr lang="en-US" dirty="0"/>
                  <a:t>Work adding knowledge graphs to LLM is starting to address this problem, but at very high computing cost</a:t>
                </a:r>
              </a:p>
              <a:p>
                <a:r>
                  <a:rPr lang="en-US" dirty="0"/>
                  <a:t>Difficulties arise in general use   </a:t>
                </a:r>
              </a:p>
              <a:p>
                <a:pPr lvl="1"/>
                <a:r>
                  <a:rPr lang="en-US" dirty="0"/>
                  <a:t>Lack of knowledge base leads to synthesized ‘facts’   </a:t>
                </a:r>
              </a:p>
              <a:p>
                <a:pPr lvl="1"/>
                <a:r>
                  <a:rPr lang="en-US" dirty="0"/>
                  <a:t>Models require increasingly high ‘ring fencing’   </a:t>
                </a:r>
              </a:p>
              <a:p>
                <a:pPr lvl="1"/>
                <a:r>
                  <a:rPr lang="en-US" dirty="0"/>
                  <a:t>Processing each query uses a lot of computing capacity and power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300</m:t>
                    </m:r>
                  </m:oMath>
                </a14:m>
                <a:r>
                  <a:rPr lang="en-US" dirty="0"/>
                  <a:t> Wh</a:t>
                </a:r>
              </a:p>
              <a:p>
                <a:r>
                  <a:rPr lang="en-US" dirty="0"/>
                  <a:t>We will not address this topic in this course   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83037"/>
                <a:ext cx="10515600" cy="5372745"/>
              </a:xfrm>
              <a:blipFill>
                <a:blip r:embed="rId2"/>
                <a:stretch>
                  <a:fillRect l="-1217" t="-2497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35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258" y="1157206"/>
                <a:ext cx="10316705" cy="56310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PageRank uses numerical linear algebra at a massive scale </a:t>
                </a:r>
              </a:p>
              <a:p>
                <a:r>
                  <a:rPr lang="en-US" dirty="0"/>
                  <a:t>Association matrix is very large and very sparse </a:t>
                </a:r>
              </a:p>
              <a:p>
                <a:pPr lvl="1"/>
                <a:r>
                  <a:rPr lang="en-US" dirty="0"/>
                  <a:t>Over 4 billion pages</a:t>
                </a:r>
              </a:p>
              <a:p>
                <a:pPr lvl="1"/>
                <a:r>
                  <a:rPr lang="en-US" dirty="0"/>
                  <a:t>Most pages not linked to other pages </a:t>
                </a:r>
              </a:p>
              <a:p>
                <a:pPr lvl="1"/>
                <a:r>
                  <a:rPr lang="en-US" dirty="0"/>
                  <a:t>If average page has in degree = 10, sparsity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−7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Impossible to represent transition matrix of dimension: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19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Represent as key-value tuples for hyperlinks that exist </a:t>
                </a:r>
              </a:p>
              <a:p>
                <a:pPr lvl="1"/>
                <a:r>
                  <a:rPr lang="en-US" dirty="0"/>
                  <a:t>About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r>
                  <a:rPr lang="en-US" dirty="0"/>
                  <a:t> tuples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still very large</a:t>
                </a:r>
              </a:p>
              <a:p>
                <a:r>
                  <a:rPr lang="en-US" dirty="0"/>
                  <a:t>Page probability (PageRank) vector of length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258" y="1157206"/>
                <a:ext cx="10316705" cy="5631051"/>
              </a:xfrm>
              <a:blipFill>
                <a:blip r:embed="rId2"/>
                <a:stretch>
                  <a:fillRect l="-1241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Scaling PageRank</a:t>
            </a:r>
          </a:p>
        </p:txBody>
      </p:sp>
    </p:spTree>
    <p:extLst>
      <p:ext uri="{BB962C8B-B14F-4D97-AF65-F5344CB8AC3E}">
        <p14:creationId xmlns:p14="http://schemas.microsoft.com/office/powerpoint/2010/main" val="358044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PageRank uses numerical linear algebra at a massive scale </a:t>
                </a:r>
              </a:p>
              <a:p>
                <a:r>
                  <a:rPr lang="en-US" dirty="0"/>
                  <a:t>Transition probability matrix of about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r>
                  <a:rPr lang="en-US" dirty="0"/>
                  <a:t> tuples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Page probability (PageRank) vector of length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How can we perform linear algebra calculations at this scale? </a:t>
                </a:r>
              </a:p>
              <a:p>
                <a:r>
                  <a:rPr lang="en-US" dirty="0"/>
                  <a:t>MapReduce! </a:t>
                </a: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This is the problem MapReduce was developed for!</a:t>
                </a:r>
              </a:p>
              <a:p>
                <a:pPr lvl="1"/>
                <a:r>
                  <a:rPr lang="en-US" dirty="0"/>
                  <a:t>Can </a:t>
                </a:r>
                <a:r>
                  <a:rPr lang="en-US" b="1" dirty="0"/>
                  <a:t>stripe</a:t>
                </a:r>
                <a:r>
                  <a:rPr lang="en-US" dirty="0"/>
                  <a:t> the matrix and page probability vector </a:t>
                </a:r>
              </a:p>
              <a:p>
                <a:pPr lvl="1"/>
                <a:r>
                  <a:rPr lang="en-US" dirty="0"/>
                  <a:t>Only perform calculation for non-zero matrix elements </a:t>
                </a:r>
              </a:p>
              <a:p>
                <a:pPr lvl="1"/>
                <a:r>
                  <a:rPr lang="en-US" dirty="0"/>
                  <a:t>Calculations done in main memory of large number of cluster servers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  <a:blipFill>
                <a:blip r:embed="rId2"/>
                <a:stretch>
                  <a:fillRect l="-1122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Scaling PageRank</a:t>
            </a:r>
          </a:p>
        </p:txBody>
      </p:sp>
    </p:spTree>
    <p:extLst>
      <p:ext uri="{BB962C8B-B14F-4D97-AF65-F5344CB8AC3E}">
        <p14:creationId xmlns:p14="http://schemas.microsoft.com/office/powerpoint/2010/main" val="72666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1AD25-BE96-B03F-9CB2-D602DCC43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Hubs and Authorities, the HITS Algorithm</a:t>
            </a:r>
          </a:p>
        </p:txBody>
      </p:sp>
    </p:spTree>
    <p:extLst>
      <p:ext uri="{BB962C8B-B14F-4D97-AF65-F5344CB8AC3E}">
        <p14:creationId xmlns:p14="http://schemas.microsoft.com/office/powerpoint/2010/main" val="46127522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258" y="1157206"/>
            <a:ext cx="11406752" cy="56310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HITS algorithm </a:t>
            </a:r>
            <a:r>
              <a:rPr lang="en-US" dirty="0"/>
              <a:t>is an alternative to PageRank </a:t>
            </a:r>
          </a:p>
          <a:p>
            <a:r>
              <a:rPr lang="en-US" dirty="0"/>
              <a:t>PageRank is a weighted measure of page centrality   </a:t>
            </a:r>
          </a:p>
          <a:p>
            <a:r>
              <a:rPr lang="en-US" dirty="0"/>
              <a:t>Alternative is to compute </a:t>
            </a:r>
            <a:r>
              <a:rPr lang="en-US" b="1" dirty="0"/>
              <a:t>hub and authority</a:t>
            </a:r>
            <a:r>
              <a:rPr lang="en-US" dirty="0"/>
              <a:t> scores for each web page </a:t>
            </a:r>
          </a:p>
          <a:p>
            <a:r>
              <a:rPr lang="en-US" b="1" dirty="0"/>
              <a:t>Hub score </a:t>
            </a:r>
            <a:r>
              <a:rPr lang="en-US" dirty="0"/>
              <a:t>represents how a page directs to other pages  </a:t>
            </a:r>
          </a:p>
          <a:p>
            <a:pPr lvl="1"/>
            <a:r>
              <a:rPr lang="en-US" dirty="0"/>
              <a:t>Direct readers to informative pages   </a:t>
            </a:r>
          </a:p>
          <a:p>
            <a:pPr lvl="1"/>
            <a:r>
              <a:rPr lang="en-US" dirty="0"/>
              <a:t>Hub pages have many outgoing links </a:t>
            </a:r>
          </a:p>
          <a:p>
            <a:pPr lvl="1"/>
            <a:r>
              <a:rPr lang="en-US" b="1" dirty="0"/>
              <a:t>Measure of trust</a:t>
            </a:r>
          </a:p>
          <a:p>
            <a:r>
              <a:rPr lang="en-US" b="1" dirty="0"/>
              <a:t>Authority score </a:t>
            </a:r>
            <a:r>
              <a:rPr lang="en-US" dirty="0"/>
              <a:t>represents the value of information on a page </a:t>
            </a:r>
          </a:p>
          <a:p>
            <a:pPr lvl="1"/>
            <a:r>
              <a:rPr lang="en-US" dirty="0"/>
              <a:t>Considered authoritative source  </a:t>
            </a:r>
          </a:p>
          <a:p>
            <a:pPr lvl="1"/>
            <a:r>
              <a:rPr lang="en-US" dirty="0"/>
              <a:t>Pages with high authority are linked from many pages </a:t>
            </a:r>
          </a:p>
          <a:p>
            <a:pPr lvl="1"/>
            <a:r>
              <a:rPr lang="en-US" b="1" dirty="0"/>
              <a:t>Measure of trust  </a:t>
            </a:r>
          </a:p>
          <a:p>
            <a:r>
              <a:rPr lang="en-US" dirty="0"/>
              <a:t>HITS algorithm useful for other applications   </a:t>
            </a:r>
          </a:p>
          <a:p>
            <a:pPr lvl="1"/>
            <a:r>
              <a:rPr lang="en-US" dirty="0"/>
              <a:t>e.g. citation networks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HITS Algorithm</a:t>
            </a:r>
          </a:p>
        </p:txBody>
      </p:sp>
    </p:spTree>
    <p:extLst>
      <p:ext uri="{BB962C8B-B14F-4D97-AF65-F5344CB8AC3E}">
        <p14:creationId xmlns:p14="http://schemas.microsoft.com/office/powerpoint/2010/main" val="113971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258" y="1157206"/>
            <a:ext cx="11406752" cy="5631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Examples of </a:t>
            </a:r>
            <a:r>
              <a:rPr lang="en-US" b="1" dirty="0"/>
              <a:t>hub and authority </a:t>
            </a:r>
            <a:r>
              <a:rPr lang="en-US" dirty="0"/>
              <a:t>model: </a:t>
            </a:r>
          </a:p>
          <a:p>
            <a:r>
              <a:rPr lang="en-US" dirty="0"/>
              <a:t>Searching for a course to take  </a:t>
            </a:r>
          </a:p>
          <a:p>
            <a:pPr lvl="1"/>
            <a:r>
              <a:rPr lang="en-US" dirty="0"/>
              <a:t>Department or program web site is hub with links to courses, but no information on courses</a:t>
            </a:r>
          </a:p>
          <a:p>
            <a:pPr lvl="1"/>
            <a:r>
              <a:rPr lang="en-US" dirty="0"/>
              <a:t>Course pages are the authorizes, containing specific information on courses  </a:t>
            </a:r>
          </a:p>
          <a:p>
            <a:r>
              <a:rPr lang="en-US" dirty="0"/>
              <a:t>Searching research papers    </a:t>
            </a:r>
          </a:p>
          <a:p>
            <a:pPr lvl="1"/>
            <a:r>
              <a:rPr lang="en-US" dirty="0"/>
              <a:t>Review articles are hubs with references to authorities</a:t>
            </a:r>
          </a:p>
          <a:p>
            <a:pPr lvl="1"/>
            <a:r>
              <a:rPr lang="en-US" dirty="0"/>
              <a:t>Original papers contain the authoritative information   </a:t>
            </a:r>
          </a:p>
          <a:p>
            <a:pPr lvl="1"/>
            <a:r>
              <a:rPr lang="en-US" dirty="0"/>
              <a:t>But, the review paper, hub, can also act as an authority  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HITS Algorithm</a:t>
            </a:r>
          </a:p>
        </p:txBody>
      </p:sp>
    </p:spTree>
    <p:extLst>
      <p:ext uri="{BB962C8B-B14F-4D97-AF65-F5344CB8AC3E}">
        <p14:creationId xmlns:p14="http://schemas.microsoft.com/office/powerpoint/2010/main" val="414990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Computing the hub and authority score  </a:t>
                </a:r>
              </a:p>
              <a:p>
                <a:r>
                  <a:rPr lang="en-US" dirty="0"/>
                  <a:t>Authority score is sum of the hub centralities linked to it</a:t>
                </a:r>
              </a:p>
              <a:p>
                <a:pPr lvl="1"/>
                <a:r>
                  <a:rPr lang="en-US" dirty="0"/>
                  <a:t>Weighted sum of the in degrees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𝐴h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Hub score is sum of the authorities it links to </a:t>
                </a:r>
              </a:p>
              <a:p>
                <a:pPr lvl="1"/>
                <a:r>
                  <a:rPr lang="en-US" dirty="0"/>
                  <a:t>Weighted sum of the out degrees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Where: </a:t>
                </a:r>
              </a:p>
              <a:p>
                <a:pPr lvl="1"/>
                <a:r>
                  <a:rPr lang="en-US" dirty="0"/>
                  <a:t>The hub score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authority score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association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and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are multiplicative constants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  <a:blipFill>
                <a:blip r:embed="rId2"/>
                <a:stretch>
                  <a:fillRect l="-1122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HITS Algorithm</a:t>
            </a:r>
          </a:p>
        </p:txBody>
      </p:sp>
    </p:spTree>
    <p:extLst>
      <p:ext uri="{BB962C8B-B14F-4D97-AF65-F5344CB8AC3E}">
        <p14:creationId xmlns:p14="http://schemas.microsoft.com/office/powerpoint/2010/main" val="293858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Computing the hub and authority score  </a:t>
                </a:r>
              </a:p>
              <a:p>
                <a:r>
                  <a:rPr lang="en-US" dirty="0"/>
                  <a:t>Authority score is sum of the hubs linked to it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𝐴h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Hub score is sum of the authorities it links to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Iterate the between updates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To ensure convergence, </a:t>
                </a:r>
                <a:r>
                  <a:rPr lang="en-US" b="1" dirty="0"/>
                  <a:t>normalize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b="1" dirty="0"/>
                  <a:t> and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b="1" dirty="0"/>
                  <a:t> to have unit Euclidean norm</a:t>
                </a:r>
                <a:r>
                  <a:rPr lang="en-US" dirty="0"/>
                  <a:t> at each iteration </a:t>
                </a:r>
              </a:p>
              <a:p>
                <a:pPr lvl="1"/>
                <a:r>
                  <a:rPr lang="en-US" dirty="0"/>
                  <a:t>Choice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are therefore unimportant,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to simplify</a:t>
                </a:r>
              </a:p>
              <a:p>
                <a:r>
                  <a:rPr lang="en-US" dirty="0"/>
                  <a:t>Notice that algorithm </a:t>
                </a:r>
                <a:r>
                  <a:rPr lang="en-US" b="1" dirty="0"/>
                  <a:t>requires no damping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  <a:blipFill>
                <a:blip r:embed="rId2"/>
                <a:stretch>
                  <a:fillRect l="-1122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HITS Algorithm</a:t>
            </a:r>
          </a:p>
        </p:txBody>
      </p:sp>
    </p:spTree>
    <p:extLst>
      <p:ext uri="{BB962C8B-B14F-4D97-AF65-F5344CB8AC3E}">
        <p14:creationId xmlns:p14="http://schemas.microsoft.com/office/powerpoint/2010/main" val="2653961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Lesson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525"/>
            <a:ext cx="10515600" cy="53507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Overview of graph theory and web search   </a:t>
            </a:r>
          </a:p>
          <a:p>
            <a:r>
              <a:rPr lang="en-US" dirty="0"/>
              <a:t>Introduction to the </a:t>
            </a:r>
            <a:r>
              <a:rPr lang="en-US" b="1" dirty="0"/>
              <a:t>web search </a:t>
            </a:r>
            <a:r>
              <a:rPr lang="en-US" dirty="0"/>
              <a:t>problem </a:t>
            </a:r>
          </a:p>
          <a:p>
            <a:r>
              <a:rPr lang="en-US" dirty="0"/>
              <a:t>First overview of </a:t>
            </a:r>
            <a:r>
              <a:rPr lang="en-US" b="1" dirty="0"/>
              <a:t>graph theory</a:t>
            </a:r>
            <a:r>
              <a:rPr lang="en-US" dirty="0"/>
              <a:t>  </a:t>
            </a:r>
          </a:p>
          <a:p>
            <a:r>
              <a:rPr lang="en-US" dirty="0"/>
              <a:t>Introduction to </a:t>
            </a:r>
            <a:r>
              <a:rPr lang="en-US" b="1" dirty="0"/>
              <a:t>Markov processes </a:t>
            </a:r>
            <a:r>
              <a:rPr lang="en-US" dirty="0"/>
              <a:t>and </a:t>
            </a:r>
            <a:r>
              <a:rPr lang="en-US" b="1" dirty="0"/>
              <a:t>random walks  </a:t>
            </a:r>
            <a:endParaRPr lang="en-US" dirty="0"/>
          </a:p>
          <a:p>
            <a:r>
              <a:rPr lang="en-US" dirty="0"/>
              <a:t>Structure of the web</a:t>
            </a:r>
          </a:p>
          <a:p>
            <a:r>
              <a:rPr lang="en-US" dirty="0"/>
              <a:t>The </a:t>
            </a:r>
            <a:r>
              <a:rPr lang="en-US" b="1" dirty="0"/>
              <a:t>PageRank algorithm</a:t>
            </a:r>
          </a:p>
          <a:p>
            <a:r>
              <a:rPr lang="en-US" b="1" dirty="0"/>
              <a:t>Damped PageRank</a:t>
            </a:r>
          </a:p>
          <a:p>
            <a:r>
              <a:rPr lang="en-US" b="1" dirty="0" err="1"/>
              <a:t>TrustRank</a:t>
            </a:r>
            <a:r>
              <a:rPr lang="en-US" b="1" dirty="0"/>
              <a:t> </a:t>
            </a:r>
            <a:r>
              <a:rPr lang="en-US" dirty="0"/>
              <a:t>algorithm</a:t>
            </a:r>
          </a:p>
          <a:p>
            <a:r>
              <a:rPr lang="en-US" dirty="0"/>
              <a:t>HITS algorithm to rank </a:t>
            </a:r>
            <a:r>
              <a:rPr lang="en-US" b="1" dirty="0"/>
              <a:t>hubs</a:t>
            </a:r>
            <a:r>
              <a:rPr lang="en-US" dirty="0"/>
              <a:t> and </a:t>
            </a:r>
            <a:r>
              <a:rPr lang="en-US" b="1" dirty="0"/>
              <a:t>authorities</a:t>
            </a:r>
            <a:r>
              <a:rPr lang="en-US" dirty="0"/>
              <a:t>    </a:t>
            </a:r>
          </a:p>
          <a:p>
            <a:pPr lvl="1"/>
            <a:r>
              <a:rPr lang="en-US" dirty="0"/>
              <a:t>Not just for web search   </a:t>
            </a:r>
          </a:p>
        </p:txBody>
      </p:sp>
    </p:spTree>
    <p:extLst>
      <p:ext uri="{BB962C8B-B14F-4D97-AF65-F5344CB8AC3E}">
        <p14:creationId xmlns:p14="http://schemas.microsoft.com/office/powerpoint/2010/main" val="3935567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4C29A0-3D5E-56B5-54EC-3E049A67BA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5A043-0855-BDDE-5E26-C32FEF4B9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4AA57-8FBE-14D3-16F1-272A47AFF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 possible approaches to web search</a:t>
            </a:r>
          </a:p>
          <a:p>
            <a:r>
              <a:rPr lang="en-US" dirty="0"/>
              <a:t>Mapping natural language to topic is ambiguous </a:t>
            </a:r>
          </a:p>
          <a:p>
            <a:r>
              <a:rPr lang="en-US" b="1" dirty="0"/>
              <a:t>Mini Hashing </a:t>
            </a:r>
            <a:r>
              <a:rPr lang="en-US" dirty="0"/>
              <a:t>matches topics to filter pages for search</a:t>
            </a:r>
          </a:p>
          <a:p>
            <a:pPr lvl="1"/>
            <a:r>
              <a:rPr lang="en-US" dirty="0"/>
              <a:t>Topics represented by hash buckets  </a:t>
            </a:r>
          </a:p>
          <a:p>
            <a:pPr lvl="1"/>
            <a:r>
              <a:rPr lang="en-US" dirty="0"/>
              <a:t>Number of possible buckets is very large   </a:t>
            </a:r>
          </a:p>
          <a:p>
            <a:r>
              <a:rPr lang="en-US" b="1" dirty="0"/>
              <a:t>Embeddings</a:t>
            </a:r>
            <a:r>
              <a:rPr lang="en-US" dirty="0"/>
              <a:t> to linear space  </a:t>
            </a:r>
          </a:p>
          <a:p>
            <a:pPr lvl="1"/>
            <a:r>
              <a:rPr lang="en-US" dirty="0"/>
              <a:t>Embeddings computed with neural networks like autoencoders </a:t>
            </a:r>
          </a:p>
          <a:p>
            <a:pPr lvl="1"/>
            <a:r>
              <a:rPr lang="en-US" dirty="0"/>
              <a:t>Similar topics are ‘close’ in embedding space</a:t>
            </a:r>
          </a:p>
          <a:p>
            <a:pPr lvl="1"/>
            <a:r>
              <a:rPr lang="en-US" dirty="0"/>
              <a:t>Distance determined by similarity measure</a:t>
            </a:r>
          </a:p>
          <a:p>
            <a:r>
              <a:rPr lang="en-US" dirty="0"/>
              <a:t>Multiple methods used in practice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64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 possible approaches to web search</a:t>
            </a:r>
          </a:p>
          <a:p>
            <a:r>
              <a:rPr lang="en-US" b="1" dirty="0"/>
              <a:t>Centrality search</a:t>
            </a:r>
          </a:p>
          <a:p>
            <a:pPr lvl="1"/>
            <a:r>
              <a:rPr lang="en-US" dirty="0"/>
              <a:t>Model web as graph  </a:t>
            </a:r>
          </a:p>
          <a:p>
            <a:pPr lvl="1"/>
            <a:r>
              <a:rPr lang="en-US" dirty="0"/>
              <a:t>Rank pages by how central they are on the graph </a:t>
            </a:r>
          </a:p>
          <a:p>
            <a:pPr lvl="1"/>
            <a:r>
              <a:rPr lang="en-US" dirty="0"/>
              <a:t>Assume more important pages are more central </a:t>
            </a:r>
          </a:p>
          <a:p>
            <a:r>
              <a:rPr lang="en-US" dirty="0"/>
              <a:t>We focus on centrality search algorithms</a:t>
            </a:r>
          </a:p>
          <a:p>
            <a:r>
              <a:rPr lang="en-US" dirty="0"/>
              <a:t>These methods are built on two areas of applied mathematics:  </a:t>
            </a:r>
          </a:p>
          <a:p>
            <a:pPr lvl="1"/>
            <a:r>
              <a:rPr lang="en-US" b="1" dirty="0"/>
              <a:t>Graph theory</a:t>
            </a:r>
          </a:p>
          <a:p>
            <a:pPr lvl="1"/>
            <a:r>
              <a:rPr lang="en-US" dirty="0"/>
              <a:t>Stochastic processes, specifically </a:t>
            </a:r>
            <a:r>
              <a:rPr lang="en-US" b="1" dirty="0"/>
              <a:t>Markov processes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45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22179</TotalTime>
  <Words>4707</Words>
  <Application>Microsoft Office PowerPoint</Application>
  <PresentationFormat>Widescreen</PresentationFormat>
  <Paragraphs>696</Paragraphs>
  <Slides>77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2" baseType="lpstr">
      <vt:lpstr>Arial</vt:lpstr>
      <vt:lpstr>Calibri</vt:lpstr>
      <vt:lpstr>Calibri Light</vt:lpstr>
      <vt:lpstr>Cambria Math</vt:lpstr>
      <vt:lpstr>Office Theme</vt:lpstr>
      <vt:lpstr>CSCI E-96 Data Mining, Exploration and Discovery Networks and Web Search Algorithms</vt:lpstr>
      <vt:lpstr>Lesson Overview</vt:lpstr>
      <vt:lpstr>Introduction to Web Searching</vt:lpstr>
      <vt:lpstr>Introduction to Web Searching</vt:lpstr>
      <vt:lpstr>Introduction to Web Searching</vt:lpstr>
      <vt:lpstr>Introduction to Web Searching</vt:lpstr>
      <vt:lpstr>Introduction to Web Searching</vt:lpstr>
      <vt:lpstr>Introduction to Web Searching</vt:lpstr>
      <vt:lpstr>Introduction to Web Searching</vt:lpstr>
      <vt:lpstr>Introduction to Graph Theory</vt:lpstr>
      <vt:lpstr>Introduction to Graph Theory Terminology </vt:lpstr>
      <vt:lpstr>Introduction to Graph Theory Terminology</vt:lpstr>
      <vt:lpstr>Introduction to Graph Theory Terminology</vt:lpstr>
      <vt:lpstr>Introduction to Graph Theory</vt:lpstr>
      <vt:lpstr>Introduction to Graph Theory</vt:lpstr>
      <vt:lpstr>Introduction to Graph Theory Terminology</vt:lpstr>
      <vt:lpstr>Introduction to Graph Theory</vt:lpstr>
      <vt:lpstr>Introduction to Graph Theory</vt:lpstr>
      <vt:lpstr>Introduction to Graph Theory</vt:lpstr>
      <vt:lpstr>Introduction to Graph Theory</vt:lpstr>
      <vt:lpstr>Introduction to Graph Theory</vt:lpstr>
      <vt:lpstr>Introduction to Markov Processes</vt:lpstr>
      <vt:lpstr>Introduction to Markov Processes</vt:lpstr>
      <vt:lpstr>Introduction to Markov Processes</vt:lpstr>
      <vt:lpstr>Introduction to Markov Processes</vt:lpstr>
      <vt:lpstr>Introduction to Markov Processes</vt:lpstr>
      <vt:lpstr>Introduction to Markov Processes</vt:lpstr>
      <vt:lpstr>Introduction to Markov Processes</vt:lpstr>
      <vt:lpstr>Introduction to Markov Processes</vt:lpstr>
      <vt:lpstr>Introduction to Markov Processes</vt:lpstr>
      <vt:lpstr>Overview of Web Search</vt:lpstr>
      <vt:lpstr>Searching on the Web</vt:lpstr>
      <vt:lpstr>Searching on the Web</vt:lpstr>
      <vt:lpstr>Searching on the Web</vt:lpstr>
      <vt:lpstr>Learning the Structure of the Web</vt:lpstr>
      <vt:lpstr>Learning the Structure of the Web </vt:lpstr>
      <vt:lpstr>Measures of Centrality </vt:lpstr>
      <vt:lpstr>Learning the Structure of the Web? </vt:lpstr>
      <vt:lpstr>Learning the Structure of the Web</vt:lpstr>
      <vt:lpstr>Learning the Structure of the Web </vt:lpstr>
      <vt:lpstr>Learning the Structure of the Web </vt:lpstr>
      <vt:lpstr>Simple PageRank Algorithm</vt:lpstr>
      <vt:lpstr>Simple PageRank</vt:lpstr>
      <vt:lpstr>Simple PageRank</vt:lpstr>
      <vt:lpstr>Simple PageRank</vt:lpstr>
      <vt:lpstr>Simple PageRank</vt:lpstr>
      <vt:lpstr>Simple PageRank</vt:lpstr>
      <vt:lpstr>Simple PageRank</vt:lpstr>
      <vt:lpstr>Simple PageRank</vt:lpstr>
      <vt:lpstr>Simple PageRank</vt:lpstr>
      <vt:lpstr>Simple PageRank</vt:lpstr>
      <vt:lpstr>Damped PageRank</vt:lpstr>
      <vt:lpstr>Weights for PageRank</vt:lpstr>
      <vt:lpstr>Damped PageRank</vt:lpstr>
      <vt:lpstr>Damped PageRank</vt:lpstr>
      <vt:lpstr>Damped PageRank </vt:lpstr>
      <vt:lpstr>Damped PageRank</vt:lpstr>
      <vt:lpstr>Damped PageRank</vt:lpstr>
      <vt:lpstr>Damped PageRank</vt:lpstr>
      <vt:lpstr>Damped Page Rank</vt:lpstr>
      <vt:lpstr>TrustRank</vt:lpstr>
      <vt:lpstr>Trust Rank</vt:lpstr>
      <vt:lpstr>Trust Rank</vt:lpstr>
      <vt:lpstr>Trust Rank</vt:lpstr>
      <vt:lpstr>Trust Rank</vt:lpstr>
      <vt:lpstr>Trust Rank</vt:lpstr>
      <vt:lpstr>Trust Rank</vt:lpstr>
      <vt:lpstr>Trust Rank</vt:lpstr>
      <vt:lpstr>Scaling PageRank</vt:lpstr>
      <vt:lpstr>Scaling PageRank</vt:lpstr>
      <vt:lpstr>Scaling PageRank</vt:lpstr>
      <vt:lpstr>Hubs and Authorities, the HITS Algorithm</vt:lpstr>
      <vt:lpstr>HITS Algorithm</vt:lpstr>
      <vt:lpstr>HITS Algorithm</vt:lpstr>
      <vt:lpstr>HITS Algorithm</vt:lpstr>
      <vt:lpstr>HITS Algorithm</vt:lpstr>
      <vt:lpstr>Lesson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Markov Processes</dc:title>
  <dc:creator>Stephen Elston</dc:creator>
  <cp:lastModifiedBy>Stephen Elston</cp:lastModifiedBy>
  <cp:revision>569</cp:revision>
  <cp:lastPrinted>2019-10-02T16:41:34Z</cp:lastPrinted>
  <dcterms:created xsi:type="dcterms:W3CDTF">2019-05-23T01:52:03Z</dcterms:created>
  <dcterms:modified xsi:type="dcterms:W3CDTF">2025-03-03T03:58:30Z</dcterms:modified>
</cp:coreProperties>
</file>